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7279F00-5F52-47A8-851C-61C7B4EC8F1D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5DD1AD5-56C3-4AF1-B361-C67819C578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027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25/04/1445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hyperlink" Target="https://wordwall.net/ar/resource/9728912/%D9%84%D8%B9%D8%A8%D8%A9-%D8%A7%D9%84%D9%82%D8%A7%D9%81%D9%8A%D8%A9-%D9%86%D9%81%D8%B3-%D8%A7%D9%84%D8%A7%D9%8A%D9%82%D8%A7%D8%B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0305" y="1811499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للجميع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نص </a:t>
            </a:r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شعر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17715" y="289449"/>
            <a:ext cx="11745686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9535"/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الشرح :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9535"/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SA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يصور الشاعر جمال الأراضي العربية وغناها بالخيرات، ويؤكد دعوته على تحقيق العدل ؛ بأن نكون خيرات الوطن لجميع أبنائه 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664028" y="3152745"/>
            <a:ext cx="9829799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*غلالنا الخضراء           </a:t>
            </a:r>
            <a:r>
              <a:rPr lang="ar-EG" sz="32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تعبير جميل يدل على خير العرب وأراضيها 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" name="Group 56"/>
          <p:cNvGrpSpPr/>
          <p:nvPr/>
        </p:nvGrpSpPr>
        <p:grpSpPr>
          <a:xfrm>
            <a:off x="8527143" y="1812309"/>
            <a:ext cx="3542030" cy="1017905"/>
            <a:chOff x="938" y="-1570"/>
            <a:chExt cx="5578" cy="1603"/>
          </a:xfrm>
        </p:grpSpPr>
        <p:pic>
          <p:nvPicPr>
            <p:cNvPr id="8" name="Picture 57" descr="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938" y="-1570"/>
              <a:ext cx="5578" cy="1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331" y="-1039"/>
              <a:ext cx="2553" cy="5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>
                <a:spcAft>
                  <a:spcPct val="0"/>
                </a:spcAft>
              </a:pPr>
              <a:r>
                <a:rPr lang="ar-EG" sz="20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مواطن الجمال  </a:t>
              </a:r>
              <a:endParaRPr lang="en-US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51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74914" y="207524"/>
            <a:ext cx="11364686" cy="21975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4105275" algn="l"/>
                <a:tab pos="5193665" algn="l"/>
              </a:tabLst>
            </a:pPr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4- سؤال التميز:أ: أجب عما يأتي :</a:t>
            </a:r>
            <a:r>
              <a:rPr lang="ar-EG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		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tabLst>
                <a:tab pos="4105275" algn="l"/>
                <a:tab pos="5193665" algn="l"/>
              </a:tabLst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لـــــــمـــــــن تـــــــكــــــون خــــــيــــــرات الـــــوطـن ؟ </a:t>
            </a:r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...................................................................................................................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من قائل النص ؟ وماذا تعرف عنه ؟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 b="1"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ar-EG" sz="2400"/>
          </a:p>
        </p:txBody>
      </p:sp>
      <p:sp>
        <p:nvSpPr>
          <p:cNvPr id="3" name="مستطيل 2"/>
          <p:cNvSpPr/>
          <p:nvPr/>
        </p:nvSpPr>
        <p:spPr>
          <a:xfrm>
            <a:off x="990600" y="2405049"/>
            <a:ext cx="11049000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ب: هات المطلوب مما يلي :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معنى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(لهب) :................ </a:t>
            </a:r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مضاد 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(تساندي):................</a:t>
            </a:r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*مفرد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(غلال):..................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500743" y="3236046"/>
            <a:ext cx="11538857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ج: حلل الكلمات الآتية صوتيًا :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*السَّوَاعِدِ:</a:t>
            </a:r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 . 	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*الرَّبِيع :</a:t>
            </a:r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 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66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92839"/>
            <a:ext cx="11408228" cy="19389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Simplified Arabic" panose="02020603050405020304" pitchFamily="18" charset="-78"/>
              </a:rPr>
              <a:t>د: ضع علامة( </a:t>
            </a:r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√</a:t>
            </a:r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Simplified Arabic" panose="02020603050405020304" pitchFamily="18" charset="-78"/>
              </a:rPr>
              <a:t> ) أمام العبارة الصحيحة ، وعلامة (×) أمام العبارة الخاطئة: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قـــــــائـــــل الــــنـــــص هـــو ( أحمد شوقي ) .							 (    )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 – الوطن للجميع ، ويجب علينا الوحدة .                      				           (    )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3- ( </a:t>
            </a:r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ذهــــــب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، </a:t>
            </a:r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لــــهــــــب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) نـــفــــــس القافية .						           (    )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4- الـــــنــــــور والــــحـــــب غــيـــر متاح للجميع . 					</a:t>
            </a:r>
            <a:r>
              <a:rPr lang="ar-EG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    )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15686" y="2128468"/>
            <a:ext cx="11625942" cy="267765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80340" algn="l"/>
              </a:tabLst>
            </a:pPr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ه: رتب الكلمات الآتية كما ورد بالنشيد :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للــــــجــــمــــيـــــع – لابــد - . – يكون – أن      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......................................................................................................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العرب – لوحدة - . – العرب – لأمة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......................................................................................................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3- لهب – ترابنا – ذهب - . – وعزمنا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......................................................................................................</a:t>
            </a:r>
            <a:endParaRPr lang="ar-EG" sz="2400"/>
          </a:p>
        </p:txBody>
      </p:sp>
    </p:spTree>
    <p:extLst>
      <p:ext uri="{BB962C8B-B14F-4D97-AF65-F5344CB8AC3E}">
        <p14:creationId xmlns:p14="http://schemas.microsoft.com/office/powerpoint/2010/main" val="76507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83771" y="334167"/>
            <a:ext cx="11049001" cy="181588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80340" algn="l"/>
              </a:tabLst>
            </a:pPr>
            <a:r>
              <a:rPr lang="ar-EG" sz="28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و: مثل لما يأتي ، كالمثال: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الوطن كالأم الحنون . ( تــــــــــــــعــــــــــبــــــــــيـــــــــــــر مــــــــجــــــــــــــــازي )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......................................................... .( بيت شعري به تعبير مـــــــجازي )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3- ......................................................... .( بيت شعري متوافق فــي القافية )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71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495497" y="148436"/>
            <a:ext cx="4243470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 b="1" u="sng">
                <a:solidFill>
                  <a:srgbClr val="FF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التعبير المجازي و الـــــــقــــــــافــــــــيـــــــة</a:t>
            </a:r>
            <a:endParaRPr lang="ar-EG" sz="2800"/>
          </a:p>
        </p:txBody>
      </p:sp>
      <p:sp>
        <p:nvSpPr>
          <p:cNvPr id="3" name="مستطيل 2"/>
          <p:cNvSpPr/>
          <p:nvPr/>
        </p:nvSpPr>
        <p:spPr>
          <a:xfrm>
            <a:off x="10862155" y="558181"/>
            <a:ext cx="954107" cy="41088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tabLst>
                <a:tab pos="180340" algn="l"/>
              </a:tabLst>
            </a:pPr>
            <a:r>
              <a:rPr lang="ar-EG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*الأمثلــــة:</a:t>
            </a:r>
            <a:endParaRPr lang="en-US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632298" y="1153891"/>
            <a:ext cx="10836613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>
                <a:ea typeface="Times New Roman" panose="02020603050405020304" pitchFamily="18" charset="0"/>
                <a:cs typeface="Simplified Arabic" panose="02020603050405020304" pitchFamily="18" charset="-78"/>
              </a:rPr>
              <a:t>أ-صـــــديــــقــــــي</a:t>
            </a:r>
            <a:r>
              <a:rPr lang="ar-EG" sz="2800" b="1" u="sng"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 b="1" u="sng">
                <a:solidFill>
                  <a:srgbClr val="FF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نـــبــيل</a:t>
            </a:r>
            <a:r>
              <a:rPr lang="ar-EG" sz="2800" b="1" u="sng"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>
                <a:ea typeface="Times New Roman" panose="02020603050405020304" pitchFamily="18" charset="0"/>
                <a:cs typeface="Simplified Arabic" panose="02020603050405020304" pitchFamily="18" charset="-78"/>
              </a:rPr>
              <a:t>، لطيف</a:t>
            </a:r>
            <a:r>
              <a:rPr lang="ar-EG" sz="2800" b="1" u="sng"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 b="1" u="sng">
                <a:solidFill>
                  <a:srgbClr val="FF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أصيل</a:t>
            </a:r>
            <a:r>
              <a:rPr lang="ar-EG" sz="2800">
                <a:solidFill>
                  <a:srgbClr val="FF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>
                <a:ea typeface="Times New Roman" panose="02020603050405020304" pitchFamily="18" charset="0"/>
                <a:cs typeface="Simplified Arabic" panose="02020603050405020304" pitchFamily="18" charset="-78"/>
              </a:rPr>
              <a:t>.			ب– ترابنا </a:t>
            </a:r>
            <a:r>
              <a:rPr lang="ar-EG" sz="2800" b="1" u="sng">
                <a:solidFill>
                  <a:srgbClr val="FF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ذهب</a:t>
            </a:r>
            <a:r>
              <a:rPr lang="ar-EG" sz="2800">
                <a:solidFill>
                  <a:srgbClr val="FF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>
                <a:ea typeface="Times New Roman" panose="02020603050405020304" pitchFamily="18" charset="0"/>
                <a:cs typeface="Simplified Arabic" panose="02020603050405020304" pitchFamily="18" charset="-78"/>
              </a:rPr>
              <a:t>، وعزمنا </a:t>
            </a:r>
            <a:r>
              <a:rPr lang="ar-EG" sz="2800" b="1" u="sng">
                <a:solidFill>
                  <a:srgbClr val="FF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لهب</a:t>
            </a:r>
            <a:r>
              <a:rPr lang="ar-EG" sz="2800">
                <a:solidFill>
                  <a:srgbClr val="FF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ar-EG" sz="2800">
              <a:solidFill>
                <a:srgbClr val="FF000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11284" y="2115687"/>
            <a:ext cx="11332724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3200">
                <a:ea typeface="Times New Roman" panose="02020603050405020304" pitchFamily="18" charset="0"/>
                <a:cs typeface="Simplified Arabic" panose="02020603050405020304" pitchFamily="18" charset="-78"/>
              </a:rPr>
              <a:t>ج - تــــــــــــســــــتـــــــــيــــقـــــظ </a:t>
            </a:r>
            <a:r>
              <a:rPr lang="ar-EG" sz="3200" b="1" u="sng">
                <a:solidFill>
                  <a:srgbClr val="FF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الــــــــــشــــــــمــــــس</a:t>
            </a:r>
            <a:r>
              <a:rPr lang="ar-EG" sz="3200">
                <a:solidFill>
                  <a:srgbClr val="FF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3200">
                <a:ea typeface="Times New Roman" panose="02020603050405020304" pitchFamily="18" charset="0"/>
                <a:cs typeface="Simplified Arabic" panose="02020603050405020304" pitchFamily="18" charset="-78"/>
              </a:rPr>
              <a:t>.	 د– تـــــــــــــغــــــــنـــــــــي </a:t>
            </a:r>
            <a:r>
              <a:rPr lang="ar-EG" sz="3200" b="1" u="sng">
                <a:solidFill>
                  <a:srgbClr val="FF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الــــــطـــــــيــــــــور</a:t>
            </a:r>
            <a:r>
              <a:rPr lang="ar-EG" sz="3200"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ar-EG" sz="3200"/>
          </a:p>
        </p:txBody>
      </p:sp>
      <p:pic>
        <p:nvPicPr>
          <p:cNvPr id="6" name="Picture 595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29591" y="1835853"/>
            <a:ext cx="940544" cy="1603597"/>
          </a:xfrm>
          <a:prstGeom prst="rect">
            <a:avLst/>
          </a:prstGeom>
          <a:noFill/>
        </p:spPr>
      </p:pic>
      <p:pic>
        <p:nvPicPr>
          <p:cNvPr id="7" name="Picture 593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29591" y="365084"/>
            <a:ext cx="1463513" cy="1470769"/>
          </a:xfrm>
          <a:prstGeom prst="rect">
            <a:avLst/>
          </a:prstGeom>
          <a:noFill/>
        </p:spPr>
      </p:pic>
      <p:sp>
        <p:nvSpPr>
          <p:cNvPr id="8" name="مستطيل 7"/>
          <p:cNvSpPr/>
          <p:nvPr/>
        </p:nvSpPr>
        <p:spPr>
          <a:xfrm>
            <a:off x="980974" y="3683691"/>
            <a:ext cx="10437778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180340" algn="l"/>
                <a:tab pos="317500" algn="r"/>
              </a:tabLst>
            </a:pPr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القاعدة: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80340" algn="l"/>
                <a:tab pos="317500" algn="r"/>
              </a:tabLst>
            </a:pPr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*الــــــــــــقــــــافـــــــــيــــــــة:</a:t>
            </a:r>
            <a:r>
              <a:rPr lang="ar-EG" sz="24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هي توافق آخر الأبيات على حرفٍ واحدٍ ، فيعطي جرسًا موسيقيًا تطربُ له الأذن .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الـــــتعبير المجازي</a:t>
            </a:r>
            <a:r>
              <a:rPr lang="ar-EG" sz="2400" b="1" u="sng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هو استخدام الألفاظ في غير معناها الحقيقي 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Picture 59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8409" y="5234593"/>
            <a:ext cx="1371600" cy="13753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599783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4="http://schemas.microsoft.com/office/powerpoint/2010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8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71"/>
          <p:cNvSpPr/>
          <p:nvPr/>
        </p:nvSpPr>
        <p:spPr>
          <a:xfrm>
            <a:off x="9242696" y="340468"/>
            <a:ext cx="2206760" cy="1195286"/>
          </a:xfrm>
          <a:prstGeom prst="wedgeEllipseCallout">
            <a:avLst>
              <a:gd name="adj1" fmla="val -53931"/>
              <a:gd name="adj2" fmla="val 39167"/>
            </a:avLst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spcAft>
                <a:spcPct val="0"/>
              </a:spcAft>
            </a:pPr>
            <a:r>
              <a:rPr lang="ar-EG" sz="2800" b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تذكر أن : </a:t>
            </a:r>
            <a:r>
              <a:rPr lang="ar-EG" sz="2800" b="1" u="sng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القافية</a:t>
            </a:r>
            <a:endParaRPr lang="en-US" sz="200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673158" y="1763418"/>
            <a:ext cx="9465012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180340" algn="l"/>
                <a:tab pos="317500" algn="r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 b="1" u="sng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</a:t>
            </a:r>
            <a:r>
              <a:rPr lang="ar-EG" sz="28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كلمات لها نفس النهاية:</a:t>
            </a:r>
            <a:r>
              <a:rPr lang="ar-EG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هو توافق آخر الكلمات في نفس النهاية .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180340" algn="l"/>
                <a:tab pos="317500" algn="r"/>
              </a:tabLst>
            </a:pP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 مثل: ( ألحا</a:t>
            </a:r>
            <a:r>
              <a:rPr lang="ar-EG" sz="2800" b="1" u="sng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ن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– ألبا</a:t>
            </a:r>
            <a:r>
              <a:rPr lang="ar-EG" sz="2800" b="1" u="sng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ن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)  ، ( ألعا</a:t>
            </a:r>
            <a:r>
              <a:rPr lang="ar-EG" sz="2800" b="1" u="sng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– أحبا</a:t>
            </a:r>
            <a:r>
              <a:rPr lang="ar-EG" sz="2800" b="1" u="sng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)</a:t>
            </a:r>
            <a:endParaRPr lang="ar-EG" sz="2800"/>
          </a:p>
        </p:txBody>
      </p:sp>
    </p:spTree>
    <p:extLst>
      <p:ext uri="{BB962C8B-B14F-4D97-AF65-F5344CB8AC3E}">
        <p14:creationId xmlns:p14="http://schemas.microsoft.com/office/powerpoint/2010/main" val="2114651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4="http://schemas.microsoft.com/office/powerpoint/2010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sp>
        <p:nvSpPr>
          <p:cNvPr id="4" name="Rectangle 72"/>
          <p:cNvSpPr/>
          <p:nvPr/>
        </p:nvSpPr>
        <p:spPr>
          <a:xfrm>
            <a:off x="4375194" y="969168"/>
            <a:ext cx="2988925" cy="144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r" rtl="1">
              <a:lnSpc>
                <a:spcPct val="115000"/>
              </a:lnSpc>
              <a:spcAft>
                <a:spcPct val="0"/>
              </a:spcAft>
            </a:pPr>
            <a:r>
              <a:rPr lang="ar-EG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اسمه:..............</a:t>
            </a:r>
            <a:endParaRPr lang="en-US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115000"/>
              </a:lnSpc>
              <a:spcAft>
                <a:spcPct val="0"/>
              </a:spcAft>
            </a:pPr>
            <a:r>
              <a:rPr lang="ar-EG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اسمها:.............                     </a:t>
            </a:r>
            <a:endParaRPr lang="en-US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115000"/>
              </a:lnSpc>
              <a:spcAft>
                <a:spcPct val="0"/>
              </a:spcAft>
            </a:pPr>
            <a:r>
              <a:rPr lang="ar-EG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والقلب:.............                    </a:t>
            </a:r>
            <a:endParaRPr lang="en-US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spcAft>
                <a:spcPct val="0"/>
              </a:spcAft>
            </a:pPr>
            <a:r>
              <a:rPr lang="ar-EG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 </a:t>
            </a:r>
            <a:endParaRPr lang="en-US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spcAft>
                <a:spcPct val="0"/>
              </a:spcAft>
            </a:pPr>
            <a:r>
              <a:rPr lang="ar-EG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   </a:t>
            </a:r>
            <a:endParaRPr lang="en-US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49655" y="-76976"/>
            <a:ext cx="1008340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82575" algn="l"/>
                <a:tab pos="3060700" algn="ctr"/>
              </a:tabLst>
            </a:pPr>
            <a:endParaRPr kumimoji="0" lang="ar-EG" sz="2800" b="1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82575" algn="l"/>
                <a:tab pos="3060700" algn="ctr"/>
              </a:tabLst>
            </a:pPr>
            <a:r>
              <a:rPr kumimoji="0" lang="ar-EG" sz="2800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4- التقويم : أ: أكمل كل بيت من أبيات النشيد بكلمة مناسبة  مما بين القوسين :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82575" algn="l"/>
                <a:tab pos="3060700" algn="ctr"/>
              </a:tabLst>
            </a:pPr>
            <a:r>
              <a:rPr kumimoji="0" lang="ar-EG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1- لـــــي أخ مــــجــنـد .                                                 ( حــــازم – محمد)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82575" algn="l"/>
                <a:tab pos="3060700" algn="ctr"/>
              </a:tabLst>
            </a:pPr>
            <a:r>
              <a:rPr kumimoji="0" lang="ar-EG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2- قــطتي الصغيرة .                                                 ( هر –  جميلة )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82575" algn="l"/>
                <a:tab pos="3060700" algn="ctr"/>
              </a:tabLst>
            </a:pPr>
            <a:r>
              <a:rPr kumimoji="0" lang="ar-EG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3- الــــــخــــيـــــــر وفــير.                                                  ( أبـيض – كبير)</a:t>
            </a:r>
            <a:endParaRPr kumimoji="0" lang="ar-EG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8"/>
          <p:cNvSpPr/>
          <p:nvPr/>
        </p:nvSpPr>
        <p:spPr>
          <a:xfrm>
            <a:off x="1704677" y="3928887"/>
            <a:ext cx="9372696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r" rtl="1"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اسلمي يا مصر إنني الفدا                ***             ذي يدي إن مدت الدنيا.....................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49"/>
          <p:cNvSpPr/>
          <p:nvPr/>
        </p:nvSpPr>
        <p:spPr>
          <a:xfrm>
            <a:off x="1755345" y="4894145"/>
            <a:ext cx="9330760" cy="857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r" rtl="1">
              <a:spcAft>
                <a:spcPct val="0"/>
              </a:spcAft>
            </a:pPr>
            <a:r>
              <a:rPr lang="ar-EG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ما أجمل أن نحيا سعداء !                ***               لا حـــــــقـــــــد يـــــــــــــســـــــــــــــــود ولا بـــــــــــــغــــــــــضــــــــــــاء</a:t>
            </a:r>
            <a:endParaRPr lang="en-US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ct val="0"/>
              </a:spcAft>
            </a:pPr>
            <a:r>
              <a:rPr lang="ar-EG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أزهــــــــــــار الـــــــــحـــــــب تــــظـــــــلــــــلــــنـــا                ***               في دنيا تغمرها..........................</a:t>
            </a:r>
            <a:endParaRPr lang="en-US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ct val="0"/>
              </a:spcAft>
            </a:pPr>
            <a:r>
              <a:rPr lang="en-US" sz="2000">
                <a:effectLst/>
                <a:latin typeface="Simplified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en-US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13685"/>
          <p:cNvSpPr/>
          <p:nvPr/>
        </p:nvSpPr>
        <p:spPr>
          <a:xfrm>
            <a:off x="884222" y="5404244"/>
            <a:ext cx="10201883" cy="61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r" rtl="1"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3- بـــــــلادي بــــــلادي بــــــلادي                ***  لكِ حــــــــــــــــــــبــــــــــــــــــــي و.......................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994826" y="-492543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82575" algn="l"/>
                <a:tab pos="3060700" algn="ctr"/>
              </a:tabLst>
            </a:pPr>
            <a:r>
              <a:rPr kumimoji="0" lang="ar-EG" sz="1600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ب: اختر قافية مناسبة :</a:t>
            </a: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82575" algn="l"/>
                <a:tab pos="3060700" algn="ctr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994826" y="-44682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ar-EG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( الأنداء - فؤادي – يدا )</a:t>
            </a: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994826" y="-44682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8977172" y="2812220"/>
            <a:ext cx="275588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82575" algn="l"/>
                <a:tab pos="3060700" algn="ctr"/>
              </a:tabLst>
            </a:pPr>
            <a:r>
              <a:rPr kumimoji="0" lang="ar-EG" sz="2400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 : اختر قافية مناسبة :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82575" algn="l"/>
                <a:tab pos="3060700" algn="ctr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699696" y="2812220"/>
            <a:ext cx="3382657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(  الأنداء - فؤادي – يدا )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0204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4="http://schemas.microsoft.com/office/powerpoint/2010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  <p:bldP spid="7" grpId="0"/>
      <p:bldP spid="8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pic>
        <p:nvPicPr>
          <p:cNvPr id="8" name="Picture 13756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54891" y="0"/>
            <a:ext cx="1657350" cy="11144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13721"/>
          <p:cNvSpPr/>
          <p:nvPr/>
        </p:nvSpPr>
        <p:spPr>
          <a:xfrm>
            <a:off x="2265734" y="1530585"/>
            <a:ext cx="8016402" cy="828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r" rtl="1"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العلم يبني بيوتًا لا عماد لها     ***   والجهل يهدم بيت العزم والكرم .                          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     هذا البيت ينتهي بنفس القافية . (     )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13736"/>
          <p:cNvSpPr/>
          <p:nvPr/>
        </p:nvSpPr>
        <p:spPr>
          <a:xfrm>
            <a:off x="2559752" y="2741784"/>
            <a:ext cx="7965575" cy="1268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r" rtl="1"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نـــــــبــنــي بــــــــــه الـــــــــبـــــــــــلاد     ***     نــــــــــــــــواصــــــــــل الـــــجــــــهــــــــــاد                                    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    هذا البيت ينتهي بنفس القافية . 		 (     )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3054484" y="211974"/>
            <a:ext cx="682109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ar-EG" sz="1600" b="1" i="0" u="sng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Simplified Arabic" panose="02020603050405020304" pitchFamily="18" charset="-78"/>
              <a:ea typeface="MS Mincho" panose="02020609040205080304" pitchFamily="49" charset="-128"/>
              <a:cs typeface="Simplified Arabic" panose="02020603050405020304" pitchFamily="18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2000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MS Mincho" panose="02020609040205080304" pitchFamily="49" charset="-128"/>
                <a:cs typeface="Simplified Arabic" panose="02020603050405020304" pitchFamily="18" charset="-78"/>
              </a:rPr>
              <a:t>ج : ضع علامة( </a:t>
            </a:r>
            <a:r>
              <a:rPr kumimoji="0" lang="ar-EG" sz="2000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ea typeface="MS Mincho" panose="02020609040205080304" pitchFamily="49" charset="-128"/>
                <a:cs typeface="Arial" pitchFamily="34" charset="0"/>
              </a:rPr>
              <a:t>√</a:t>
            </a:r>
            <a:r>
              <a:rPr kumimoji="0" lang="ar-EG" sz="2000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MS Mincho" panose="02020609040205080304" pitchFamily="49" charset="-128"/>
                <a:cs typeface="Simplified Arabic" panose="02020603050405020304" pitchFamily="18" charset="-78"/>
              </a:rPr>
              <a:t> ) أمام العبارة الصحيحة ، وعلامة (×) أمام العبارة الخاطئة :</a:t>
            </a: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16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                                                       </a:t>
            </a: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1600" b="0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4280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4="http://schemas.microsoft.com/office/powerpoint/2010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31132" y="186193"/>
            <a:ext cx="10457234" cy="253454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79705" algn="just">
              <a:lnSpc>
                <a:spcPct val="115000"/>
              </a:lnSpc>
              <a:tabLst>
                <a:tab pos="180340" algn="l"/>
              </a:tabLst>
            </a:pPr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Simplified Arabic" panose="02020603050405020304" pitchFamily="18" charset="-78"/>
              </a:rPr>
              <a:t>د: أجب بما هو مطلوب بين القوسين :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269875">
              <a:lnSpc>
                <a:spcPct val="115000"/>
              </a:lnSpc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............................................................. . ( بيت شعري متوافق في القافية )</a:t>
            </a:r>
          </a:p>
          <a:p>
            <a:pPr indent="-269875">
              <a:lnSpc>
                <a:spcPct val="115000"/>
              </a:lnSpc>
            </a:pP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269875">
              <a:lnSpc>
                <a:spcPct val="115000"/>
              </a:lnSpc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............................................................. . ( بـــيــــت شعري به تعبير مجازي )</a:t>
            </a:r>
          </a:p>
          <a:p>
            <a:pPr indent="-269875">
              <a:lnSpc>
                <a:spcPct val="115000"/>
              </a:lnSpc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269875">
              <a:lnSpc>
                <a:spcPct val="115000"/>
              </a:lnSpc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3- أفنان ، ألبان ،.................. ، .......................... . ( أكـــمـــل بكلمات لما نفس الوزن )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7292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4="http://schemas.microsoft.com/office/powerpoint/2010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1819" y="1346839"/>
            <a:ext cx="3430589" cy="342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1707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4="http://schemas.microsoft.com/office/powerpoint/2010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1970" y="163677"/>
            <a:ext cx="4070345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tabLst>
                <a:tab pos="180340" algn="l"/>
              </a:tabLst>
            </a:pPr>
            <a:r>
              <a:rPr lang="ar-EG" sz="20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نص "  للجميع " للشاعر ( سليمان العيسى ) "</a:t>
            </a:r>
            <a:endParaRPr lang="en-US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602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85044"/>
            <a:ext cx="1937657" cy="2893558"/>
          </a:xfrm>
          <a:prstGeom prst="rect">
            <a:avLst/>
          </a:prstGeom>
          <a:noFill/>
        </p:spPr>
      </p:pic>
      <p:sp>
        <p:nvSpPr>
          <p:cNvPr id="4" name="Rectangle 73"/>
          <p:cNvSpPr/>
          <p:nvPr/>
        </p:nvSpPr>
        <p:spPr>
          <a:xfrm>
            <a:off x="2296886" y="783771"/>
            <a:ext cx="8730343" cy="539183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ctr">
              <a:spcAft>
                <a:spcPct val="0"/>
              </a:spcAft>
            </a:pP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الــــنُّـــــورُ للجَمِيعْ		  	     </a:t>
            </a:r>
            <a:r>
              <a:rPr lang="ar-EG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        </a:t>
            </a: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وَالــــحُــــبُ للجَمِيعْ </a:t>
            </a:r>
            <a:endParaRPr lang="ar-EG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</a:pPr>
            <a:r>
              <a:rPr lang="ar-EG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</a:t>
            </a: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وَأَرْضُنَــــا السَّمْرَاءْ		            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</a:pP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وَالــــخَــــيْرُ وَالعَطَاءْ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</a:pP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لَابُدَّ أَنْ يَكُونَ لِلْجَمِيعْ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</a:pP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تُــــــرَابُـــــنَّــــا ذَهَـــــبْ		    	    </a:t>
            </a:r>
            <a:r>
              <a:rPr lang="ar-EG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        </a:t>
            </a: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وَعَــــــــزْمُـــنَـــا لَـــهَــبْ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</a:pP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نَبْنِي بِهِ البِلَادْ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</a:pP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نُوَاصِلُ الجِهَادْ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</a:pP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لِـــــــــوَحْــــــــدَةِ الــــعَــرَبْ                    لِأُمَّــــــــةِ الـــــعَــــــــــــرَبْ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</a:pP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الــــــــنُّــــــــورُ للـــــجَمِيعْ                    وَالــــحُـــــبُ للــــــجَمِيعْ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</a:pP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مِنْ زَهْرَةٍ بِعَيْنِهَا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</a:pP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لا يُصْنَعُ الرَّبِيعْ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</a:pP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تَــــسَــــانَـــدِي تَسَانَدِي                     يــــــا وَحْـــدَةَ السَّوَاعِدِ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</a:pP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غِلالُنَا الخَضْرَاءْ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</a:pP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وَالخَيْرُ وَالعَطَاءْ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ct val="0"/>
              </a:spcAft>
            </a:pPr>
            <a:r>
              <a:rPr lang="ar-SA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لَابُدَّ أَنْ يَكُونَ لِلْجَمِيعْ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08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2503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grpSp>
        <p:nvGrpSpPr>
          <p:cNvPr id="3" name="Group 208"/>
          <p:cNvGrpSpPr/>
          <p:nvPr/>
        </p:nvGrpSpPr>
        <p:grpSpPr>
          <a:xfrm>
            <a:off x="217715" y="1284514"/>
            <a:ext cx="11146972" cy="3623855"/>
            <a:chOff x="-63501" y="0"/>
            <a:chExt cx="6942794" cy="2371725"/>
          </a:xfrm>
        </p:grpSpPr>
        <p:sp>
          <p:nvSpPr>
            <p:cNvPr id="4" name="Rounded Rectangle 76"/>
            <p:cNvSpPr/>
            <p:nvPr/>
          </p:nvSpPr>
          <p:spPr>
            <a:xfrm>
              <a:off x="0" y="0"/>
              <a:ext cx="6879293" cy="237172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9pPr>
            </a:lstStyle>
            <a:p>
              <a:pPr algn="r" rtl="1">
                <a:spcAft>
                  <a:spcPct val="0"/>
                </a:spcAft>
                <a:tabLst>
                  <a:tab pos="180340" algn="l"/>
                </a:tabLst>
              </a:pPr>
              <a:r>
                <a:rPr lang="ar-SA" sz="2400" b="1" u="sng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*اســــمــــه:</a:t>
              </a:r>
              <a:r>
                <a:rPr lang="ar-SA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سليمان العيسى .               </a:t>
              </a:r>
              <a:r>
                <a:rPr lang="ar-SA" sz="2400" b="1" u="sng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*مـــيــلاده:</a:t>
              </a:r>
              <a:r>
                <a:rPr lang="ar-SA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ولد عام 1921م .</a:t>
              </a:r>
              <a:endParaRPr lang="en-US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  <a:tabLst>
                  <a:tab pos="180340" algn="l"/>
                </a:tabLst>
              </a:pPr>
              <a:r>
                <a:rPr lang="ar-SA" sz="2400" b="1" u="sng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*جنسيته:</a:t>
              </a:r>
              <a:r>
                <a:rPr lang="ar-SA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 شاعر سوري من أبرز الشعراء المعاصرين في الوطن العربي .</a:t>
              </a:r>
              <a:endParaRPr lang="en-US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  <a:tabLst>
                  <a:tab pos="180340" algn="l"/>
                </a:tabLst>
              </a:pPr>
              <a:r>
                <a:rPr lang="ar-SA" sz="2400" b="1" u="sng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*تـــــعلميه:</a:t>
              </a:r>
              <a:r>
                <a:rPr lang="ar-SA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درس بدار المعلمين ببغداد ، عمل مدرسًا في مدارس حلب وموجهًا </a:t>
              </a:r>
              <a:endParaRPr lang="en-US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  <a:tabLst>
                  <a:tab pos="180340" algn="l"/>
                </a:tabLst>
              </a:pPr>
              <a:r>
                <a:rPr lang="ar-SA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أول للغة العربية بوزارة التربية السورية .</a:t>
              </a:r>
              <a:endParaRPr lang="en-US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  <a:tabLst>
                  <a:tab pos="180340" algn="l"/>
                </a:tabLst>
              </a:pPr>
              <a:r>
                <a:rPr lang="ar-SA" sz="2400" b="1" u="sng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*من أعماله:</a:t>
              </a:r>
              <a:r>
                <a:rPr lang="ar-SA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له كثير من دواوين لشعر الأطفال " .</a:t>
              </a:r>
              <a:endParaRPr lang="en-US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  <a:tabLst>
                  <a:tab pos="180340" algn="l"/>
                </a:tabLst>
              </a:pPr>
              <a:r>
                <a:rPr lang="ar-SA" sz="2400" b="1" u="sng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*وفـــــــــــاتــــــه:</a:t>
              </a:r>
              <a:r>
                <a:rPr lang="ar-SA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 توفي 9 أغسطس عام 2013م ، وعمره 92 عامًا .</a:t>
              </a:r>
              <a:endParaRPr lang="en-US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  <a:tabLst>
                  <a:tab pos="180340" algn="l"/>
                </a:tabLst>
              </a:pPr>
              <a:r>
                <a:rPr lang="ar-EG" sz="2400" b="1" u="none" strike="noStrike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 </a:t>
              </a:r>
              <a:endParaRPr lang="en-US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</a:pPr>
              <a:r>
                <a:rPr lang="ar-SA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 </a:t>
              </a:r>
              <a:endParaRPr lang="en-US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r" rtl="1">
                <a:spcAft>
                  <a:spcPct val="0"/>
                </a:spcAft>
              </a:pPr>
              <a:r>
                <a:rPr lang="en-US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pic>
          <p:nvPicPr>
            <p:cNvPr id="5" name="Picture 60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-63501" y="95250"/>
              <a:ext cx="1819275" cy="1999615"/>
            </a:xfrm>
            <a:prstGeom prst="rect">
              <a:avLst/>
            </a:prstGeom>
            <a:noFill/>
          </p:spPr>
        </p:pic>
      </p:grp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117949" y="234983"/>
            <a:ext cx="18998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2- التعريف بالشاعر :</a:t>
            </a:r>
            <a:endParaRPr kumimoji="0" lang="ar-EG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32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547885" y="3276990"/>
            <a:ext cx="126348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180340" algn="l"/>
              </a:tabLst>
            </a:pPr>
            <a:r>
              <a:rPr lang="ar-EG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اللغويات :</a:t>
            </a:r>
            <a:endParaRPr lang="en-US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77"/>
          <p:cNvSpPr/>
          <p:nvPr/>
        </p:nvSpPr>
        <p:spPr>
          <a:xfrm>
            <a:off x="4112078" y="1186657"/>
            <a:ext cx="4498522" cy="25471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r" rtl="1">
              <a:lnSpc>
                <a:spcPct val="115000"/>
              </a:lnSpc>
              <a:spcAft>
                <a:spcPct val="0"/>
              </a:spcAft>
            </a:pPr>
            <a:r>
              <a:rPr lang="en-US" sz="2400">
                <a:effectLst/>
                <a:latin typeface="Simplified Arabic" panose="02020603050405020304" pitchFamily="18" charset="-78"/>
                <a:ea typeface="Times New Roman" panose="02020603050405020304" pitchFamily="18" charset="0"/>
              </a:rPr>
              <a:t> </a:t>
            </a:r>
            <a:r>
              <a:rPr lang="ar-EG" sz="2400">
                <a:effectLst/>
                <a:latin typeface="Simplified Arabic" panose="02020603050405020304" pitchFamily="18" charset="-78"/>
                <a:ea typeface="Times New Roman" panose="02020603050405020304" pitchFamily="18" charset="0"/>
              </a:rPr>
              <a:t>الـــنـــــور للجميع	           والحب للحميع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lnSpc>
                <a:spcPct val="115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وأرضنا السمراء              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lnSpc>
                <a:spcPct val="115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والــــخيرُ والعطاء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9535" algn="r" rtl="1">
              <a:lnSpc>
                <a:spcPct val="115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لابد أن يكون للجميع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4" name="Picture 20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1F1F1"/>
              </a:clrFrom>
              <a:clrTo>
                <a:srgbClr val="F1F1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1269" y="428941"/>
            <a:ext cx="2516252" cy="181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686188" y="91858"/>
            <a:ext cx="500028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20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أ -</a:t>
            </a:r>
            <a:r>
              <a:rPr kumimoji="0" lang="ar-EG" sz="20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EG" sz="20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الفكرة الأولى:</a:t>
            </a:r>
            <a:r>
              <a:rPr kumimoji="0" lang="ar-EG" sz="20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EG" sz="2000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الخير والنور للجميع</a:t>
            </a:r>
            <a:r>
              <a:rPr kumimoji="0" lang="ar-EG" sz="20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الأبيات ( 1- 3) .</a:t>
            </a: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>
            <p:extLst/>
          </p:nvPr>
        </p:nvGraphicFramePr>
        <p:xfrm>
          <a:off x="1872342" y="3837101"/>
          <a:ext cx="8090854" cy="2501604"/>
        </p:xfrm>
        <a:graphic>
          <a:graphicData uri="http://schemas.openxmlformats.org/drawingml/2006/table">
            <a:tbl>
              <a:tblPr rtl="1" firstRow="1" firstCol="1" bandRow="1"/>
              <a:tblGrid>
                <a:gridCol w="1038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49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49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8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272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معناها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مضادها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المفرد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الجمع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272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العطاء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البذل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السمراء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البيضاء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أرض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أراضي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268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لابد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يجب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الخير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الشر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النور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الأنوار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272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العطاء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المنع/ الحرمان/ الأخذ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272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أرضنا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سمائنا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23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0372" y="175736"/>
            <a:ext cx="11821886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9535"/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الشرح: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540385" algn="l"/>
              </a:tabLst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أ- يدعو الشاعر إلى نشر المحبة بين الناس جميعًا؛ فتلك المحبة هي التي تنير حياتنا .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540385" algn="l"/>
              </a:tabLst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ب- أن أرض الوطن العربي الخصبة بخيراتها الوفيرة لابد أن تكون للجميع العرب ، وجميع المخلوقات يجب أن تنعم بالخير والعطاء.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80"/>
          <p:cNvSpPr/>
          <p:nvPr/>
        </p:nvSpPr>
        <p:spPr>
          <a:xfrm>
            <a:off x="2688771" y="2546805"/>
            <a:ext cx="9101818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r" rtl="1">
              <a:spcAft>
                <a:spcPct val="0"/>
              </a:spcAf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EG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الـــنـــــور للجميع                 </a:t>
            </a: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تعبير جميل صور الشاعر النور بشيء يُوزع</a:t>
            </a:r>
            <a:r>
              <a:rPr lang="ar-SA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87"/>
          <p:cNvSpPr/>
          <p:nvPr/>
        </p:nvSpPr>
        <p:spPr>
          <a:xfrm>
            <a:off x="2688771" y="3422521"/>
            <a:ext cx="9101818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r" rtl="1">
              <a:spcAft>
                <a:spcPct val="0"/>
              </a:spcAft>
            </a:pPr>
            <a:r>
              <a:rPr lang="ar-EG" sz="24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*أرضنا السمراء                </a:t>
            </a: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تــــعـــبـــير</a:t>
            </a:r>
            <a:r>
              <a:rPr lang="en-US" sz="2400">
                <a:effectLst/>
                <a:latin typeface="Simplified Arabic" panose="02020603050405020304" pitchFamily="18" charset="-78"/>
                <a:ea typeface="Times New Roman" panose="02020603050405020304" pitchFamily="18" charset="0"/>
              </a:rPr>
              <a:t>  </a:t>
            </a: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جميل يدل على خصوبة أرض الوطن العربي </a:t>
            </a:r>
            <a:r>
              <a:rPr lang="ar-SA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9775371" y="2026860"/>
            <a:ext cx="176202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EG" sz="2000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- مواطن الجمال :</a:t>
            </a: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30628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30628" y="914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EG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		</a:t>
            </a: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15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5"/>
          <p:cNvSpPr/>
          <p:nvPr/>
        </p:nvSpPr>
        <p:spPr>
          <a:xfrm>
            <a:off x="5046889" y="958759"/>
            <a:ext cx="5947683" cy="28408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algn="r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ترابُنا ذهب	               وعزمنا لهب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نبني به البلاد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نواصل الجهاد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90000"/>
              </a:lnSpc>
              <a:spcAft>
                <a:spcPct val="0"/>
              </a:spcAft>
              <a:tabLst>
                <a:tab pos="180340" algn="l"/>
              </a:tabLs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لوحدةِ العرب                      لأمةِ العرب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spcAft>
                <a:spcPct val="0"/>
              </a:spcAft>
              <a:tabLst>
                <a:tab pos="180340" algn="l"/>
              </a:tabLs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 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spcAft>
                <a:spcPct val="0"/>
              </a:spcAf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1" name="Rectangle 98"/>
          <p:cNvSpPr/>
          <p:nvPr/>
        </p:nvSpPr>
        <p:spPr>
          <a:xfrm>
            <a:off x="5046889" y="2718432"/>
            <a:ext cx="5785758" cy="391096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ct val="0"/>
              </a:spcAft>
              <a:tabLst>
                <a:tab pos="180340" algn="l"/>
              </a:tabLs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الــــــنـــــور للجميع                     والحب للجميع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spcAft>
                <a:spcPct val="0"/>
              </a:spcAft>
              <a:tabLst>
                <a:tab pos="180340" algn="l"/>
              </a:tabLs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من زهرةٍ بعينها   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spcAft>
                <a:spcPct val="0"/>
              </a:spcAft>
              <a:tabLst>
                <a:tab pos="180340" algn="l"/>
              </a:tabLs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ل ا يُصنعُ الربيع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556260" algn="ctr" rtl="1">
              <a:spcAft>
                <a:spcPct val="0"/>
              </a:spcAft>
              <a:tabLst>
                <a:tab pos="180340" algn="l"/>
              </a:tabLs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تساندي </a:t>
            </a:r>
            <a:r>
              <a:rPr lang="ar-EG" sz="28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تساندي               </a:t>
            </a: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يا وحدة السواعدِ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spcAft>
                <a:spcPct val="0"/>
              </a:spcAft>
              <a:tabLst>
                <a:tab pos="180340" algn="l"/>
              </a:tabLs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 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spcAft>
                <a:spcPct val="0"/>
              </a:spcAf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pic>
        <p:nvPicPr>
          <p:cNvPr id="5135" name="Picture 60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15180" y="169478"/>
            <a:ext cx="170497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3" name="Picture 60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541" y="1931603"/>
            <a:ext cx="1543278" cy="170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301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7543" y="4757974"/>
            <a:ext cx="1819276" cy="128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805542" y="-351608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5194571" y="241446"/>
            <a:ext cx="699742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EG" sz="24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ب-</a:t>
            </a:r>
            <a:r>
              <a:rPr kumimoji="0" lang="ar-EG" sz="24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EG" sz="24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الفكرة الرئيسة  الثانية:</a:t>
            </a:r>
            <a:r>
              <a:rPr kumimoji="0" lang="ar-EG" sz="24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EG" sz="2400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بالعزيمة تبنى الأوطان</a:t>
            </a:r>
            <a:r>
              <a:rPr kumimoji="0" lang="ar-EG" sz="24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EG" sz="24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الأبيات (4-9) .</a:t>
            </a:r>
            <a:r>
              <a:rPr kumimoji="0" lang="ar-EG" sz="24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805542" y="-305888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805542" y="-26016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EG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   </a:t>
            </a: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58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413123" y="119743"/>
            <a:ext cx="1619354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180340" algn="l"/>
              </a:tabLst>
            </a:pPr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اللغويات :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/>
          </p:nvPr>
        </p:nvGraphicFramePr>
        <p:xfrm>
          <a:off x="185056" y="581408"/>
          <a:ext cx="11662364" cy="3840480"/>
        </p:xfrm>
        <a:graphic>
          <a:graphicData uri="http://schemas.openxmlformats.org/drawingml/2006/table">
            <a:tbl>
              <a:tblPr rtl="1" firstRow="1" firstCol="1" bandRow="1"/>
              <a:tblGrid>
                <a:gridCol w="1501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1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3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6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78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27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معناها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مضادها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المفرد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الجمع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لهب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ما يرتفع به النار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نواصل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نتوقَّفُ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أمة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أمم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عزمنا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إرادتُنَا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وحدة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تفرق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تراب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أتربة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نواصلُ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نستمرُّ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نبني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نهدم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زهرة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زهور/ أزهار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الجهاد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الكفاح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تساندي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تخاذلي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وحدة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وحدات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أمة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جماعة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عزم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ضعف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السواعد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الساعد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بعينها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وحدها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الحب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الكره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تساندي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تعاوني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44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السواعد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الأيدي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45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30629" y="276722"/>
            <a:ext cx="11974286" cy="19389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9535"/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الشرح: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أ- </a:t>
            </a:r>
            <a:r>
              <a:rPr lang="ar-SA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يشبه الشاعر الأرض العربية بالذهب في قيمتها، وإرادة أبنائها بالنار في قوتها ويدعو إلى الكفاح من أجل أبناء البلاد بإرادتهم القوية ، وتحقيق الوحدة العربية .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ب- </a:t>
            </a:r>
            <a:r>
              <a:rPr lang="ar-SA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يدعو الشاعر الأمة العربية إلى التعاون فيما بينهم ؛ من أجل تحقيق الوحدة ؛ فالحلم العربي لن يتحقق دون أن نتحد ، مثله مثل الربيع الذي لا يكتمل ويظهر جماله إلا بتفتح جميع الأزهار، وليس بزهرة واحدة.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100"/>
          <p:cNvSpPr/>
          <p:nvPr/>
        </p:nvSpPr>
        <p:spPr>
          <a:xfrm>
            <a:off x="870134" y="3922235"/>
            <a:ext cx="10606854" cy="42192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ct val="0"/>
              </a:spcAft>
            </a:pPr>
            <a:r>
              <a:rPr lang="ar-EG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EG" sz="24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وعزمنا لهب            </a:t>
            </a: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تعبير مجازي جميل ؛</a:t>
            </a:r>
            <a:r>
              <a:rPr lang="ar-SA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حيث</a:t>
            </a: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صور الشاعر إرادة العرب باللهب الذي يشعل الـنار. 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101"/>
          <p:cNvSpPr/>
          <p:nvPr/>
        </p:nvSpPr>
        <p:spPr>
          <a:xfrm>
            <a:off x="533400" y="5016480"/>
            <a:ext cx="11212286" cy="43815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ct val="0"/>
              </a:spcAft>
            </a:pPr>
            <a:r>
              <a:rPr lang="ar-EG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EG" sz="24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نبني به البلاد          </a:t>
            </a: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تــــــعــــــبــــيــــر مــــجـــــازي جـــمــــيــــل ؛</a:t>
            </a: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حيث صور الشاعر العزم بمادة نبني بها الأوطان</a:t>
            </a: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99"/>
          <p:cNvSpPr/>
          <p:nvPr/>
        </p:nvSpPr>
        <p:spPr>
          <a:xfrm>
            <a:off x="326571" y="3006497"/>
            <a:ext cx="11150417" cy="66533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ct val="0"/>
              </a:spcAft>
            </a:pPr>
            <a:r>
              <a:rPr lang="ar-EG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</a:t>
            </a:r>
            <a:r>
              <a:rPr lang="ar-EG" sz="24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ترابُنا ذهب</a:t>
            </a:r>
            <a:r>
              <a:rPr lang="ar-EG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</a:t>
            </a: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تــــعـــبـــيـــــر مـجازي جـمـيــل ؛</a:t>
            </a:r>
            <a:r>
              <a:rPr lang="ar-SA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حــــيـــــث</a:t>
            </a: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صـــــور الـــــــشـــــاعــــــر تــــراب الوطن العربي بالذهب . 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72886" y="-30153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477545" y="2215714"/>
            <a:ext cx="162737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ar-EG" sz="1600" b="1" i="0" u="sng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EG" sz="1600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3 - مواطن الجمال :</a:t>
            </a: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772886" y="-25581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0578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30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7E7E7"/>
              </a:clrFrom>
              <a:clrTo>
                <a:srgbClr val="E7E7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115" y="5412694"/>
            <a:ext cx="2705101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09"/>
          <p:cNvSpPr/>
          <p:nvPr/>
        </p:nvSpPr>
        <p:spPr>
          <a:xfrm>
            <a:off x="2573338" y="576944"/>
            <a:ext cx="4533900" cy="347698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spcAft>
                <a:spcPct val="0"/>
              </a:spcAft>
              <a:tabLst>
                <a:tab pos="180340" algn="l"/>
              </a:tabLst>
            </a:pPr>
            <a:r>
              <a:rPr lang="ar-EG" sz="4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غلالنا الخضراء</a:t>
            </a:r>
            <a:endParaRPr lang="en-US" sz="3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spcAft>
                <a:spcPct val="0"/>
              </a:spcAft>
              <a:tabLst>
                <a:tab pos="180340" algn="l"/>
              </a:tabLst>
            </a:pPr>
            <a:r>
              <a:rPr lang="ar-EG" sz="4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والخير والعطاء</a:t>
            </a:r>
            <a:endParaRPr lang="en-US" sz="3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spcAft>
                <a:spcPct val="0"/>
              </a:spcAft>
              <a:tabLst>
                <a:tab pos="180340" algn="l"/>
              </a:tabLst>
            </a:pPr>
            <a:r>
              <a:rPr lang="ar-EG" sz="4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لا بد أن يكونَ للجميع</a:t>
            </a:r>
            <a:endParaRPr lang="en-US" sz="3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466114" y="10924"/>
            <a:ext cx="555793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ar-EG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EG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ج-</a:t>
            </a:r>
            <a:r>
              <a:rPr kumimoji="0" lang="ar-EG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</a:t>
            </a:r>
            <a:r>
              <a:rPr kumimoji="0" lang="ar-EG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الفكرة الرئيسة الثالثة</a:t>
            </a:r>
            <a:r>
              <a:rPr kumimoji="0" lang="ar-EG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: </a:t>
            </a:r>
            <a:r>
              <a:rPr kumimoji="0" lang="ar-EG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الخير لجميع أبناء الوطن</a:t>
            </a:r>
            <a:r>
              <a:rPr kumimoji="0" lang="ar-EG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EG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الأبيات ( 11:1 ) .</a:t>
            </a:r>
            <a:endParaRPr kumimoji="0" lang="en-US" sz="10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sp>
        <p:nvSpPr>
          <p:cNvPr id="9" name="مستطيل 8"/>
          <p:cNvSpPr/>
          <p:nvPr/>
        </p:nvSpPr>
        <p:spPr>
          <a:xfrm>
            <a:off x="10760560" y="3485862"/>
            <a:ext cx="126348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180340" algn="l"/>
              </a:tabLst>
            </a:pPr>
            <a:r>
              <a:rPr lang="ar-EG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اللغويات :</a:t>
            </a:r>
            <a:endParaRPr lang="en-US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0" name="جدول 9"/>
          <p:cNvGraphicFramePr>
            <a:graphicFrameLocks noGrp="1"/>
          </p:cNvGraphicFramePr>
          <p:nvPr>
            <p:extLst/>
          </p:nvPr>
        </p:nvGraphicFramePr>
        <p:xfrm>
          <a:off x="2365533" y="3766084"/>
          <a:ext cx="6817565" cy="1250066"/>
        </p:xfrm>
        <a:graphic>
          <a:graphicData uri="http://schemas.openxmlformats.org/drawingml/2006/table">
            <a:tbl>
              <a:tblPr rtl="1" firstRow="1" firstCol="1" bandRow="1"/>
              <a:tblGrid>
                <a:gridCol w="1382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1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5033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معناها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المفرد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الجمع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033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غلالنا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محاصيلنا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غلة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ct val="0"/>
                        </a:spcAft>
                      </a:pPr>
                      <a:r>
                        <a:rPr lang="ar-S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غلال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1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1175</Words>
  <Application>Microsoft Office PowerPoint</Application>
  <PresentationFormat>Widescreen</PresentationFormat>
  <Paragraphs>241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MS Mincho</vt:lpstr>
      <vt:lpstr>Arial</vt:lpstr>
      <vt:lpstr>Calibri</vt:lpstr>
      <vt:lpstr>Calibri Light</vt:lpstr>
      <vt:lpstr>Simplified Arabic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22</cp:revision>
  <dcterms:created xsi:type="dcterms:W3CDTF">2023-09-27T06:33:31Z</dcterms:created>
  <dcterms:modified xsi:type="dcterms:W3CDTF">2023-11-08T10:19:11Z</dcterms:modified>
</cp:coreProperties>
</file>