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5" r:id="rId3"/>
    <p:sldId id="263" r:id="rId4"/>
    <p:sldId id="298" r:id="rId5"/>
    <p:sldId id="337" r:id="rId6"/>
    <p:sldId id="338" r:id="rId7"/>
    <p:sldId id="3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5D93"/>
    <a:srgbClr val="095C91"/>
    <a:srgbClr val="095B90"/>
    <a:srgbClr val="095B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sz="8000" b="1"/>
              <a:t>Activity Time</a:t>
            </a:r>
            <a:r>
              <a:rPr lang="en-US"/>
              <a:t>.</a:t>
            </a:r>
            <a:endParaRPr lang="en-US"/>
          </a:p>
        </p:txBody>
      </p:sp>
      <p:pic>
        <p:nvPicPr>
          <p:cNvPr id="5" name="Content Placeholder 4" descr="5a31492a-7ee3-40cf-992c-2ae4bc6af565"/>
          <p:cNvPicPr>
            <a:picLocks noChangeAspect="1"/>
          </p:cNvPicPr>
          <p:nvPr>
            <p:ph idx="1"/>
          </p:nvPr>
        </p:nvPicPr>
        <p:blipFill>
          <a:blip r:embed="rId1"/>
          <a:srcRect t="21042"/>
          <a:stretch>
            <a:fillRect/>
          </a:stretch>
        </p:blipFill>
        <p:spPr>
          <a:xfrm>
            <a:off x="948690" y="1236345"/>
            <a:ext cx="10293985" cy="55098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570" y="160020"/>
            <a:ext cx="10515600" cy="1325563"/>
          </a:xfrm>
        </p:spPr>
        <p:txBody>
          <a:bodyPr>
            <a:normAutofit fontScale="90000"/>
          </a:bodyPr>
          <a:p>
            <a:pPr algn="ctr"/>
            <a:r>
              <a:rPr lang="en-US"/>
              <a:t>Past Simple Verbs</a:t>
            </a:r>
            <a:br>
              <a:rPr lang="en-US"/>
            </a:br>
            <a:r>
              <a:rPr lang="en-US"/>
              <a:t>adding “ed”</a:t>
            </a:r>
            <a:endParaRPr lang="en-US"/>
          </a:p>
        </p:txBody>
      </p:sp>
      <p:sp>
        <p:nvSpPr>
          <p:cNvPr id="112" name="Text Box 111"/>
          <p:cNvSpPr txBox="1"/>
          <p:nvPr/>
        </p:nvSpPr>
        <p:spPr>
          <a:xfrm>
            <a:off x="503555" y="1485900"/>
            <a:ext cx="10516235" cy="4841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0" algn="ctr"/>
            <a:r>
              <a:rPr lang="en-US" sz="3200"/>
              <a:t>Activity 1</a:t>
            </a:r>
            <a:endParaRPr lang="en-US" sz="3200"/>
          </a:p>
          <a:p>
            <a:pPr indent="0" algn="ctr"/>
            <a:endParaRPr lang="en-US" sz="3200"/>
          </a:p>
          <a:p>
            <a:pPr indent="0"/>
            <a:r>
              <a:rPr lang="en-US" sz="3200"/>
              <a:t>Activity (Whole Group)</a:t>
            </a:r>
            <a:endParaRPr lang="en-US" sz="3200"/>
          </a:p>
          <a:p>
            <a:pPr indent="0"/>
            <a:endParaRPr lang="en-US" sz="3200"/>
          </a:p>
          <a:p>
            <a:pPr indent="0"/>
            <a:r>
              <a:rPr lang="en-US" sz="3200"/>
              <a:t>Recall with students the rule for adding -ed at the end of past tense verbs</a:t>
            </a:r>
            <a:endParaRPr lang="en-US" sz="3200"/>
          </a:p>
          <a:p>
            <a:pPr indent="0"/>
            <a:endParaRPr lang="en-US" sz="3200"/>
          </a:p>
          <a:p>
            <a:pPr indent="0"/>
            <a:r>
              <a:rPr lang="en-US" sz="3200"/>
              <a:t>Elicit from students the past tense of action words.</a:t>
            </a:r>
            <a:endParaRPr lang="en-US" sz="3200"/>
          </a:p>
          <a:p>
            <a:pPr indent="0"/>
            <a:endParaRPr lang="en-US" sz="3200"/>
          </a:p>
          <a:p>
            <a:pPr indent="0"/>
            <a:endParaRPr lang="en-US" sz="3200"/>
          </a:p>
        </p:txBody>
      </p:sp>
      <p:sp>
        <p:nvSpPr>
          <p:cNvPr id="5" name="Text Box 4"/>
          <p:cNvSpPr txBox="1"/>
          <p:nvPr/>
        </p:nvSpPr>
        <p:spPr>
          <a:xfrm>
            <a:off x="2054860" y="4959668"/>
            <a:ext cx="5080000" cy="4298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100" b="1">
                <a:latin typeface="Times New Roman" panose="02020603050405020304" charset="0"/>
                <a:cs typeface="Calibri" panose="020F0502020204030204" charset="0"/>
              </a:rPr>
              <a:t> 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br>
              <a:rPr lang="en-US">
                <a:sym typeface="+mn-ea"/>
              </a:rPr>
            </a:br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750570" y="1355090"/>
            <a:ext cx="101238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 sz="3600"/>
          </a:p>
          <a:p>
            <a:endParaRPr lang="en-US" sz="3600"/>
          </a:p>
        </p:txBody>
      </p:sp>
      <p:sp>
        <p:nvSpPr>
          <p:cNvPr id="100" name="Text Box 99"/>
          <p:cNvSpPr txBox="1"/>
          <p:nvPr/>
        </p:nvSpPr>
        <p:spPr>
          <a:xfrm>
            <a:off x="1016000" y="297815"/>
            <a:ext cx="10206990" cy="38347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0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Have a student say a verb and another student add -ed to the verb.</a:t>
            </a:r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Ex. Student 1 ------ jump</a:t>
            </a:r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Student 2 jumped</a:t>
            </a:r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Student 3 put jumped in a sentence orally.</a:t>
            </a:r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Repeat until all students have taken turns.</a:t>
            </a:r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1185" y="436880"/>
            <a:ext cx="10253345" cy="4351655"/>
          </a:xfrm>
        </p:spPr>
        <p:txBody>
          <a:bodyPr/>
          <a:p>
            <a:r>
              <a:rPr lang="en-US"/>
              <a:t>Activity 2</a:t>
            </a:r>
            <a:endParaRPr lang="en-US"/>
          </a:p>
          <a:p>
            <a:r>
              <a:rPr lang="en-US"/>
              <a:t>Pair Group</a:t>
            </a:r>
            <a:endParaRPr lang="en-US"/>
          </a:p>
          <a:p>
            <a:endParaRPr lang="en-US"/>
          </a:p>
          <a:p>
            <a:r>
              <a:rPr lang="en-US"/>
              <a:t>Word mats with 6 verbs.</a:t>
            </a:r>
            <a:endParaRPr lang="en-US"/>
          </a:p>
          <a:p>
            <a:endParaRPr lang="en-US"/>
          </a:p>
          <a:p>
            <a:r>
              <a:rPr lang="en-US"/>
              <a:t>Place the word mats in a plastic sleeve. Using board markers students are to add “ed” after each action verb.</a:t>
            </a:r>
            <a:endParaRPr lang="en-US"/>
          </a:p>
        </p:txBody>
      </p:sp>
      <p:graphicFrame>
        <p:nvGraphicFramePr>
          <p:cNvPr id="7" name="Content Placeholder 6"/>
          <p:cNvGraphicFramePr/>
          <p:nvPr>
            <p:ph sz="half" idx="2"/>
          </p:nvPr>
        </p:nvGraphicFramePr>
        <p:xfrm>
          <a:off x="990600" y="5169535"/>
          <a:ext cx="5181600" cy="335280"/>
        </p:xfrm>
        <a:graphic>
          <a:graphicData uri="http://schemas.openxmlformats.org/drawingml/2006/table">
            <a:tbl>
              <a:tblPr/>
              <a:tblGrid>
                <a:gridCol w="1666240"/>
                <a:gridCol w="1662430"/>
                <a:gridCol w="1852930"/>
              </a:tblGrid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play</a:t>
                      </a:r>
                      <a:endParaRPr lang="en-US" sz="36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erase</a:t>
                      </a:r>
                      <a:endParaRPr lang="en-US" sz="36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slam</a:t>
                      </a:r>
                      <a:endParaRPr lang="en-US" sz="36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jump</a:t>
                      </a:r>
                      <a:endParaRPr lang="en-US" sz="36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hop</a:t>
                      </a:r>
                      <a:endParaRPr lang="en-US" sz="36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bang</a:t>
                      </a:r>
                      <a:endParaRPr lang="en-US" sz="36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796925"/>
            <a:ext cx="9585325" cy="4258945"/>
          </a:xfrm>
        </p:spPr>
        <p:txBody>
          <a:bodyPr/>
          <a:p>
            <a:r>
              <a:rPr lang="en-US"/>
              <a:t>Students in pairs are to add “ed” where they belong.</a:t>
            </a:r>
            <a:endParaRPr lang="en-US"/>
          </a:p>
          <a:p>
            <a:endParaRPr lang="en-US"/>
          </a:p>
          <a:p>
            <a:r>
              <a:rPr lang="en-US"/>
              <a:t>The winning pair is the pair that works quietly and efficiently without the Teacher’s or TA’s help.</a:t>
            </a:r>
            <a:endParaRPr lang="en-US"/>
          </a:p>
          <a:p>
            <a:endParaRPr lang="en-US"/>
          </a:p>
          <a:p>
            <a:r>
              <a:rPr lang="en-US"/>
              <a:t>Students are to put the words in the past tense form in  a sentence.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45" y="1176020"/>
            <a:ext cx="10515600" cy="3723640"/>
          </a:xfrm>
        </p:spPr>
        <p:txBody>
          <a:bodyPr>
            <a:noAutofit/>
          </a:bodyPr>
          <a:p>
            <a:r>
              <a:rPr lang="en-US" sz="12000"/>
              <a:t>       Thank </a:t>
            </a:r>
            <a:br>
              <a:rPr lang="en-US" sz="12000"/>
            </a:br>
            <a:r>
              <a:rPr lang="en-US" sz="12000"/>
              <a:t>              You</a:t>
            </a:r>
            <a:endParaRPr lang="en-US" sz="1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824</Words>
  <Application>WPS Presentation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Arial</vt:lpstr>
      <vt:lpstr>SimSun</vt:lpstr>
      <vt:lpstr>Wingdings</vt:lpstr>
      <vt:lpstr>Times New Roman</vt:lpstr>
      <vt:lpstr>Calibri</vt:lpstr>
      <vt:lpstr>Comic Sans MS</vt:lpstr>
      <vt:lpstr>Calibri Light</vt:lpstr>
      <vt:lpstr>Microsoft YaHei</vt:lpstr>
      <vt:lpstr>Arial Unicode MS</vt:lpstr>
      <vt:lpstr>Office Theme</vt:lpstr>
      <vt:lpstr>Activity Time.</vt:lpstr>
      <vt:lpstr>Singular and Plural Nouns</vt:lpstr>
      <vt:lpstr> 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ann ahmed</cp:lastModifiedBy>
  <cp:revision>17</cp:revision>
  <dcterms:created xsi:type="dcterms:W3CDTF">2023-12-25T20:39:00Z</dcterms:created>
  <dcterms:modified xsi:type="dcterms:W3CDTF">2024-03-12T06:27:06Z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CDD205025D704FA596585D1C641CF117_13</vt:lpwstr>
  </property>
  <property fmtid="{D5CDD505-2E9C-101B-9397-08002B2CF9AE}" pid="3" name="KSOProductBuildVer">
    <vt:lpwstr>1033-12.2.0.13489</vt:lpwstr>
  </property>
</Properties>
</file>