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0" r:id="rId4"/>
    <p:sldId id="263" r:id="rId5"/>
    <p:sldId id="259" r:id="rId6"/>
    <p:sldId id="273" r:id="rId7"/>
    <p:sldId id="285" r:id="rId8"/>
    <p:sldId id="286" r:id="rId9"/>
    <p:sldId id="287" r:id="rId10"/>
    <p:sldId id="270" r:id="rId11"/>
    <p:sldId id="288" r:id="rId12"/>
    <p:sldId id="274" r:id="rId13"/>
    <p:sldId id="276" r:id="rId14"/>
    <p:sldId id="271" r:id="rId15"/>
    <p:sldId id="277" r:id="rId16"/>
    <p:sldId id="278" r:id="rId17"/>
    <p:sldId id="279" r:id="rId18"/>
    <p:sldId id="280" r:id="rId19"/>
    <p:sldId id="282" r:id="rId20"/>
    <p:sldId id="290" r:id="rId21"/>
    <p:sldId id="291" r:id="rId22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200B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5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2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3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4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02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7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4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9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6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9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46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4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33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11FEA-E67D-324A-8590-F53176D01CAE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54F152-E965-B143-853E-64B64F497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790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9.png"/><Relationship Id="rId5" Type="http://schemas.openxmlformats.org/officeDocument/2006/relationships/image" Target="../media/image22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earningapps.org/2285136" TargetMode="Externa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hyperlink" Target="https://www.liveworksheets.com/worksheets/de/Deutsch_als_Fremdsprache_(DaF)/Wortschatz/H%C3%A4usertypen_rg299742bt" TargetMode="External"/><Relationship Id="rId5" Type="http://schemas.openxmlformats.org/officeDocument/2006/relationships/hyperlink" Target="https://www.liveworksheets.com/worksheets/de/Deutsch_als_Fremdsprache_(DaF)/Das_Haus/Die_Hausarten_ym1417492ug" TargetMode="Externa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52625" y="2615242"/>
            <a:ext cx="7772400" cy="69092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8000"/>
                </a:solidFill>
                <a:latin typeface="Arial Black"/>
                <a:cs typeface="Arial Black"/>
              </a:rPr>
              <a:t>Die </a:t>
            </a:r>
            <a:r>
              <a:rPr lang="en-US" sz="4000" dirty="0" err="1">
                <a:solidFill>
                  <a:srgbClr val="008000"/>
                </a:solidFill>
                <a:latin typeface="Arial Black"/>
                <a:cs typeface="Arial Black"/>
              </a:rPr>
              <a:t>Haustypen</a:t>
            </a:r>
            <a:endParaRPr lang="pl-PL" sz="40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9" y="2765857"/>
            <a:ext cx="5413995" cy="3756012"/>
          </a:xfrm>
          <a:prstGeom prst="rect">
            <a:avLst/>
          </a:prstGeom>
        </p:spPr>
      </p:pic>
      <p:sp>
        <p:nvSpPr>
          <p:cNvPr id="5" name="Podtytuł 2"/>
          <p:cNvSpPr>
            <a:spLocks noGrp="1"/>
          </p:cNvSpPr>
          <p:nvPr/>
        </p:nvSpPr>
        <p:spPr>
          <a:xfrm>
            <a:off x="1371600" y="2225543"/>
            <a:ext cx="6400800" cy="240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94F1782-F455-7A80-624B-42486F22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84" y="1511037"/>
            <a:ext cx="2573564" cy="6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F8379-B59F-C90E-4122-1178CD77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874" y="3455791"/>
            <a:ext cx="2648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lgerian" panose="04020705040A02060702" pitchFamily="82" charset="0"/>
              </a:rPr>
              <a:t>7. </a:t>
            </a:r>
            <a:r>
              <a:rPr lang="en-US" altLang="en-US" sz="1800" dirty="0" err="1">
                <a:solidFill>
                  <a:srgbClr val="FF0000"/>
                </a:solidFill>
                <a:latin typeface="Algerian" panose="04020705040A02060702" pitchFamily="82" charset="0"/>
              </a:rPr>
              <a:t>Klasse</a:t>
            </a:r>
            <a:r>
              <a:rPr lang="en-US" altLang="en-US" sz="18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Algerian" panose="04020705040A02060702" pitchFamily="82" charset="0"/>
              </a:rPr>
              <a:t>Lektion</a:t>
            </a:r>
            <a:r>
              <a:rPr lang="en-US" altLang="en-US" sz="1800" dirty="0">
                <a:solidFill>
                  <a:srgbClr val="FF0000"/>
                </a:solidFill>
                <a:latin typeface="Algerian" panose="04020705040A02060702" pitchFamily="82" charset="0"/>
              </a:rPr>
              <a:t> 34: Zu </a:t>
            </a:r>
            <a:r>
              <a:rPr lang="en-US" altLang="en-US" sz="1800" dirty="0" err="1">
                <a:solidFill>
                  <a:srgbClr val="FF0000"/>
                </a:solidFill>
                <a:latin typeface="Algerian" panose="04020705040A02060702" pitchFamily="82" charset="0"/>
              </a:rPr>
              <a:t>Hause</a:t>
            </a:r>
            <a:endParaRPr lang="de-DE" altLang="en-US" sz="1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9"/>
    </mc:Choice>
    <mc:Fallback xmlns="">
      <p:transition spd="slow" advTm="20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1616" y="538377"/>
            <a:ext cx="6798734" cy="77607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rial Black"/>
                <a:cs typeface="Arial Black"/>
              </a:rPr>
              <a:t>Wo wohnst du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025" y="1315318"/>
            <a:ext cx="8229600" cy="4500417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>
                <a:solidFill>
                  <a:srgbClr val="008000"/>
                </a:solidFill>
                <a:latin typeface="Arial Black"/>
                <a:cs typeface="Arial Black"/>
              </a:rPr>
              <a:t>Ich</a:t>
            </a:r>
            <a:r>
              <a:rPr lang="en-US" u="sng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lang="en-US" u="sng" dirty="0" err="1">
                <a:solidFill>
                  <a:srgbClr val="008000"/>
                </a:solidFill>
                <a:latin typeface="Arial Black"/>
                <a:cs typeface="Arial Black"/>
              </a:rPr>
              <a:t>wohne</a:t>
            </a:r>
            <a:r>
              <a:rPr lang="en-US" u="sng" dirty="0">
                <a:solidFill>
                  <a:srgbClr val="008000"/>
                </a:solidFill>
                <a:latin typeface="Arial Black"/>
                <a:cs typeface="Arial Black"/>
              </a:rPr>
              <a:t> in </a:t>
            </a:r>
            <a:r>
              <a:rPr lang="pl-PL" u="sng" dirty="0">
                <a:solidFill>
                  <a:srgbClr val="008000"/>
                </a:solidFill>
                <a:latin typeface="Arial Black"/>
                <a:cs typeface="Arial Black"/>
              </a:rPr>
              <a:t>einem …</a:t>
            </a: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Hochh</a:t>
            </a:r>
            <a:r>
              <a:rPr lang="pl-PL" sz="2800" dirty="0">
                <a:solidFill>
                  <a:srgbClr val="008000"/>
                </a:solidFill>
                <a:latin typeface="Arial Black"/>
                <a:cs typeface="Arial Black"/>
              </a:rPr>
              <a:t>aus</a:t>
            </a:r>
          </a:p>
          <a:p>
            <a:pPr>
              <a:buFontTx/>
              <a:buChar char="•"/>
            </a:pPr>
            <a:r>
              <a:rPr lang="pl-PL" sz="2800" dirty="0">
                <a:solidFill>
                  <a:srgbClr val="008000"/>
                </a:solidFill>
                <a:latin typeface="Arial Black"/>
                <a:cs typeface="Arial Black"/>
              </a:rPr>
              <a:t>Reihenhaus</a:t>
            </a:r>
          </a:p>
          <a:p>
            <a:pPr>
              <a:buFontTx/>
              <a:buChar char="•"/>
            </a:pPr>
            <a:r>
              <a:rPr lang="pl-PL" sz="2800" dirty="0">
                <a:solidFill>
                  <a:srgbClr val="008000"/>
                </a:solidFill>
                <a:latin typeface="Arial Black"/>
                <a:cs typeface="Arial Black"/>
              </a:rPr>
              <a:t>Einfamilienhaus</a:t>
            </a: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Wohnwagen</a:t>
            </a:r>
            <a:endParaRPr lang="en-US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8000"/>
                </a:solidFill>
                <a:latin typeface="Arial Black"/>
                <a:cs typeface="Arial Black"/>
              </a:rPr>
              <a:t>Iglu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8000"/>
                </a:solidFill>
                <a:latin typeface="Arial Black"/>
                <a:cs typeface="Arial Black"/>
              </a:rPr>
              <a:t>Tipi</a:t>
            </a: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Wolkenkratzer</a:t>
            </a:r>
            <a:endParaRPr lang="en-US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8000"/>
                </a:solidFill>
                <a:latin typeface="Arial Black"/>
                <a:cs typeface="Arial Black"/>
              </a:rPr>
              <a:t>Palast</a:t>
            </a:r>
          </a:p>
          <a:p>
            <a:pPr>
              <a:buFontTx/>
              <a:buChar char="•"/>
            </a:pPr>
            <a:endParaRPr lang="pl-PL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9"/>
    </mc:Choice>
    <mc:Fallback xmlns="">
      <p:transition spd="slow" advTm="10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rial Black"/>
                <a:cs typeface="Arial Black"/>
              </a:rPr>
              <a:t>Wo wohnst du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>
                <a:solidFill>
                  <a:srgbClr val="008000"/>
                </a:solidFill>
                <a:latin typeface="Arial Black"/>
                <a:cs typeface="Arial Black"/>
              </a:rPr>
              <a:t>Ich</a:t>
            </a:r>
            <a:r>
              <a:rPr lang="en-US" u="sng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lang="en-US" u="sng" dirty="0" err="1">
                <a:solidFill>
                  <a:srgbClr val="008000"/>
                </a:solidFill>
                <a:latin typeface="Arial Black"/>
                <a:cs typeface="Arial Black"/>
              </a:rPr>
              <a:t>wohne</a:t>
            </a:r>
            <a:r>
              <a:rPr lang="en-US" u="sng" dirty="0">
                <a:solidFill>
                  <a:srgbClr val="008000"/>
                </a:solidFill>
                <a:latin typeface="Arial Black"/>
                <a:cs typeface="Arial Black"/>
              </a:rPr>
              <a:t> in </a:t>
            </a:r>
            <a:r>
              <a:rPr lang="pl-PL" u="sng" dirty="0">
                <a:solidFill>
                  <a:srgbClr val="008000"/>
                </a:solidFill>
                <a:latin typeface="Arial Black"/>
                <a:cs typeface="Arial Black"/>
              </a:rPr>
              <a:t>einem …</a:t>
            </a: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Iglu</a:t>
            </a:r>
            <a:endParaRPr lang="en-US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8000"/>
                </a:solidFill>
                <a:latin typeface="Arial Black"/>
                <a:cs typeface="Arial Black"/>
              </a:rPr>
              <a:t>Tipi</a:t>
            </a: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Wolkenkratzer</a:t>
            </a:r>
            <a:endParaRPr lang="en-US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 Black"/>
                <a:cs typeface="Arial Black"/>
              </a:rPr>
              <a:t>Palast</a:t>
            </a:r>
            <a:endParaRPr lang="en-US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sz="2800" dirty="0">
              <a:solidFill>
                <a:srgbClr val="008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8"/>
    </mc:Choice>
    <mc:Fallback xmlns="">
      <p:transition spd="slow" advTm="6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die Villa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16130" y="2494523"/>
            <a:ext cx="5818026" cy="3258095"/>
          </a:xfrm>
          <a:prstGeom prst="rect">
            <a:avLst/>
          </a:prstGeom>
        </p:spPr>
      </p:pic>
      <p:sp>
        <p:nvSpPr>
          <p:cNvPr id="6" name="AutoShape 2" descr="Villa Prestige in Rovinj for rent | My Is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0"/>
    </mc:Choice>
    <mc:Fallback xmlns="">
      <p:transition spd="slow" advTm="2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0090"/>
                </a:solidFill>
                <a:latin typeface="Arial Black"/>
                <a:cs typeface="Arial Black"/>
              </a:rPr>
              <a:t>die Hütte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24560" y="2472354"/>
            <a:ext cx="4604503" cy="30808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2"/>
    </mc:Choice>
    <mc:Fallback xmlns="">
      <p:transition spd="slow" advTm="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die Wohngemeinschaft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28148" y="2490788"/>
            <a:ext cx="5695641" cy="34448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7"/>
    </mc:Choice>
    <mc:Fallback xmlns="">
      <p:transition spd="slow" advTm="4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rial Black"/>
                <a:cs typeface="Arial Black"/>
              </a:rPr>
              <a:t>Wo wohnst du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8718"/>
            <a:ext cx="8229600" cy="450041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>
                <a:solidFill>
                  <a:srgbClr val="0033CC"/>
                </a:solidFill>
                <a:latin typeface="Arial Black"/>
                <a:cs typeface="Arial Black"/>
              </a:rPr>
              <a:t>Ich</a:t>
            </a:r>
            <a:r>
              <a:rPr lang="en-US" u="sng" dirty="0">
                <a:solidFill>
                  <a:srgbClr val="0033CC"/>
                </a:solidFill>
                <a:latin typeface="Arial Black"/>
                <a:cs typeface="Arial Black"/>
              </a:rPr>
              <a:t> </a:t>
            </a:r>
            <a:r>
              <a:rPr lang="en-US" u="sng" dirty="0" err="1">
                <a:solidFill>
                  <a:srgbClr val="0033CC"/>
                </a:solidFill>
                <a:latin typeface="Arial Black"/>
                <a:cs typeface="Arial Black"/>
              </a:rPr>
              <a:t>wohne</a:t>
            </a:r>
            <a:r>
              <a:rPr lang="en-US" u="sng" dirty="0">
                <a:solidFill>
                  <a:srgbClr val="0033CC"/>
                </a:solidFill>
                <a:latin typeface="Arial Black"/>
                <a:cs typeface="Arial Black"/>
              </a:rPr>
              <a:t> in </a:t>
            </a:r>
            <a:r>
              <a:rPr lang="pl-PL" u="sng" dirty="0">
                <a:solidFill>
                  <a:srgbClr val="0033CC"/>
                </a:solidFill>
                <a:latin typeface="Arial Black"/>
                <a:cs typeface="Arial Black"/>
              </a:rPr>
              <a:t>einer …</a:t>
            </a:r>
          </a:p>
          <a:p>
            <a:pPr>
              <a:buFontTx/>
              <a:buChar char="•"/>
            </a:pPr>
            <a:endParaRPr lang="pl-PL" u="sng" dirty="0">
              <a:solidFill>
                <a:srgbClr val="0033CC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>
                <a:solidFill>
                  <a:srgbClr val="000090"/>
                </a:solidFill>
                <a:latin typeface="Arial Black"/>
                <a:cs typeface="Arial Black"/>
              </a:rPr>
              <a:t>Wohngemeinschaft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>
                <a:solidFill>
                  <a:srgbClr val="000090"/>
                </a:solidFill>
                <a:latin typeface="Arial Black"/>
                <a:cs typeface="Arial Black"/>
              </a:rPr>
              <a:t>Villa</a:t>
            </a: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>
                <a:solidFill>
                  <a:srgbClr val="000090"/>
                </a:solidFill>
                <a:latin typeface="Arial Black"/>
                <a:cs typeface="Arial Black"/>
              </a:rPr>
              <a:t>Hütte</a:t>
            </a: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7"/>
    </mc:Choice>
    <mc:Fallback xmlns="">
      <p:transition spd="slow" advTm="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643468"/>
            <a:ext cx="8229600" cy="5482696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4"/>
    </mc:Choice>
    <mc:Fallback xmlns="">
      <p:transition spd="slow" advTm="15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B050"/>
                </a:solidFill>
                <a:latin typeface="Arial Black"/>
                <a:cs typeface="Arial Black"/>
              </a:rPr>
              <a:t>In welchem</a:t>
            </a:r>
            <a:r>
              <a:rPr lang="pl-PL" sz="3600" dirty="0">
                <a:latin typeface="Arial Black"/>
                <a:cs typeface="Arial Black"/>
              </a:rPr>
              <a:t> </a:t>
            </a:r>
            <a:r>
              <a:rPr lang="pl-PL" sz="3600" dirty="0">
                <a:solidFill>
                  <a:srgbClr val="FF0000"/>
                </a:solidFill>
                <a:latin typeface="Arial Black"/>
                <a:cs typeface="Arial Black"/>
              </a:rPr>
              <a:t>Stock</a:t>
            </a:r>
            <a:r>
              <a:rPr lang="pl-PL" sz="3600" dirty="0">
                <a:latin typeface="Arial Black"/>
                <a:cs typeface="Arial Black"/>
              </a:rPr>
              <a:t> </a:t>
            </a:r>
            <a:r>
              <a:rPr lang="pl-PL" sz="3600" dirty="0">
                <a:solidFill>
                  <a:srgbClr val="00B050"/>
                </a:solidFill>
                <a:latin typeface="Arial Black"/>
                <a:cs typeface="Arial Black"/>
              </a:rPr>
              <a:t>wohnst du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294"/>
            <a:ext cx="8229600" cy="428884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/>
                <a:cs typeface="Arial Black"/>
              </a:rPr>
              <a:t>Ich wohne  …</a:t>
            </a:r>
          </a:p>
          <a:p>
            <a:pPr marL="0" indent="0">
              <a:buNone/>
            </a:pPr>
            <a:endParaRPr lang="pl-PL" dirty="0">
              <a:latin typeface="Arial Black"/>
              <a:cs typeface="Arial Black"/>
            </a:endParaRPr>
          </a:p>
          <a:p>
            <a:pPr>
              <a:buFontTx/>
              <a:buChar char="•"/>
            </a:pPr>
            <a:r>
              <a:rPr lang="pl-PL" dirty="0">
                <a:solidFill>
                  <a:srgbClr val="FF0000"/>
                </a:solidFill>
                <a:latin typeface="Arial Black"/>
                <a:cs typeface="Arial Black"/>
              </a:rPr>
              <a:t>im </a:t>
            </a:r>
            <a:r>
              <a:rPr lang="pl-PL" dirty="0">
                <a:latin typeface="Arial Black"/>
                <a:cs typeface="Arial Black"/>
              </a:rPr>
              <a:t>ersten / zweiten / dritten / … / siebten / … / zehnten</a:t>
            </a:r>
            <a:r>
              <a:rPr lang="pl-PL" dirty="0">
                <a:solidFill>
                  <a:srgbClr val="FF0000"/>
                </a:solidFill>
                <a:latin typeface="Arial Black"/>
                <a:cs typeface="Arial Black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ersten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/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zweiten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/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dritten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…..</a:t>
            </a:r>
            <a:r>
              <a:rPr lang="pl-PL" dirty="0">
                <a:solidFill>
                  <a:srgbClr val="FF0000"/>
                </a:solidFill>
                <a:latin typeface="Arial Black"/>
                <a:cs typeface="Arial Black"/>
              </a:rPr>
              <a:t>Stock 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B0F0"/>
                </a:solidFill>
                <a:latin typeface="Arial Black"/>
                <a:cs typeface="Arial Black"/>
              </a:rPr>
              <a:t>im Erdgeschoss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B0F0"/>
                </a:solidFill>
                <a:latin typeface="Arial Black"/>
                <a:cs typeface="Arial Black"/>
              </a:rPr>
              <a:t>im Obergeschoss</a:t>
            </a:r>
          </a:p>
          <a:p>
            <a:pPr>
              <a:buFontTx/>
              <a:buChar char="•"/>
            </a:pPr>
            <a:r>
              <a:rPr lang="pl-PL" dirty="0">
                <a:solidFill>
                  <a:srgbClr val="00B0F0"/>
                </a:solidFill>
                <a:latin typeface="Arial Black"/>
                <a:cs typeface="Arial Black"/>
              </a:rPr>
              <a:t>im Dachgeschoss</a:t>
            </a:r>
          </a:p>
          <a:p>
            <a:pPr>
              <a:buFontTx/>
              <a:buChar char="•"/>
            </a:pPr>
            <a:endParaRPr lang="pl-PL" dirty="0">
              <a:solidFill>
                <a:srgbClr val="00B0F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>
              <a:solidFill>
                <a:srgbClr val="00009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4"/>
    </mc:Choice>
    <mc:Fallback xmlns="">
      <p:transition spd="slow" advTm="23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90"/>
                </a:solidFill>
                <a:latin typeface="Arial Black"/>
                <a:cs typeface="Arial Black"/>
              </a:rPr>
              <a:t>die Straβe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79386" y="2490788"/>
            <a:ext cx="4593166" cy="3444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"/>
    </mc:Choice>
    <mc:Fallback xmlns="">
      <p:transition spd="slow" advTm="3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B0F0"/>
                </a:solidFill>
                <a:latin typeface="Arial Black"/>
                <a:cs typeface="Arial Black"/>
              </a:rPr>
              <a:t>In welcher Straβe wohnst du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13995"/>
            <a:ext cx="8229600" cy="433514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pl-PL" sz="3600" dirty="0">
                <a:latin typeface="Arial Black"/>
                <a:cs typeface="Arial Black"/>
              </a:rPr>
              <a:t>    </a:t>
            </a:r>
            <a:r>
              <a:rPr lang="pl-PL" sz="3600" dirty="0">
                <a:solidFill>
                  <a:srgbClr val="C00000"/>
                </a:solidFill>
                <a:latin typeface="Arial Black"/>
                <a:cs typeface="Arial Black"/>
              </a:rPr>
              <a:t>Ich wohne in </a:t>
            </a:r>
            <a:r>
              <a:rPr lang="pl-PL" sz="3600" dirty="0">
                <a:solidFill>
                  <a:srgbClr val="000090"/>
                </a:solidFill>
                <a:latin typeface="Arial Black"/>
                <a:cs typeface="Arial Black"/>
              </a:rPr>
              <a:t>der … Straβe </a:t>
            </a:r>
          </a:p>
          <a:p>
            <a:pPr marL="0" indent="0">
              <a:buNone/>
            </a:pPr>
            <a:r>
              <a:rPr lang="pl-PL" sz="3600" dirty="0">
                <a:solidFill>
                  <a:srgbClr val="000090"/>
                </a:solidFill>
                <a:latin typeface="Arial Black"/>
                <a:cs typeface="Arial Black"/>
              </a:rPr>
              <a:t>   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0090"/>
                </a:solidFill>
                <a:latin typeface="Arial Black"/>
                <a:cs typeface="Arial Black"/>
              </a:rPr>
              <a:t>  </a:t>
            </a:r>
            <a:r>
              <a:rPr lang="pl-PL" sz="2800" dirty="0">
                <a:latin typeface="Arial Black"/>
                <a:cs typeface="Arial Black"/>
              </a:rPr>
              <a:t>[ </a:t>
            </a:r>
            <a:r>
              <a:rPr lang="pl-PL" sz="2800" dirty="0">
                <a:solidFill>
                  <a:srgbClr val="C00000"/>
                </a:solidFill>
                <a:latin typeface="Arial Black"/>
                <a:cs typeface="Arial Black"/>
              </a:rPr>
              <a:t>Ich wohne in </a:t>
            </a:r>
            <a:r>
              <a:rPr lang="pl-PL" sz="2800" dirty="0">
                <a:solidFill>
                  <a:srgbClr val="000090"/>
                </a:solidFill>
                <a:latin typeface="Arial Black"/>
                <a:cs typeface="Arial Black"/>
              </a:rPr>
              <a:t>der</a:t>
            </a:r>
            <a:r>
              <a:rPr lang="pl-PL" sz="2800" dirty="0">
                <a:latin typeface="Arial Black"/>
                <a:cs typeface="Arial Black"/>
              </a:rPr>
              <a:t> </a:t>
            </a:r>
            <a:r>
              <a:rPr lang="pl-PL" sz="2800" dirty="0">
                <a:solidFill>
                  <a:srgbClr val="C00000"/>
                </a:solidFill>
                <a:latin typeface="Arial Black"/>
                <a:cs typeface="Arial Black"/>
              </a:rPr>
              <a:t>Leipziger</a:t>
            </a:r>
            <a:r>
              <a:rPr lang="pl-PL" sz="2800" dirty="0">
                <a:latin typeface="Arial Black"/>
                <a:cs typeface="Arial Black"/>
              </a:rPr>
              <a:t> </a:t>
            </a:r>
            <a:r>
              <a:rPr lang="pl-PL" sz="2800" dirty="0">
                <a:solidFill>
                  <a:srgbClr val="000090"/>
                </a:solidFill>
                <a:latin typeface="Arial Black"/>
                <a:cs typeface="Arial Black"/>
              </a:rPr>
              <a:t>Straβe</a:t>
            </a:r>
            <a:r>
              <a:rPr lang="pl-PL" sz="2800" dirty="0">
                <a:latin typeface="Arial Black"/>
                <a:cs typeface="Arial Black"/>
              </a:rPr>
              <a:t> ]</a:t>
            </a:r>
          </a:p>
          <a:p>
            <a:pPr marL="0" indent="0">
              <a:buNone/>
            </a:pPr>
            <a:endParaRPr lang="pl-PL" sz="3600" dirty="0">
              <a:solidFill>
                <a:srgbClr val="00009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endParaRPr lang="pl-PL" dirty="0">
              <a:solidFill>
                <a:srgbClr val="00009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>
              <a:buFontTx/>
              <a:buChar char="•"/>
            </a:pP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5"/>
          <a:srcRect l="-18187" r="-18187"/>
          <a:stretch>
            <a:fillRect/>
          </a:stretch>
        </p:blipFill>
        <p:spPr>
          <a:xfrm>
            <a:off x="2844800" y="4470400"/>
            <a:ext cx="3098800" cy="16557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das  Reihenhaus</a:t>
            </a:r>
            <a:endParaRPr lang="pl-PL" dirty="0"/>
          </a:p>
        </p:txBody>
      </p:sp>
      <p:pic>
        <p:nvPicPr>
          <p:cNvPr id="4" name="Symbol zastępczy zawartości 3" descr="Slajd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219204"/>
            <a:ext cx="6925411" cy="4011248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6"/>
    </mc:Choice>
    <mc:Fallback xmlns="">
      <p:transition spd="slow" advTm="2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27000">
              <a:srgbClr val="008000"/>
            </a:glow>
          </a:effectLst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Linke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00B2"/>
                </a:solidFill>
                <a:hlinkClick r:id="rId5"/>
              </a:rPr>
              <a:t>https://www.liveworksheets.com/worksheets/de/Deutsch_als_Fremdsprache_(DaF)/Das_Haus/Die_Hausarten_ym1417492ug</a:t>
            </a:r>
            <a:endParaRPr lang="en-US" dirty="0">
              <a:solidFill>
                <a:srgbClr val="B200B2"/>
              </a:solidFill>
            </a:endParaRPr>
          </a:p>
          <a:p>
            <a:r>
              <a:rPr lang="en-US" dirty="0">
                <a:solidFill>
                  <a:srgbClr val="B200B2"/>
                </a:solidFill>
                <a:hlinkClick r:id="rId6"/>
              </a:rPr>
              <a:t>https://www.liveworksheets.com/worksheets/de/Deutsch_als_Fremdsprache_(DaF)/Wortschatz/H%C3%A4usertypen_rg299742bt</a:t>
            </a:r>
            <a:endParaRPr lang="en-US" dirty="0">
              <a:solidFill>
                <a:srgbClr val="B200B2"/>
              </a:solidFill>
            </a:endParaRPr>
          </a:p>
          <a:p>
            <a:r>
              <a:rPr lang="en-US" dirty="0">
                <a:solidFill>
                  <a:srgbClr val="B200B2"/>
                </a:solidFill>
                <a:hlinkClick r:id="rId7"/>
              </a:rPr>
              <a:t>https://learningapps.org/2285136</a:t>
            </a:r>
            <a:endParaRPr lang="en-US" dirty="0">
              <a:solidFill>
                <a:srgbClr val="B200B2"/>
              </a:solidFill>
            </a:endParaRPr>
          </a:p>
          <a:p>
            <a:endParaRPr lang="en-US" dirty="0">
              <a:solidFill>
                <a:srgbClr val="B200B2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"/>
    </mc:Choice>
    <mc:Fallback xmlns="">
      <p:transition spd="slow" advTm="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B200B2"/>
                </a:solidFill>
              </a:rPr>
              <a:t>Kursbuch</a:t>
            </a:r>
            <a:r>
              <a:rPr lang="en-US" dirty="0">
                <a:solidFill>
                  <a:srgbClr val="B200B2"/>
                </a:solidFill>
              </a:rPr>
              <a:t> S. 45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866" y="4522160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rgbClr val="B200B2"/>
                </a:solidFill>
              </a:rPr>
              <a:t> </a:t>
            </a:r>
            <a:r>
              <a:rPr lang="de-DE" dirty="0">
                <a:solidFill>
                  <a:srgbClr val="B200B2"/>
                </a:solidFill>
              </a:rPr>
              <a:t>Arbeitsblätter </a:t>
            </a:r>
            <a:endParaRPr lang="en-US" dirty="0">
              <a:solidFill>
                <a:srgbClr val="B200B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508" y="2571076"/>
            <a:ext cx="4251662" cy="190832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3"/>
    </mc:Choice>
    <mc:Fallback xmlns="">
      <p:transition spd="slow" advTm="2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000"/>
                </a:solidFill>
                <a:latin typeface="Arial Black"/>
                <a:cs typeface="Arial Black"/>
              </a:rPr>
              <a:t>das Einfamilienhaus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2667" y="2501999"/>
            <a:ext cx="5441981" cy="32853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6"/>
    </mc:Choice>
    <mc:Fallback xmlns="">
      <p:transition spd="slow" advTm="17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8000"/>
                </a:solidFill>
                <a:latin typeface="Arial Black"/>
                <a:cs typeface="Arial Black"/>
              </a:rPr>
              <a:t>das  </a:t>
            </a:r>
            <a:r>
              <a:rPr lang="en-US" dirty="0" err="1">
                <a:solidFill>
                  <a:srgbClr val="008000"/>
                </a:solidFill>
                <a:latin typeface="Arial Black"/>
                <a:cs typeface="Arial Black"/>
              </a:rPr>
              <a:t>Hochhaus</a:t>
            </a:r>
            <a:endParaRPr lang="pl-PL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10826" y="2459601"/>
            <a:ext cx="4683514" cy="3617108"/>
          </a:xfrm>
          <a:prstGeom prst="rect">
            <a:avLst/>
          </a:prstGeom>
        </p:spPr>
      </p:pic>
      <p:sp>
        <p:nvSpPr>
          <p:cNvPr id="5" name="AutoShape 2" descr="File:Blockdiek-Hochhaus-01-1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7"/>
    </mc:Choice>
    <mc:Fallback xmlns="">
      <p:transition spd="slow" advTm="2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/>
                <a:cs typeface="Arial Black"/>
              </a:rPr>
              <a:t>  der Wolkenkratzer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2490135"/>
            <a:ext cx="5858659" cy="34729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0"/>
    </mc:Choice>
    <mc:Fallback xmlns="">
      <p:transition spd="slow" advTm="2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/>
                <a:cs typeface="Arial Black"/>
              </a:rPr>
              <a:t>der  Palast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80548" y="2532064"/>
            <a:ext cx="5461031" cy="351082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6"/>
    </mc:Choice>
    <mc:Fallback xmlns="">
      <p:transition spd="slow" advTm="19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/>
                <a:cs typeface="Arial Black"/>
              </a:rPr>
              <a:t>Das </a:t>
            </a:r>
            <a:r>
              <a:rPr lang="en-US" b="1" dirty="0" err="1">
                <a:solidFill>
                  <a:srgbClr val="FF0000"/>
                </a:solidFill>
                <a:latin typeface="Arial Black"/>
                <a:cs typeface="Arial Black"/>
              </a:rPr>
              <a:t>Iglu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73146" y="2505969"/>
            <a:ext cx="5067492" cy="33721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0"/>
    </mc:Choice>
    <mc:Fallback xmlns="">
      <p:transition spd="slow" advTm="10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/>
                <a:cs typeface="Arial Black"/>
              </a:rPr>
              <a:t>Das Tipi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656" y="2490788"/>
            <a:ext cx="5988625" cy="34448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6"/>
    </mc:Choice>
    <mc:Fallback xmlns="">
      <p:transition spd="slow" advTm="1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/>
                <a:cs typeface="Arial Black"/>
              </a:rPr>
              <a:t>Der </a:t>
            </a:r>
            <a:r>
              <a:rPr lang="en-US" b="1" dirty="0" err="1">
                <a:solidFill>
                  <a:srgbClr val="FF0000"/>
                </a:solidFill>
                <a:latin typeface="Arial Black"/>
                <a:cs typeface="Arial Black"/>
              </a:rPr>
              <a:t>Wohnwagen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4152" y="2638187"/>
            <a:ext cx="5036230" cy="292923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3"/>
    </mc:Choice>
    <mc:Fallback xmlns="">
      <p:transition spd="slow" advTm="39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0</TotalTime>
  <Words>209</Words>
  <Application>Microsoft Office PowerPoint</Application>
  <PresentationFormat>On-screen Show (4:3)</PresentationFormat>
  <Paragraphs>79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Algerian</vt:lpstr>
      <vt:lpstr>Arial</vt:lpstr>
      <vt:lpstr>Arial Black</vt:lpstr>
      <vt:lpstr>Garamond</vt:lpstr>
      <vt:lpstr>Organic</vt:lpstr>
      <vt:lpstr>Die Haustypen</vt:lpstr>
      <vt:lpstr>das  Reihenhaus</vt:lpstr>
      <vt:lpstr>das Einfamilienhaus</vt:lpstr>
      <vt:lpstr>das  Hochhaus</vt:lpstr>
      <vt:lpstr>  der Wolkenkratzer</vt:lpstr>
      <vt:lpstr>der  Palast</vt:lpstr>
      <vt:lpstr>Das Iglu</vt:lpstr>
      <vt:lpstr>Das Tipi</vt:lpstr>
      <vt:lpstr>Der Wohnwagen</vt:lpstr>
      <vt:lpstr>Wo wohnst du ?</vt:lpstr>
      <vt:lpstr>Wo wohnst du ?</vt:lpstr>
      <vt:lpstr>die Villa</vt:lpstr>
      <vt:lpstr>die Hütte</vt:lpstr>
      <vt:lpstr>die Wohngemeinschaft</vt:lpstr>
      <vt:lpstr>Wo wohnst du ?</vt:lpstr>
      <vt:lpstr>PowerPoint Presentation</vt:lpstr>
      <vt:lpstr>In welchem Stock wohnst du ?</vt:lpstr>
      <vt:lpstr>die Straβe</vt:lpstr>
      <vt:lpstr>In welcher Straβe wohnst du ?</vt:lpstr>
      <vt:lpstr>Linke </vt:lpstr>
      <vt:lpstr>Kursbuch S. 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 Hause</dc:title>
  <dc:creator>Anna Mieszkowska-Biniaś</dc:creator>
  <cp:lastModifiedBy>Mona Ahmed Osman</cp:lastModifiedBy>
  <cp:revision>77</cp:revision>
  <dcterms:created xsi:type="dcterms:W3CDTF">2013-06-17T09:17:16Z</dcterms:created>
  <dcterms:modified xsi:type="dcterms:W3CDTF">2024-04-22T09:11:06Z</dcterms:modified>
</cp:coreProperties>
</file>