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8" r:id="rId2"/>
    <p:sldId id="281" r:id="rId3"/>
    <p:sldId id="282" r:id="rId4"/>
    <p:sldId id="283" r:id="rId5"/>
    <p:sldId id="280" r:id="rId6"/>
    <p:sldId id="284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5" r:id="rId17"/>
    <p:sldId id="279" r:id="rId18"/>
    <p:sldId id="286" r:id="rId19"/>
    <p:sldId id="28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E33"/>
    <a:srgbClr val="699229"/>
    <a:srgbClr val="CFE09A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310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za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/>
            <a:extLst>
              <a:ext uri="{FF2B5EF4-FFF2-40B4-BE49-F238E27FC236}">
                <a16:creationId xmlns:a16="http://schemas.microsoft.com/office/drawing/2014/main" id="{1B9DB7E9-978B-1248-A3E6-943348432BD1}"/>
              </a:ext>
            </a:extLst>
          </p:cNvPr>
          <p:cNvSpPr/>
          <p:nvPr/>
        </p:nvSpPr>
        <p:spPr>
          <a:xfrm>
            <a:off x="212942" y="5849655"/>
            <a:ext cx="1377863" cy="13528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B6444D50-53CA-FEB4-FD30-D6C5848B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1800"/>
              <a:t>What other words can you think of that start with the prefix ‘un’?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7AAE9-4981-D44F-B1C5-9088E854886D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1576388"/>
            <a:ext cx="3459163" cy="1141412"/>
            <a:chOff x="948598" y="1577129"/>
            <a:chExt cx="3459103" cy="11409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D9008EF-41E0-18D0-DB46-C82A8A529BB6}"/>
                </a:ext>
              </a:extLst>
            </p:cNvPr>
            <p:cNvSpPr/>
            <p:nvPr/>
          </p:nvSpPr>
          <p:spPr>
            <a:xfrm>
              <a:off x="948598" y="1577129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9" name="Rectangle 4">
              <a:extLst>
                <a:ext uri="{FF2B5EF4-FFF2-40B4-BE49-F238E27FC236}">
                  <a16:creationId xmlns:a16="http://schemas.microsoft.com/office/drawing/2014/main" id="{54DF793B-4A3C-E51E-2444-9BC39598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8" y="186888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unusual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77990D1-FD3C-FC5C-57AD-65DC232FC046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1576388"/>
            <a:ext cx="3459163" cy="1141412"/>
            <a:chOff x="4758598" y="1577129"/>
            <a:chExt cx="3459103" cy="11409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3D3E24E-7AB5-B86B-9B6F-34670AB6E7BD}"/>
                </a:ext>
              </a:extLst>
            </p:cNvPr>
            <p:cNvSpPr/>
            <p:nvPr/>
          </p:nvSpPr>
          <p:spPr>
            <a:xfrm>
              <a:off x="4758598" y="1577129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7" name="Rectangle 10">
              <a:extLst>
                <a:ext uri="{FF2B5EF4-FFF2-40B4-BE49-F238E27FC236}">
                  <a16:creationId xmlns:a16="http://schemas.microsoft.com/office/drawing/2014/main" id="{FA28A8CB-9B05-9F82-7232-05E3D3195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513" y="186888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unhealthy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FA38D3-7699-83FA-5401-5E13C7E01801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021013"/>
            <a:ext cx="3459163" cy="1141412"/>
            <a:chOff x="948598" y="3021433"/>
            <a:chExt cx="3459103" cy="114090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D80366-E261-EA2A-C224-BD7EAE73167C}"/>
                </a:ext>
              </a:extLst>
            </p:cNvPr>
            <p:cNvSpPr/>
            <p:nvPr/>
          </p:nvSpPr>
          <p:spPr>
            <a:xfrm>
              <a:off x="948598" y="3021433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5" name="Rectangle 11">
              <a:extLst>
                <a:ext uri="{FF2B5EF4-FFF2-40B4-BE49-F238E27FC236}">
                  <a16:creationId xmlns:a16="http://schemas.microsoft.com/office/drawing/2014/main" id="{4B78B184-9C05-29F8-31F7-E6D3F528C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8" y="3304797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untrue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BCF3E5-5193-597B-0C69-C49367D52AB2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3021013"/>
            <a:ext cx="3459163" cy="1141412"/>
            <a:chOff x="4758598" y="3021433"/>
            <a:chExt cx="3459103" cy="11409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32646B-3715-B7A3-6E3D-ECEEA45FCE42}"/>
                </a:ext>
              </a:extLst>
            </p:cNvPr>
            <p:cNvSpPr/>
            <p:nvPr/>
          </p:nvSpPr>
          <p:spPr>
            <a:xfrm>
              <a:off x="4758598" y="3021433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3" name="Rectangle 12">
              <a:extLst>
                <a:ext uri="{FF2B5EF4-FFF2-40B4-BE49-F238E27FC236}">
                  <a16:creationId xmlns:a16="http://schemas.microsoft.com/office/drawing/2014/main" id="{E3196E46-EF85-F4A4-6416-C4FB93A00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513" y="3304797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unclear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C57875-989D-7D32-8D12-0EFFC6A160D2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4633913"/>
            <a:ext cx="7259638" cy="1139825"/>
            <a:chOff x="948598" y="4633517"/>
            <a:chExt cx="7260714" cy="11409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94703D8-48FD-F7E1-12F6-3299E230FFCC}"/>
                </a:ext>
              </a:extLst>
            </p:cNvPr>
            <p:cNvSpPr/>
            <p:nvPr/>
          </p:nvSpPr>
          <p:spPr>
            <a:xfrm>
              <a:off x="948598" y="4633517"/>
              <a:ext cx="7260714" cy="11409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3321" name="Rectangle 14">
              <a:extLst>
                <a:ext uri="{FF2B5EF4-FFF2-40B4-BE49-F238E27FC236}">
                  <a16:creationId xmlns:a16="http://schemas.microsoft.com/office/drawing/2014/main" id="{0B7D8675-2D08-3775-03E0-0F8766424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4906375"/>
              <a:ext cx="7243216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How many more can you come up with?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2BE28995-37D7-0A62-C527-3ACC7EF3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400"/>
              <a:t>Add one of these ‘un’ words to complete each sentence: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386F9-758F-895F-4C67-7BA8D7AAAF51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1373188"/>
            <a:ext cx="1978025" cy="654050"/>
            <a:chOff x="831151" y="1373930"/>
            <a:chExt cx="1979161" cy="65277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1536317-0655-3555-9EDB-4074CF8B74B7}"/>
                </a:ext>
              </a:extLst>
            </p:cNvPr>
            <p:cNvSpPr/>
            <p:nvPr/>
          </p:nvSpPr>
          <p:spPr>
            <a:xfrm>
              <a:off x="948693" y="1373930"/>
              <a:ext cx="1744076" cy="65277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62" name="Rectangle 4">
              <a:extLst>
                <a:ext uri="{FF2B5EF4-FFF2-40B4-BE49-F238E27FC236}">
                  <a16:creationId xmlns:a16="http://schemas.microsoft.com/office/drawing/2014/main" id="{2F765690-9849-62D8-1666-D115C4BEB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51" y="1419782"/>
              <a:ext cx="1979161" cy="51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unhappy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7A37F1-2EBA-DD24-1AF3-C0F43D331E73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2238375"/>
            <a:ext cx="7259638" cy="603250"/>
            <a:chOff x="948598" y="2237600"/>
            <a:chExt cx="7260714" cy="60425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494E0F6-DACE-51F9-06ED-370818E98A4A}"/>
                </a:ext>
              </a:extLst>
            </p:cNvPr>
            <p:cNvSpPr/>
            <p:nvPr/>
          </p:nvSpPr>
          <p:spPr>
            <a:xfrm>
              <a:off x="948598" y="2237600"/>
              <a:ext cx="7260714" cy="60425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60" name="Rectangle 14">
              <a:extLst>
                <a:ext uri="{FF2B5EF4-FFF2-40B4-BE49-F238E27FC236}">
                  <a16:creationId xmlns:a16="http://schemas.microsoft.com/office/drawing/2014/main" id="{FA8C89CA-B9D7-BADF-1C09-E24179A0E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2299114"/>
              <a:ext cx="7243216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It is </a:t>
              </a:r>
              <a:r>
                <a:rPr lang="en-GB" altLang="en-US" sz="2000" b="1" u="sng">
                  <a:solidFill>
                    <a:schemeClr val="tx1"/>
                  </a:solidFill>
                </a:rPr>
                <a:t>			</a:t>
              </a:r>
              <a:r>
                <a:rPr lang="en-GB" altLang="en-US" sz="2000" b="1">
                  <a:solidFill>
                    <a:schemeClr val="tx1"/>
                  </a:solidFill>
                </a:rPr>
                <a:t> to eat too much chocolate.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46E033-F206-47A6-1401-EDF0F8FD4CBB}"/>
              </a:ext>
            </a:extLst>
          </p:cNvPr>
          <p:cNvGrpSpPr>
            <a:grpSpLocks/>
          </p:cNvGrpSpPr>
          <p:nvPr/>
        </p:nvGrpSpPr>
        <p:grpSpPr bwMode="auto">
          <a:xfrm>
            <a:off x="6464300" y="1373188"/>
            <a:ext cx="1744663" cy="654050"/>
            <a:chOff x="6465045" y="1373930"/>
            <a:chExt cx="1744267" cy="65277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9D9571D-732C-094A-8BD9-9E55D0CE3145}"/>
                </a:ext>
              </a:extLst>
            </p:cNvPr>
            <p:cNvSpPr/>
            <p:nvPr/>
          </p:nvSpPr>
          <p:spPr>
            <a:xfrm>
              <a:off x="6465045" y="1373930"/>
              <a:ext cx="1744267" cy="65277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8" name="Rectangle 21">
              <a:extLst>
                <a:ext uri="{FF2B5EF4-FFF2-40B4-BE49-F238E27FC236}">
                  <a16:creationId xmlns:a16="http://schemas.microsoft.com/office/drawing/2014/main" id="{FB9FDE14-C0C0-7BB1-1040-A8A78F364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5045" y="1436560"/>
              <a:ext cx="1744267" cy="51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unwrap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F1BA6F-3A34-61D1-C570-4B1ABC48C093}"/>
              </a:ext>
            </a:extLst>
          </p:cNvPr>
          <p:cNvGrpSpPr>
            <a:grpSpLocks/>
          </p:cNvGrpSpPr>
          <p:nvPr/>
        </p:nvGrpSpPr>
        <p:grpSpPr bwMode="auto">
          <a:xfrm>
            <a:off x="2776538" y="1373188"/>
            <a:ext cx="1743075" cy="654050"/>
            <a:chOff x="2775964" y="1373930"/>
            <a:chExt cx="1744344" cy="65277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FC47BF1-9D1A-A7DF-BB9E-4116D7DA2503}"/>
                </a:ext>
              </a:extLst>
            </p:cNvPr>
            <p:cNvSpPr/>
            <p:nvPr/>
          </p:nvSpPr>
          <p:spPr>
            <a:xfrm>
              <a:off x="2775964" y="1373930"/>
              <a:ext cx="1744344" cy="65277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6" name="Rectangle 23">
              <a:extLst>
                <a:ext uri="{FF2B5EF4-FFF2-40B4-BE49-F238E27FC236}">
                  <a16:creationId xmlns:a16="http://schemas.microsoft.com/office/drawing/2014/main" id="{3E57AADC-316E-D4C3-3276-6BB655CB4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5964" y="1436560"/>
              <a:ext cx="1744265" cy="51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unkind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197F09-2E7D-58CC-E4D7-3F2AAC8DFA5B}"/>
              </a:ext>
            </a:extLst>
          </p:cNvPr>
          <p:cNvGrpSpPr>
            <a:grpSpLocks/>
          </p:cNvGrpSpPr>
          <p:nvPr/>
        </p:nvGrpSpPr>
        <p:grpSpPr bwMode="auto">
          <a:xfrm>
            <a:off x="4637088" y="1373188"/>
            <a:ext cx="1744662" cy="654050"/>
            <a:chOff x="4637680" y="1373930"/>
            <a:chExt cx="1744267" cy="65277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78B8BF1-29FF-561F-662B-DA6D56299800}"/>
                </a:ext>
              </a:extLst>
            </p:cNvPr>
            <p:cNvSpPr/>
            <p:nvPr/>
          </p:nvSpPr>
          <p:spPr>
            <a:xfrm>
              <a:off x="4637680" y="1373930"/>
              <a:ext cx="1744267" cy="65277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4" name="Rectangle 25">
              <a:extLst>
                <a:ext uri="{FF2B5EF4-FFF2-40B4-BE49-F238E27FC236}">
                  <a16:creationId xmlns:a16="http://schemas.microsoft.com/office/drawing/2014/main" id="{32E2A538-FF5C-07E2-F4B3-81902F4AB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680" y="1436560"/>
              <a:ext cx="1744267" cy="51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unhealthy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D237E7-6383-A503-A109-92F729C115B5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001963"/>
            <a:ext cx="7259638" cy="604837"/>
            <a:chOff x="948598" y="3001999"/>
            <a:chExt cx="7260714" cy="604252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7517613-A220-C68C-8998-B207D21A8396}"/>
                </a:ext>
              </a:extLst>
            </p:cNvPr>
            <p:cNvSpPr/>
            <p:nvPr/>
          </p:nvSpPr>
          <p:spPr>
            <a:xfrm>
              <a:off x="948598" y="3001999"/>
              <a:ext cx="7260714" cy="60425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2" name="Rectangle 27">
              <a:extLst>
                <a:ext uri="{FF2B5EF4-FFF2-40B4-BE49-F238E27FC236}">
                  <a16:creationId xmlns:a16="http://schemas.microsoft.com/office/drawing/2014/main" id="{C7ACB649-61EF-9C8F-7E11-F5EE79C45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3063513"/>
              <a:ext cx="7243216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It is </a:t>
              </a:r>
              <a:r>
                <a:rPr lang="en-GB" altLang="en-US" sz="2000" b="1" u="sng">
                  <a:solidFill>
                    <a:schemeClr val="tx1"/>
                  </a:solidFill>
                </a:rPr>
                <a:t>			</a:t>
              </a:r>
              <a:r>
                <a:rPr lang="en-GB" altLang="en-US" sz="2000" b="1">
                  <a:solidFill>
                    <a:schemeClr val="tx1"/>
                  </a:solidFill>
                </a:rPr>
                <a:t> to call people names.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1189DA-58BD-1D40-26CD-362CF4F51AE2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763963"/>
            <a:ext cx="7259638" cy="604837"/>
            <a:chOff x="948598" y="3764457"/>
            <a:chExt cx="7260714" cy="60425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15A98B8-B784-2311-9196-B5C8E6075B72}"/>
                </a:ext>
              </a:extLst>
            </p:cNvPr>
            <p:cNvSpPr/>
            <p:nvPr/>
          </p:nvSpPr>
          <p:spPr>
            <a:xfrm>
              <a:off x="948598" y="3764457"/>
              <a:ext cx="7260714" cy="60425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50" name="Rectangle 29">
              <a:extLst>
                <a:ext uri="{FF2B5EF4-FFF2-40B4-BE49-F238E27FC236}">
                  <a16:creationId xmlns:a16="http://schemas.microsoft.com/office/drawing/2014/main" id="{9B71DAAC-5BC2-BC96-DDE8-72EC07DA9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3825971"/>
              <a:ext cx="7243216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At Christmas, I </a:t>
              </a:r>
              <a:r>
                <a:rPr lang="en-GB" altLang="en-US" sz="2000" b="1" u="sng">
                  <a:solidFill>
                    <a:schemeClr val="tx1"/>
                  </a:solidFill>
                </a:rPr>
                <a:t>		</a:t>
              </a:r>
              <a:r>
                <a:rPr lang="en-GB" altLang="en-US" sz="2000" b="1">
                  <a:solidFill>
                    <a:schemeClr val="tx1"/>
                  </a:solidFill>
                </a:rPr>
                <a:t> my presents.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F27232-23FC-9253-5783-2D893D060CB5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4529138"/>
            <a:ext cx="7259638" cy="603250"/>
            <a:chOff x="948598" y="4528856"/>
            <a:chExt cx="7260714" cy="6042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3CF9050-C874-3FB8-B4AD-2107368D1B89}"/>
                </a:ext>
              </a:extLst>
            </p:cNvPr>
            <p:cNvSpPr/>
            <p:nvPr/>
          </p:nvSpPr>
          <p:spPr>
            <a:xfrm>
              <a:off x="948598" y="4528856"/>
              <a:ext cx="7260714" cy="60425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4348" name="Rectangle 31">
              <a:extLst>
                <a:ext uri="{FF2B5EF4-FFF2-40B4-BE49-F238E27FC236}">
                  <a16:creationId xmlns:a16="http://schemas.microsoft.com/office/drawing/2014/main" id="{C260335C-D563-F227-9EF4-AA4069D3B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4590370"/>
              <a:ext cx="7243216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</a:rPr>
                <a:t>I was very </a:t>
              </a:r>
              <a:r>
                <a:rPr lang="en-GB" altLang="en-US" sz="2000" b="1" u="sng">
                  <a:solidFill>
                    <a:schemeClr val="tx1"/>
                  </a:solidFill>
                </a:rPr>
                <a:t>		</a:t>
              </a:r>
              <a:r>
                <a:rPr lang="en-GB" altLang="en-US" sz="2000" b="1">
                  <a:solidFill>
                    <a:schemeClr val="tx1"/>
                  </a:solidFill>
                </a:rPr>
                <a:t> when my friend moved schools.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4B71AD-62DE-490C-9BAA-C30D57C10D29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702E1-8E4B-418D-8413-E7C955FE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F8C7B-001D-45D6-9DA1-251FD684141A}"/>
              </a:ext>
            </a:extLst>
          </p:cNvPr>
          <p:cNvSpPr txBox="1"/>
          <p:nvPr/>
        </p:nvSpPr>
        <p:spPr>
          <a:xfrm>
            <a:off x="1837189" y="2797485"/>
            <a:ext cx="6048462" cy="59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Re- means to do again, or it shows repetition (to do again) for example, </a:t>
            </a:r>
            <a:r>
              <a:rPr lang="en-GB" dirty="0">
                <a:solidFill>
                  <a:srgbClr val="00B050"/>
                </a:solidFill>
              </a:rPr>
              <a:t>re</a:t>
            </a:r>
            <a:r>
              <a:rPr lang="en-GB" dirty="0">
                <a:solidFill>
                  <a:srgbClr val="FFC000"/>
                </a:solidFill>
              </a:rPr>
              <a:t>fill</a:t>
            </a:r>
            <a:r>
              <a:rPr lang="en-GB" dirty="0"/>
              <a:t>, which means to fill up again.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8BD69B-3182-4B20-8754-FDB8B98C06FC}"/>
              </a:ext>
            </a:extLst>
          </p:cNvPr>
          <p:cNvSpPr/>
          <p:nvPr/>
        </p:nvSpPr>
        <p:spPr>
          <a:xfrm>
            <a:off x="1619979" y="1656039"/>
            <a:ext cx="6048463" cy="729843"/>
          </a:xfrm>
          <a:prstGeom prst="round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does re- change the meaning of the word?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18A07-1C3F-4009-88CA-B8E49AC5943B}"/>
              </a:ext>
            </a:extLst>
          </p:cNvPr>
          <p:cNvSpPr txBox="1"/>
          <p:nvPr/>
        </p:nvSpPr>
        <p:spPr>
          <a:xfrm>
            <a:off x="1837189" y="4004409"/>
            <a:ext cx="6048462" cy="72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I need to </a:t>
            </a:r>
            <a:r>
              <a:rPr lang="en-GB" dirty="0">
                <a:solidFill>
                  <a:srgbClr val="00B050"/>
                </a:solidFill>
              </a:rPr>
              <a:t>re</a:t>
            </a:r>
            <a:r>
              <a:rPr lang="en-GB" dirty="0">
                <a:solidFill>
                  <a:srgbClr val="FFC000"/>
                </a:solidFill>
              </a:rPr>
              <a:t>fill</a:t>
            </a:r>
            <a:r>
              <a:rPr lang="en-GB" dirty="0"/>
              <a:t> my water bottle because it’s empty.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If we wash the milk bottles, we can </a:t>
            </a:r>
            <a:r>
              <a:rPr lang="en-GB" dirty="0">
                <a:solidFill>
                  <a:srgbClr val="00B050"/>
                </a:solidFill>
              </a:rPr>
              <a:t>re</a:t>
            </a:r>
            <a:r>
              <a:rPr lang="en-GB" dirty="0">
                <a:solidFill>
                  <a:srgbClr val="FFC000"/>
                </a:solidFill>
              </a:rPr>
              <a:t>use</a:t>
            </a:r>
            <a:r>
              <a:rPr lang="en-GB" dirty="0"/>
              <a:t> them.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6E58BA8-6306-42B5-AAB8-E989D4783E03}"/>
              </a:ext>
            </a:extLst>
          </p:cNvPr>
          <p:cNvSpPr/>
          <p:nvPr/>
        </p:nvSpPr>
        <p:spPr>
          <a:xfrm>
            <a:off x="335560" y="2687165"/>
            <a:ext cx="1284419" cy="817533"/>
          </a:xfrm>
          <a:prstGeom prst="rightArrow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86EDC5-606D-4F82-9351-5AE2AD573650}"/>
              </a:ext>
            </a:extLst>
          </p:cNvPr>
          <p:cNvSpPr/>
          <p:nvPr/>
        </p:nvSpPr>
        <p:spPr>
          <a:xfrm rot="10800000">
            <a:off x="7484378" y="3958209"/>
            <a:ext cx="1284419" cy="817533"/>
          </a:xfrm>
          <a:prstGeom prst="rightArrow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28AE4A-86A0-49E8-866C-7CB33FCD3C56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FFA08-D9E1-426E-9A42-4ACD5AC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Prefix re-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2E6D5-45F1-4088-AB5C-E776BEE3D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99" y="1922210"/>
            <a:ext cx="4590072" cy="3245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14FD68-A576-4E88-940D-9E085F3F8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07" y="2591718"/>
            <a:ext cx="1077208" cy="265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BE4057-71A1-4255-B93B-527289919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7818" y="3216166"/>
            <a:ext cx="653470" cy="1904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1AACFE-1BAA-4087-BB54-1FDB2A06E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16" y="3165231"/>
            <a:ext cx="717866" cy="207429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C3AD099-E3AD-4EA6-8806-AA96C6FA902A}"/>
              </a:ext>
            </a:extLst>
          </p:cNvPr>
          <p:cNvSpPr/>
          <p:nvPr/>
        </p:nvSpPr>
        <p:spPr>
          <a:xfrm>
            <a:off x="1160114" y="1541929"/>
            <a:ext cx="6890270" cy="576708"/>
          </a:xfrm>
          <a:prstGeom prst="round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Meanwhile the </a:t>
            </a:r>
            <a:r>
              <a:rPr lang="en-GB" dirty="0" err="1"/>
              <a:t>Langa’s</a:t>
            </a:r>
            <a:r>
              <a:rPr lang="en-GB" dirty="0"/>
              <a:t> family are still on Uncle </a:t>
            </a:r>
            <a:r>
              <a:rPr lang="en-GB" dirty="0" err="1"/>
              <a:t>Lebo’s</a:t>
            </a:r>
            <a:r>
              <a:rPr lang="en-GB" dirty="0"/>
              <a:t> farm…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31BA9CC-59CA-4148-8EB2-FBDD903ABA97}"/>
              </a:ext>
            </a:extLst>
          </p:cNvPr>
          <p:cNvSpPr/>
          <p:nvPr/>
        </p:nvSpPr>
        <p:spPr>
          <a:xfrm>
            <a:off x="555650" y="5333270"/>
            <a:ext cx="8024328" cy="99430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Bongi and Nandi have been having so much fun with Uncle </a:t>
            </a:r>
            <a:r>
              <a:rPr lang="en-GB" dirty="0" err="1"/>
              <a:t>Lebo</a:t>
            </a:r>
            <a:r>
              <a:rPr lang="en-GB" dirty="0"/>
              <a:t>. They have been milking the cows, and finding out about what happens to the wheat once it has been harvested and leaves the farm. </a:t>
            </a:r>
          </a:p>
        </p:txBody>
      </p:sp>
    </p:spTree>
    <p:extLst>
      <p:ext uri="{BB962C8B-B14F-4D97-AF65-F5344CB8AC3E}">
        <p14:creationId xmlns:p14="http://schemas.microsoft.com/office/powerpoint/2010/main" val="19816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24C8F2-2A9F-4DA1-BDF3-BB13E3328765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9F942-FE26-4ABC-BD25-14179E13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EC3464-5A8F-42D0-8CD4-BE3F86C432BE}"/>
              </a:ext>
            </a:extLst>
          </p:cNvPr>
          <p:cNvSpPr/>
          <p:nvPr/>
        </p:nvSpPr>
        <p:spPr>
          <a:xfrm>
            <a:off x="2239860" y="1681019"/>
            <a:ext cx="6191075" cy="576708"/>
          </a:xfrm>
          <a:prstGeom prst="round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“Look at all the sheep we herded into the pen.” said Bongi.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B76EE1-3BE5-4626-B758-652FA88F4A99}"/>
              </a:ext>
            </a:extLst>
          </p:cNvPr>
          <p:cNvSpPr/>
          <p:nvPr/>
        </p:nvSpPr>
        <p:spPr>
          <a:xfrm>
            <a:off x="4228051" y="2779687"/>
            <a:ext cx="4202884" cy="69077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“Don’t they get hot in summer? What happens to their fur?” asked Nandi.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ED510D-B371-4878-97C9-4C7EBF6763FB}"/>
              </a:ext>
            </a:extLst>
          </p:cNvPr>
          <p:cNvSpPr/>
          <p:nvPr/>
        </p:nvSpPr>
        <p:spPr>
          <a:xfrm>
            <a:off x="4228051" y="4265871"/>
            <a:ext cx="4202884" cy="1757283"/>
          </a:xfrm>
          <a:prstGeom prst="roundRect">
            <a:avLst>
              <a:gd name="adj" fmla="val 9873"/>
            </a:avLst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“It’s not fur.” laughed Uncle </a:t>
            </a:r>
            <a:r>
              <a:rPr lang="en-GB" dirty="0" err="1"/>
              <a:t>Lebo</a:t>
            </a:r>
            <a:r>
              <a:rPr lang="en-GB" dirty="0"/>
              <a:t>, “It’s wool. We shear the sheep, and send the wool to the factory to be graded, sorted and cleaned. It’s then repacked to be shipped off to be woven into material.”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C9F5B-38DF-4990-86C7-A804F1CBD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9" y="2298583"/>
            <a:ext cx="3772233" cy="45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7425E1-32FF-4037-8CA6-064F1E8BDB9B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AA94E-1CBB-4FE8-A718-92EFA5E7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2152D-50A9-49C0-9FFF-DBD6DF1EC13D}"/>
              </a:ext>
            </a:extLst>
          </p:cNvPr>
          <p:cNvSpPr/>
          <p:nvPr/>
        </p:nvSpPr>
        <p:spPr>
          <a:xfrm>
            <a:off x="4572000" y="4273944"/>
            <a:ext cx="3847004" cy="748397"/>
          </a:xfrm>
          <a:prstGeom prst="round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“Look at the honey bee!” said Nandi excitedly.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3708384-D63C-4162-8AFF-0B32C4DEDCEB}"/>
              </a:ext>
            </a:extLst>
          </p:cNvPr>
          <p:cNvSpPr/>
          <p:nvPr/>
        </p:nvSpPr>
        <p:spPr>
          <a:xfrm>
            <a:off x="4458097" y="5270989"/>
            <a:ext cx="3998006" cy="964165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The bee zoomed around and around. It disappeared, then reappeared on a beautiful red flower.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25FDC-318D-4EEE-A7FA-C8E6AE410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011"/>
            <a:ext cx="4609099" cy="5270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F81280-06E8-4D8C-A048-D372624C5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49" y="3187815"/>
            <a:ext cx="1076976" cy="90181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567B7AA-7FED-4A8A-9BF7-D808F824F75C}"/>
              </a:ext>
            </a:extLst>
          </p:cNvPr>
          <p:cNvGrpSpPr/>
          <p:nvPr/>
        </p:nvGrpSpPr>
        <p:grpSpPr>
          <a:xfrm>
            <a:off x="5187259" y="2041692"/>
            <a:ext cx="2539681" cy="1658490"/>
            <a:chOff x="5187259" y="2041692"/>
            <a:chExt cx="2539681" cy="1658490"/>
          </a:xfrm>
        </p:grpSpPr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716FAC8A-4672-4D6B-A7C2-FD6BE0AA0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3318" y="2041692"/>
              <a:ext cx="1766047" cy="108472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CAF1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62DDF1A-C96F-4422-8454-05CD88B231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59" y="2392933"/>
              <a:ext cx="2539681" cy="1307249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FCAF1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32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3DAE123-3B1D-4292-BD99-72A7DB2B4C92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34D2C-78E5-4FD2-8EF9-A24CAA2A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AD4747-34D7-4B2E-8BC7-7A13DD02C19B}"/>
              </a:ext>
            </a:extLst>
          </p:cNvPr>
          <p:cNvSpPr/>
          <p:nvPr/>
        </p:nvSpPr>
        <p:spPr>
          <a:xfrm>
            <a:off x="1836618" y="1555307"/>
            <a:ext cx="5461234" cy="576708"/>
          </a:xfrm>
          <a:prstGeom prst="roundRect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Lets recap the new prefix re- words we have learnt.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A56B8F-0CE6-49DF-9670-35682BBE9D02}"/>
              </a:ext>
            </a:extLst>
          </p:cNvPr>
          <p:cNvSpPr/>
          <p:nvPr/>
        </p:nvSpPr>
        <p:spPr>
          <a:xfrm>
            <a:off x="1728958" y="2258983"/>
            <a:ext cx="804516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refill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0B575C-8E0F-43E7-948E-FD36A7BE8176}"/>
              </a:ext>
            </a:extLst>
          </p:cNvPr>
          <p:cNvSpPr/>
          <p:nvPr/>
        </p:nvSpPr>
        <p:spPr>
          <a:xfrm>
            <a:off x="4164977" y="2258983"/>
            <a:ext cx="804516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reuse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9AD33F-A5B7-4E80-A485-F31AE3832837}"/>
              </a:ext>
            </a:extLst>
          </p:cNvPr>
          <p:cNvSpPr/>
          <p:nvPr/>
        </p:nvSpPr>
        <p:spPr>
          <a:xfrm>
            <a:off x="6600996" y="2263176"/>
            <a:ext cx="1147894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reappear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304FA-51BE-470E-A9B0-7B30B384C712}"/>
              </a:ext>
            </a:extLst>
          </p:cNvPr>
          <p:cNvSpPr txBox="1"/>
          <p:nvPr/>
        </p:nvSpPr>
        <p:spPr>
          <a:xfrm>
            <a:off x="1728958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2BC09-EDB4-4C76-A469-43046233EB93}"/>
              </a:ext>
            </a:extLst>
          </p:cNvPr>
          <p:cNvSpPr txBox="1"/>
          <p:nvPr/>
        </p:nvSpPr>
        <p:spPr>
          <a:xfrm>
            <a:off x="4164977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243087-1AFD-400C-B3A0-467A6C577915}"/>
              </a:ext>
            </a:extLst>
          </p:cNvPr>
          <p:cNvSpPr txBox="1"/>
          <p:nvPr/>
        </p:nvSpPr>
        <p:spPr>
          <a:xfrm>
            <a:off x="6600996" y="2780859"/>
            <a:ext cx="1147894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48EF2-C42D-4041-BF57-B6B4567AD4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943677" y="765175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218F9-447A-4CF0-95EA-B5A779D91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56" y="4093829"/>
            <a:ext cx="857519" cy="2029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E5789-E942-4197-ADCF-893942B83D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71" y="3429000"/>
            <a:ext cx="1421928" cy="28096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9E3F3B-BECD-4BAA-BE5F-ADD4B90E8C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54" y="4311941"/>
            <a:ext cx="2268612" cy="21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A6ED96-D7C9-4F9F-B2FA-53FECCCE2E73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EA7983-36EA-4760-845B-9E9EF065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</p:spPr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85CA97-9493-4398-AA0C-5A807A6BF7F6}"/>
              </a:ext>
            </a:extLst>
          </p:cNvPr>
          <p:cNvSpPr/>
          <p:nvPr/>
        </p:nvSpPr>
        <p:spPr>
          <a:xfrm>
            <a:off x="1594733" y="2258983"/>
            <a:ext cx="938741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rewind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D907D-04B6-4E8F-A1D0-064F9D20E0CC}"/>
              </a:ext>
            </a:extLst>
          </p:cNvPr>
          <p:cNvSpPr/>
          <p:nvPr/>
        </p:nvSpPr>
        <p:spPr>
          <a:xfrm>
            <a:off x="4057525" y="2258983"/>
            <a:ext cx="1019419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repaint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6FD3F-8054-474C-A089-C0DBE40D6D70}"/>
              </a:ext>
            </a:extLst>
          </p:cNvPr>
          <p:cNvSpPr/>
          <p:nvPr/>
        </p:nvSpPr>
        <p:spPr>
          <a:xfrm>
            <a:off x="6600996" y="2263176"/>
            <a:ext cx="1147894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rename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DAC54-608E-4A61-8E98-C12AAB2B26B1}"/>
              </a:ext>
            </a:extLst>
          </p:cNvPr>
          <p:cNvSpPr txBox="1"/>
          <p:nvPr/>
        </p:nvSpPr>
        <p:spPr>
          <a:xfrm>
            <a:off x="1661845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wind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3846F-34DB-4ADA-B763-4C72A5A9F568}"/>
              </a:ext>
            </a:extLst>
          </p:cNvPr>
          <p:cNvSpPr txBox="1"/>
          <p:nvPr/>
        </p:nvSpPr>
        <p:spPr>
          <a:xfrm>
            <a:off x="4164977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0EF65A-9A11-452E-A251-EC1655B1063E}"/>
              </a:ext>
            </a:extLst>
          </p:cNvPr>
          <p:cNvSpPr txBox="1"/>
          <p:nvPr/>
        </p:nvSpPr>
        <p:spPr>
          <a:xfrm>
            <a:off x="6600996" y="2780859"/>
            <a:ext cx="1147894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name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6E5DDE-7028-4239-A65E-AF94FB0D8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61" y="4545106"/>
            <a:ext cx="2435312" cy="777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304D19-56F0-40E9-9440-53A82623B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72" y="4025153"/>
            <a:ext cx="2381385" cy="22849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9CF60E-193C-4843-B50E-E2137F925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0" y="4456543"/>
            <a:ext cx="2214901" cy="17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5B4D8C-FBD1-4030-90D1-5B50A317861D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CA79D-A2F9-43CC-A414-41594FAB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</p:spPr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45B7A1-1FF6-4B39-BC47-E0AE5471682D}"/>
              </a:ext>
            </a:extLst>
          </p:cNvPr>
          <p:cNvSpPr/>
          <p:nvPr/>
        </p:nvSpPr>
        <p:spPr>
          <a:xfrm>
            <a:off x="1594733" y="2258983"/>
            <a:ext cx="938741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retell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238EE6-4D20-4500-BC0D-2FA6D042B41E}"/>
              </a:ext>
            </a:extLst>
          </p:cNvPr>
          <p:cNvSpPr/>
          <p:nvPr/>
        </p:nvSpPr>
        <p:spPr>
          <a:xfrm>
            <a:off x="4057525" y="2258983"/>
            <a:ext cx="1019419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repack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A3FE0D-A7A8-4065-A352-9922EE85EE71}"/>
              </a:ext>
            </a:extLst>
          </p:cNvPr>
          <p:cNvSpPr/>
          <p:nvPr/>
        </p:nvSpPr>
        <p:spPr>
          <a:xfrm>
            <a:off x="6600996" y="2263176"/>
            <a:ext cx="1147894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reread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7D3E82-F381-42CC-A626-CD91B0CDB15E}"/>
              </a:ext>
            </a:extLst>
          </p:cNvPr>
          <p:cNvSpPr txBox="1"/>
          <p:nvPr/>
        </p:nvSpPr>
        <p:spPr>
          <a:xfrm>
            <a:off x="1661845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tell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3818C-2DA3-4B8E-B434-0F5F31F3914E}"/>
              </a:ext>
            </a:extLst>
          </p:cNvPr>
          <p:cNvSpPr txBox="1"/>
          <p:nvPr/>
        </p:nvSpPr>
        <p:spPr>
          <a:xfrm>
            <a:off x="4164977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ED4B6-3295-4246-B90E-B17DF2D5539D}"/>
              </a:ext>
            </a:extLst>
          </p:cNvPr>
          <p:cNvSpPr txBox="1"/>
          <p:nvPr/>
        </p:nvSpPr>
        <p:spPr>
          <a:xfrm>
            <a:off x="6600996" y="2780859"/>
            <a:ext cx="1147894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AA5C17-7138-4B8F-94D4-1A92A8A617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" y="3630958"/>
            <a:ext cx="2494942" cy="26928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CB54EF-79E1-4365-B616-04C3617B8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08" y="4844647"/>
            <a:ext cx="1743584" cy="14791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166B4-7772-4D47-9150-2332AA4EA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69" y="4589929"/>
            <a:ext cx="2402863" cy="18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CFE44CF-0114-4E34-8FA2-973E312C79D0}"/>
              </a:ext>
            </a:extLst>
          </p:cNvPr>
          <p:cNvSpPr/>
          <p:nvPr/>
        </p:nvSpPr>
        <p:spPr>
          <a:xfrm>
            <a:off x="-169836" y="358543"/>
            <a:ext cx="9628094" cy="1103778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D04C24-D844-485E-87CD-361F5012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</p:spPr>
        <p:txBody>
          <a:bodyPr/>
          <a:lstStyle/>
          <a:p>
            <a:r>
              <a:rPr lang="en-GB" dirty="0"/>
              <a:t>Prefix re-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D789C2-32A6-444E-A476-FA6470E8D7A8}"/>
              </a:ext>
            </a:extLst>
          </p:cNvPr>
          <p:cNvSpPr/>
          <p:nvPr/>
        </p:nvSpPr>
        <p:spPr>
          <a:xfrm>
            <a:off x="1594733" y="2258983"/>
            <a:ext cx="938741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rerun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80C5CD-3DF9-4D13-BD79-CCD61D8E5278}"/>
              </a:ext>
            </a:extLst>
          </p:cNvPr>
          <p:cNvSpPr/>
          <p:nvPr/>
        </p:nvSpPr>
        <p:spPr>
          <a:xfrm>
            <a:off x="4057525" y="2258983"/>
            <a:ext cx="1019419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remove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87EF8B-6F23-4FDF-A748-E590D4A165E8}"/>
              </a:ext>
            </a:extLst>
          </p:cNvPr>
          <p:cNvSpPr/>
          <p:nvPr/>
        </p:nvSpPr>
        <p:spPr>
          <a:xfrm>
            <a:off x="6600996" y="2263176"/>
            <a:ext cx="1147894" cy="433883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redo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5D364-C99C-4F1D-8253-B6E6D5501CE2}"/>
              </a:ext>
            </a:extLst>
          </p:cNvPr>
          <p:cNvSpPr txBox="1"/>
          <p:nvPr/>
        </p:nvSpPr>
        <p:spPr>
          <a:xfrm>
            <a:off x="1661845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run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35FD4-0671-44C4-8D09-26D9436C81B1}"/>
              </a:ext>
            </a:extLst>
          </p:cNvPr>
          <p:cNvSpPr txBox="1"/>
          <p:nvPr/>
        </p:nvSpPr>
        <p:spPr>
          <a:xfrm>
            <a:off x="4164977" y="2772470"/>
            <a:ext cx="804516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7024B5-D174-4092-BB10-819879704AA7}"/>
              </a:ext>
            </a:extLst>
          </p:cNvPr>
          <p:cNvSpPr txBox="1"/>
          <p:nvPr/>
        </p:nvSpPr>
        <p:spPr>
          <a:xfrm>
            <a:off x="6600996" y="2780859"/>
            <a:ext cx="1147894" cy="37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9AAFB6-6670-4C19-B0AB-59AE01DB6D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44" y="3633142"/>
            <a:ext cx="2613046" cy="2493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8D4FAD-CCE2-457B-802E-7C07A271A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49" y="4160942"/>
            <a:ext cx="2669587" cy="16805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676C7-FDDE-4596-9296-9B76E1B162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4" y="4087906"/>
            <a:ext cx="2789151" cy="20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D4BB-7192-0D43-BBC6-456977CA7378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Prefixes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5D2FEF-0534-2A4E-93C7-6EB399CE15A6}"/>
              </a:ext>
            </a:extLst>
          </p:cNvPr>
          <p:cNvGrpSpPr/>
          <p:nvPr/>
        </p:nvGrpSpPr>
        <p:grpSpPr>
          <a:xfrm>
            <a:off x="676866" y="995023"/>
            <a:ext cx="3348891" cy="2869966"/>
            <a:chOff x="676866" y="995023"/>
            <a:chExt cx="3348891" cy="2869966"/>
          </a:xfrm>
        </p:grpSpPr>
        <p:pic>
          <p:nvPicPr>
            <p:cNvPr id="3" name="Picture 2" descr="A picture containing text, wheel&#10;&#10;Description automatically generated">
              <a:extLst>
                <a:ext uri="{FF2B5EF4-FFF2-40B4-BE49-F238E27FC236}">
                  <a16:creationId xmlns:a16="http://schemas.microsoft.com/office/drawing/2014/main" id="{DE41815C-6273-DB4F-BD4C-410285AC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866" y="995023"/>
              <a:ext cx="3348891" cy="286996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4F617F-32E6-734C-9E89-D2196F933793}"/>
                </a:ext>
              </a:extLst>
            </p:cNvPr>
            <p:cNvSpPr txBox="1"/>
            <p:nvPr/>
          </p:nvSpPr>
          <p:spPr>
            <a:xfrm>
              <a:off x="1039327" y="1677185"/>
              <a:ext cx="24919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rgbClr val="699229"/>
                  </a:solidFill>
                  <a:latin typeface="Twinkl" pitchFamily="2" charset="77"/>
                </a:rPr>
                <a:t>What is a prefix?</a:t>
              </a:r>
              <a:endParaRPr lang="en-US" sz="2800" b="1" dirty="0">
                <a:solidFill>
                  <a:srgbClr val="699229"/>
                </a:solidFill>
                <a:latin typeface="Twinkl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CE227D-5FC3-4A48-A263-5C7BA2AFD307}"/>
              </a:ext>
            </a:extLst>
          </p:cNvPr>
          <p:cNvGrpSpPr/>
          <p:nvPr/>
        </p:nvGrpSpPr>
        <p:grpSpPr>
          <a:xfrm>
            <a:off x="3637525" y="3586982"/>
            <a:ext cx="4829609" cy="2083323"/>
            <a:chOff x="3637525" y="3586982"/>
            <a:chExt cx="4829609" cy="2083323"/>
          </a:xfrm>
        </p:grpSpPr>
        <p:pic>
          <p:nvPicPr>
            <p:cNvPr id="5" name="Picture 4" descr="Shape, rectangle&#10;&#10;Description automatically generated">
              <a:extLst>
                <a:ext uri="{FF2B5EF4-FFF2-40B4-BE49-F238E27FC236}">
                  <a16:creationId xmlns:a16="http://schemas.microsoft.com/office/drawing/2014/main" id="{E7F775D4-9DF5-7343-B2A0-BBBAB515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7525" y="3586982"/>
              <a:ext cx="4829609" cy="20833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71F75-D51A-AA43-ACB3-C4EC8AC62BC9}"/>
                </a:ext>
              </a:extLst>
            </p:cNvPr>
            <p:cNvSpPr txBox="1"/>
            <p:nvPr/>
          </p:nvSpPr>
          <p:spPr>
            <a:xfrm>
              <a:off x="3966272" y="3800167"/>
              <a:ext cx="4172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000" dirty="0">
                  <a:latin typeface="Twinkl" pitchFamily="2" charset="77"/>
                </a:rPr>
                <a:t>A prefix is a sound or group of letters that attach to the front of a root word, for example, ‘un’ or ‘re’ </a:t>
              </a:r>
              <a:endParaRPr lang="en-US" sz="2000" dirty="0">
                <a:latin typeface="Twinkl" pitchFamily="2" charset="77"/>
              </a:endParaRPr>
            </a:p>
          </p:txBody>
        </p:sp>
      </p:grpSp>
      <p:pic>
        <p:nvPicPr>
          <p:cNvPr id="7" name="Picture 6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CEF434D5-310B-4949-9EF5-68CA78320F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02" y="3429000"/>
            <a:ext cx="2104358" cy="61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D4BB-7192-0D43-BBC6-456977CA7378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Prefixes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4D9BC1-3CEF-1641-AFA1-B61961A11E20}"/>
              </a:ext>
            </a:extLst>
          </p:cNvPr>
          <p:cNvGrpSpPr/>
          <p:nvPr/>
        </p:nvGrpSpPr>
        <p:grpSpPr>
          <a:xfrm>
            <a:off x="3787711" y="1227001"/>
            <a:ext cx="3348891" cy="2869966"/>
            <a:chOff x="3787711" y="1227001"/>
            <a:chExt cx="3348891" cy="2869966"/>
          </a:xfrm>
        </p:grpSpPr>
        <p:pic>
          <p:nvPicPr>
            <p:cNvPr id="3" name="Picture 2" descr="A picture containing text, wheel&#10;&#10;Description automatically generated">
              <a:extLst>
                <a:ext uri="{FF2B5EF4-FFF2-40B4-BE49-F238E27FC236}">
                  <a16:creationId xmlns:a16="http://schemas.microsoft.com/office/drawing/2014/main" id="{DE41815C-6273-DB4F-BD4C-410285AC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787711" y="1227001"/>
              <a:ext cx="3348891" cy="286996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4F617F-32E6-734C-9E89-D2196F933793}"/>
                </a:ext>
              </a:extLst>
            </p:cNvPr>
            <p:cNvSpPr txBox="1"/>
            <p:nvPr/>
          </p:nvSpPr>
          <p:spPr>
            <a:xfrm>
              <a:off x="4150172" y="1909163"/>
              <a:ext cx="24919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rgbClr val="699229"/>
                  </a:solidFill>
                  <a:latin typeface="Twinkl" pitchFamily="2" charset="77"/>
                </a:rPr>
                <a:t>What is a root word?</a:t>
              </a:r>
              <a:endParaRPr lang="en-US" sz="2800" b="1" dirty="0">
                <a:solidFill>
                  <a:srgbClr val="699229"/>
                </a:solidFill>
                <a:latin typeface="Twinkl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21B96A-81D6-6747-B6ED-511685D5378F}"/>
              </a:ext>
            </a:extLst>
          </p:cNvPr>
          <p:cNvGrpSpPr/>
          <p:nvPr/>
        </p:nvGrpSpPr>
        <p:grpSpPr>
          <a:xfrm>
            <a:off x="269409" y="4295782"/>
            <a:ext cx="4829609" cy="2083323"/>
            <a:chOff x="269409" y="4295782"/>
            <a:chExt cx="4829609" cy="2083323"/>
          </a:xfrm>
        </p:grpSpPr>
        <p:pic>
          <p:nvPicPr>
            <p:cNvPr id="5" name="Picture 4" descr="Shape, rectangle&#10;&#10;Description automatically generated">
              <a:extLst>
                <a:ext uri="{FF2B5EF4-FFF2-40B4-BE49-F238E27FC236}">
                  <a16:creationId xmlns:a16="http://schemas.microsoft.com/office/drawing/2014/main" id="{E7F775D4-9DF5-7343-B2A0-BBBAB515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69409" y="4295782"/>
              <a:ext cx="4829609" cy="20833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71F75-D51A-AA43-ACB3-C4EC8AC62BC9}"/>
                </a:ext>
              </a:extLst>
            </p:cNvPr>
            <p:cNvSpPr txBox="1"/>
            <p:nvPr/>
          </p:nvSpPr>
          <p:spPr>
            <a:xfrm>
              <a:off x="598156" y="4508967"/>
              <a:ext cx="4172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000" dirty="0"/>
                <a:t>A root word is a basic word, from which other words are made, by adding prefixes and suffixes.</a:t>
              </a:r>
              <a:endParaRPr lang="en-US" sz="2000" dirty="0">
                <a:latin typeface="Twinkl" pitchFamily="2" charset="77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EF434D5-310B-4949-9EF5-68CA78320F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221" y="2615729"/>
            <a:ext cx="2968052" cy="69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D4BB-7192-0D43-BBC6-456977CA7378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Prefixes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808FC8-679A-234D-A083-ABFFF707D7A5}"/>
              </a:ext>
            </a:extLst>
          </p:cNvPr>
          <p:cNvGrpSpPr/>
          <p:nvPr/>
        </p:nvGrpSpPr>
        <p:grpSpPr>
          <a:xfrm>
            <a:off x="676866" y="995023"/>
            <a:ext cx="3348891" cy="2869966"/>
            <a:chOff x="676866" y="995023"/>
            <a:chExt cx="3348891" cy="2869966"/>
          </a:xfrm>
        </p:grpSpPr>
        <p:pic>
          <p:nvPicPr>
            <p:cNvPr id="3" name="Picture 2" descr="A picture containing text, wheel&#10;&#10;Description automatically generated">
              <a:extLst>
                <a:ext uri="{FF2B5EF4-FFF2-40B4-BE49-F238E27FC236}">
                  <a16:creationId xmlns:a16="http://schemas.microsoft.com/office/drawing/2014/main" id="{DE41815C-6273-DB4F-BD4C-410285ACA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866" y="995023"/>
              <a:ext cx="3348891" cy="286996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4F617F-32E6-734C-9E89-D2196F933793}"/>
                </a:ext>
              </a:extLst>
            </p:cNvPr>
            <p:cNvSpPr txBox="1"/>
            <p:nvPr/>
          </p:nvSpPr>
          <p:spPr>
            <a:xfrm>
              <a:off x="1039327" y="1677185"/>
              <a:ext cx="24919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rgbClr val="699229"/>
                  </a:solidFill>
                  <a:latin typeface="Twinkl" pitchFamily="2" charset="77"/>
                </a:rPr>
                <a:t>What does a prefix do?</a:t>
              </a:r>
              <a:endParaRPr lang="en-US" sz="2800" b="1" dirty="0">
                <a:solidFill>
                  <a:srgbClr val="699229"/>
                </a:solidFill>
                <a:latin typeface="Twinkl" pitchFamily="2" charset="77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1B64AA-610B-1F4E-AF3C-A8574C0455AC}"/>
              </a:ext>
            </a:extLst>
          </p:cNvPr>
          <p:cNvGrpSpPr/>
          <p:nvPr/>
        </p:nvGrpSpPr>
        <p:grpSpPr>
          <a:xfrm>
            <a:off x="3637525" y="3586982"/>
            <a:ext cx="4829609" cy="2083323"/>
            <a:chOff x="3637525" y="3586982"/>
            <a:chExt cx="4829609" cy="2083323"/>
          </a:xfrm>
        </p:grpSpPr>
        <p:pic>
          <p:nvPicPr>
            <p:cNvPr id="5" name="Picture 4" descr="Shape, rectangle&#10;&#10;Description automatically generated">
              <a:extLst>
                <a:ext uri="{FF2B5EF4-FFF2-40B4-BE49-F238E27FC236}">
                  <a16:creationId xmlns:a16="http://schemas.microsoft.com/office/drawing/2014/main" id="{E7F775D4-9DF5-7343-B2A0-BBBAB5151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7525" y="3586982"/>
              <a:ext cx="4829609" cy="20833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71F75-D51A-AA43-ACB3-C4EC8AC62BC9}"/>
                </a:ext>
              </a:extLst>
            </p:cNvPr>
            <p:cNvSpPr txBox="1"/>
            <p:nvPr/>
          </p:nvSpPr>
          <p:spPr>
            <a:xfrm>
              <a:off x="3966272" y="3864989"/>
              <a:ext cx="4172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A prefix changes the meaning of the root word.</a:t>
              </a:r>
              <a:r>
                <a:rPr lang="en-ZA" sz="2400" dirty="0">
                  <a:latin typeface="Twinkl" pitchFamily="2" charset="77"/>
                </a:rPr>
                <a:t> </a:t>
              </a:r>
              <a:endParaRPr lang="en-US" sz="2400" dirty="0">
                <a:latin typeface="Twinkl" pitchFamily="2" charset="77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EF434D5-310B-4949-9EF5-68CA78320F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2" y="3475639"/>
            <a:ext cx="2104358" cy="60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62C5-B04A-3D44-9AB3-9E88A50C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8BE33"/>
                </a:solidFill>
              </a:rPr>
              <a:t>Prefixes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6C1BC5-E226-9043-B654-62205DD95B6C}"/>
              </a:ext>
            </a:extLst>
          </p:cNvPr>
          <p:cNvSpPr txBox="1"/>
          <p:nvPr/>
        </p:nvSpPr>
        <p:spPr>
          <a:xfrm>
            <a:off x="1230146" y="1473201"/>
            <a:ext cx="667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latin typeface="Twinkl" pitchFamily="2" charset="77"/>
              </a:rPr>
              <a:t>Here are some questions to think about.</a:t>
            </a:r>
            <a:endParaRPr lang="en-US" sz="2000" b="1" dirty="0">
              <a:latin typeface="Twinkl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B4514E-B23D-9A46-9635-6D80BE0CB1D6}"/>
              </a:ext>
            </a:extLst>
          </p:cNvPr>
          <p:cNvGrpSpPr/>
          <p:nvPr/>
        </p:nvGrpSpPr>
        <p:grpSpPr>
          <a:xfrm>
            <a:off x="1013330" y="2139884"/>
            <a:ext cx="7107810" cy="1046376"/>
            <a:chOff x="1013330" y="2139884"/>
            <a:chExt cx="7107810" cy="104637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03B3CA1-2E75-C84A-9E8B-8D99170F1926}"/>
                </a:ext>
              </a:extLst>
            </p:cNvPr>
            <p:cNvSpPr/>
            <p:nvPr/>
          </p:nvSpPr>
          <p:spPr>
            <a:xfrm>
              <a:off x="1013330" y="2139884"/>
              <a:ext cx="7107810" cy="1046376"/>
            </a:xfrm>
            <a:prstGeom prst="roundRect">
              <a:avLst/>
            </a:prstGeom>
            <a:solidFill>
              <a:srgbClr val="CFE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05ECB3-4D15-4E44-B7E0-665CECA65177}"/>
                </a:ext>
              </a:extLst>
            </p:cNvPr>
            <p:cNvSpPr txBox="1"/>
            <p:nvPr/>
          </p:nvSpPr>
          <p:spPr>
            <a:xfrm>
              <a:off x="1230145" y="2432239"/>
              <a:ext cx="667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Think of words that start with un- or re-?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657940-5D60-6740-813F-1C342E7121C3}"/>
              </a:ext>
            </a:extLst>
          </p:cNvPr>
          <p:cNvGrpSpPr/>
          <p:nvPr/>
        </p:nvGrpSpPr>
        <p:grpSpPr>
          <a:xfrm>
            <a:off x="1013330" y="3429000"/>
            <a:ext cx="7107810" cy="1046376"/>
            <a:chOff x="1013330" y="3429000"/>
            <a:chExt cx="7107810" cy="104637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5F72DD6-4633-AC44-9F37-F43912CA88F0}"/>
                </a:ext>
              </a:extLst>
            </p:cNvPr>
            <p:cNvSpPr/>
            <p:nvPr/>
          </p:nvSpPr>
          <p:spPr>
            <a:xfrm>
              <a:off x="1013330" y="3429000"/>
              <a:ext cx="7107810" cy="1046376"/>
            </a:xfrm>
            <a:prstGeom prst="roundRect">
              <a:avLst/>
            </a:prstGeom>
            <a:solidFill>
              <a:srgbClr val="CFE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6F25E5-BC14-C84C-B897-53DD33AB9B15}"/>
                </a:ext>
              </a:extLst>
            </p:cNvPr>
            <p:cNvSpPr txBox="1"/>
            <p:nvPr/>
          </p:nvSpPr>
          <p:spPr>
            <a:xfrm>
              <a:off x="1230145" y="3721355"/>
              <a:ext cx="6674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Are you able to identify the root word?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888338-5E3E-E24F-AA3E-CF4D97CA158E}"/>
              </a:ext>
            </a:extLst>
          </p:cNvPr>
          <p:cNvGrpSpPr/>
          <p:nvPr/>
        </p:nvGrpSpPr>
        <p:grpSpPr>
          <a:xfrm>
            <a:off x="1013330" y="4767731"/>
            <a:ext cx="7107810" cy="1046376"/>
            <a:chOff x="1013330" y="4767731"/>
            <a:chExt cx="7107810" cy="1046376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143996C-9453-634F-890F-B11CAE4C580B}"/>
                </a:ext>
              </a:extLst>
            </p:cNvPr>
            <p:cNvSpPr/>
            <p:nvPr/>
          </p:nvSpPr>
          <p:spPr>
            <a:xfrm>
              <a:off x="1013330" y="4767731"/>
              <a:ext cx="7107810" cy="1046376"/>
            </a:xfrm>
            <a:prstGeom prst="roundRect">
              <a:avLst/>
            </a:prstGeom>
            <a:solidFill>
              <a:srgbClr val="CFE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3B25EF-167B-3541-A0BF-149BAF5A7532}"/>
                </a:ext>
              </a:extLst>
            </p:cNvPr>
            <p:cNvSpPr txBox="1"/>
            <p:nvPr/>
          </p:nvSpPr>
          <p:spPr>
            <a:xfrm>
              <a:off x="1230145" y="4884847"/>
              <a:ext cx="667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/>
                <a:t>How does the un- or re- change the meaning of the word?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702A12E-6AAC-E241-9BD9-F880762A91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65283" y="938342"/>
            <a:ext cx="1730773" cy="57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7B56-D0EF-F94A-B757-2934627C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8BE33"/>
                </a:solidFill>
              </a:rPr>
              <a:t>Examples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20F2E20-B52A-1B42-B65B-08E2B16B4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97805"/>
              </p:ext>
            </p:extLst>
          </p:nvPr>
        </p:nvGraphicFramePr>
        <p:xfrm>
          <a:off x="1519235" y="1788885"/>
          <a:ext cx="6096000" cy="30946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921752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24378757"/>
                    </a:ext>
                  </a:extLst>
                </a:gridCol>
              </a:tblGrid>
              <a:tr h="5157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99229"/>
                          </a:solidFill>
                        </a:rPr>
                        <a:t>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99229"/>
                          </a:solidFill>
                        </a:rPr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0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06393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99229"/>
                          </a:solidFill>
                        </a:rPr>
                        <a:t>un</a:t>
                      </a:r>
                      <a:r>
                        <a:rPr lang="en-US" dirty="0"/>
                        <a:t>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88BE33"/>
                          </a:solidFill>
                        </a:rPr>
                        <a:t>re</a:t>
                      </a:r>
                      <a:r>
                        <a:rPr lang="en-US" dirty="0"/>
                        <a:t>make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296561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99229"/>
                          </a:solidFill>
                        </a:rPr>
                        <a:t>un</a:t>
                      </a:r>
                      <a:r>
                        <a:rPr lang="en-US" dirty="0"/>
                        <a:t>comfortable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88BE33"/>
                          </a:solidFill>
                        </a:rPr>
                        <a:t>re</a:t>
                      </a:r>
                      <a:r>
                        <a:rPr lang="en-US" dirty="0"/>
                        <a:t>mix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51173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99229"/>
                          </a:solidFill>
                        </a:rPr>
                        <a:t>un</a:t>
                      </a:r>
                      <a:r>
                        <a:rPr lang="en-US" dirty="0"/>
                        <a:t>safe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88BE33"/>
                          </a:solidFill>
                        </a:rPr>
                        <a:t>re</a:t>
                      </a:r>
                      <a:r>
                        <a:rPr lang="en-US" dirty="0"/>
                        <a:t>paint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290985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99229"/>
                          </a:solidFill>
                        </a:rPr>
                        <a:t>un</a:t>
                      </a:r>
                      <a:r>
                        <a:rPr lang="en-US" dirty="0"/>
                        <a:t>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88BE33"/>
                          </a:solidFill>
                        </a:rPr>
                        <a:t>re</a:t>
                      </a:r>
                      <a:r>
                        <a:rPr lang="en-US" dirty="0"/>
                        <a:t>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01187"/>
                  </a:ext>
                </a:extLst>
              </a:tr>
              <a:tr h="5157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699229"/>
                          </a:solidFill>
                        </a:rPr>
                        <a:t>un</a:t>
                      </a:r>
                      <a:r>
                        <a:rPr lang="en-US" dirty="0"/>
                        <a:t>tie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88BE33"/>
                          </a:solidFill>
                        </a:rPr>
                        <a:t>re</a:t>
                      </a:r>
                      <a:r>
                        <a:rPr lang="en-US" dirty="0"/>
                        <a:t>tie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94502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423285-E1E8-F74F-A473-D34F5D19D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2672" y="2069960"/>
            <a:ext cx="1720899" cy="47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239D0A3B-EE72-3F82-2F9A-B9189273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What do all of these words have in common?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1B6857-0DA9-DE07-C6B0-5A7F3345A2D4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1576388"/>
            <a:ext cx="3459163" cy="1141412"/>
            <a:chOff x="948598" y="1577129"/>
            <a:chExt cx="3459103" cy="11409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980EC0B-8E11-80B4-F345-756CCE44F29B}"/>
                </a:ext>
              </a:extLst>
            </p:cNvPr>
            <p:cNvSpPr/>
            <p:nvPr/>
          </p:nvSpPr>
          <p:spPr>
            <a:xfrm>
              <a:off x="948598" y="1577129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57" name="Rectangle 4">
              <a:extLst>
                <a:ext uri="{FF2B5EF4-FFF2-40B4-BE49-F238E27FC236}">
                  <a16:creationId xmlns:a16="http://schemas.microsoft.com/office/drawing/2014/main" id="{67EDBD66-5974-B2EE-F1AA-881A27C3F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8" y="186888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unhappy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714AA9-22E0-197B-440F-C9B626F71B0D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1576388"/>
            <a:ext cx="3459163" cy="1141412"/>
            <a:chOff x="4758598" y="1577129"/>
            <a:chExt cx="3459103" cy="11409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C299ED-3F7D-C768-3CA6-E8023AA90319}"/>
                </a:ext>
              </a:extLst>
            </p:cNvPr>
            <p:cNvSpPr/>
            <p:nvPr/>
          </p:nvSpPr>
          <p:spPr>
            <a:xfrm>
              <a:off x="4758598" y="1577129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55" name="Rectangle 10">
              <a:extLst>
                <a:ext uri="{FF2B5EF4-FFF2-40B4-BE49-F238E27FC236}">
                  <a16:creationId xmlns:a16="http://schemas.microsoft.com/office/drawing/2014/main" id="{35BD8129-CC85-A67B-D853-BD157A574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513" y="186888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undo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A08426-6A57-7DEB-69A1-669745059334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021013"/>
            <a:ext cx="3459163" cy="1141412"/>
            <a:chOff x="948598" y="3021433"/>
            <a:chExt cx="3459103" cy="114090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F5AB8C4-30D0-3619-84A1-F8694914CF63}"/>
                </a:ext>
              </a:extLst>
            </p:cNvPr>
            <p:cNvSpPr/>
            <p:nvPr/>
          </p:nvSpPr>
          <p:spPr>
            <a:xfrm>
              <a:off x="948598" y="3021433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53" name="Rectangle 11">
              <a:extLst>
                <a:ext uri="{FF2B5EF4-FFF2-40B4-BE49-F238E27FC236}">
                  <a16:creationId xmlns:a16="http://schemas.microsoft.com/office/drawing/2014/main" id="{3A7C6D08-008F-D1EF-E6E9-F1BC3F4B1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8" y="3304797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unkind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12E25B-BF84-C600-869D-5FA49D582DA0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3021013"/>
            <a:ext cx="3459163" cy="1141412"/>
            <a:chOff x="4758598" y="3021433"/>
            <a:chExt cx="3459103" cy="11409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6FB83DD-43FE-C9E7-7B61-7E7ACACD05BD}"/>
                </a:ext>
              </a:extLst>
            </p:cNvPr>
            <p:cNvSpPr/>
            <p:nvPr/>
          </p:nvSpPr>
          <p:spPr>
            <a:xfrm>
              <a:off x="4758598" y="3021433"/>
              <a:ext cx="3459103" cy="114090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51" name="Rectangle 12">
              <a:extLst>
                <a:ext uri="{FF2B5EF4-FFF2-40B4-BE49-F238E27FC236}">
                  <a16:creationId xmlns:a16="http://schemas.microsoft.com/office/drawing/2014/main" id="{B81C5FC8-9FB6-0B18-C4FE-038546DA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3513" y="3304797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unable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98F33C-F95E-1D09-0A46-0E02B5AC12EF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4633913"/>
            <a:ext cx="7259638" cy="1139825"/>
            <a:chOff x="948598" y="4633517"/>
            <a:chExt cx="7260714" cy="11409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124107-59E3-F5F4-FBD5-42BA054BC2CC}"/>
                </a:ext>
              </a:extLst>
            </p:cNvPr>
            <p:cNvSpPr/>
            <p:nvPr/>
          </p:nvSpPr>
          <p:spPr>
            <a:xfrm>
              <a:off x="948598" y="4633517"/>
              <a:ext cx="7260714" cy="11409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0249" name="Rectangle 14">
              <a:extLst>
                <a:ext uri="{FF2B5EF4-FFF2-40B4-BE49-F238E27FC236}">
                  <a16:creationId xmlns:a16="http://schemas.microsoft.com/office/drawing/2014/main" id="{C76A1DF7-4DD5-1054-D0E5-259BF68CB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4906375"/>
              <a:ext cx="7243216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They all begin with the prefix ‘un’.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4DADD97B-B22C-1950-50C8-2DA9D884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What does the prefix ‘un’ mean?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036E6D-F4E7-F54D-44FC-E30EDC8F9C3F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1576388"/>
            <a:ext cx="3459163" cy="812800"/>
            <a:chOff x="948598" y="1577130"/>
            <a:chExt cx="3459103" cy="8120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A76226E-334C-63C0-92DB-35EB987071AB}"/>
                </a:ext>
              </a:extLst>
            </p:cNvPr>
            <p:cNvSpPr/>
            <p:nvPr/>
          </p:nvSpPr>
          <p:spPr>
            <a:xfrm>
              <a:off x="948598" y="1577130"/>
              <a:ext cx="3459103" cy="812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87" name="Rectangle 4">
              <a:extLst>
                <a:ext uri="{FF2B5EF4-FFF2-40B4-BE49-F238E27FC236}">
                  <a16:creationId xmlns:a16="http://schemas.microsoft.com/office/drawing/2014/main" id="{6300C34F-53CF-A09C-F27D-16FD0D8A1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8" y="170110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unhappy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713E8C-714E-A3B9-F944-CE8C3867C6E4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2565400"/>
            <a:ext cx="3459163" cy="811213"/>
            <a:chOff x="948598" y="2565060"/>
            <a:chExt cx="3459103" cy="8120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7909E82-6121-B995-1853-C15349CD7167}"/>
                </a:ext>
              </a:extLst>
            </p:cNvPr>
            <p:cNvSpPr/>
            <p:nvPr/>
          </p:nvSpPr>
          <p:spPr>
            <a:xfrm>
              <a:off x="948598" y="2565060"/>
              <a:ext cx="3459103" cy="812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85" name="Rectangle 10">
              <a:extLst>
                <a:ext uri="{FF2B5EF4-FFF2-40B4-BE49-F238E27FC236}">
                  <a16:creationId xmlns:a16="http://schemas.microsoft.com/office/drawing/2014/main" id="{F953B4AF-AC0D-F2F6-2636-059A7EC56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911" y="2691343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unkind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CFC00A-D59A-AA1F-6F12-EA14FB4E710D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4633913"/>
            <a:ext cx="7259638" cy="1139825"/>
            <a:chOff x="948598" y="4633517"/>
            <a:chExt cx="7260714" cy="11409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31018AE-5B86-0EE4-3D12-5E854C7C4D47}"/>
                </a:ext>
              </a:extLst>
            </p:cNvPr>
            <p:cNvSpPr/>
            <p:nvPr/>
          </p:nvSpPr>
          <p:spPr>
            <a:xfrm>
              <a:off x="948598" y="4633517"/>
              <a:ext cx="7260714" cy="11409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83" name="Rectangle 14">
              <a:extLst>
                <a:ext uri="{FF2B5EF4-FFF2-40B4-BE49-F238E27FC236}">
                  <a16:creationId xmlns:a16="http://schemas.microsoft.com/office/drawing/2014/main" id="{87281496-28FB-319A-6610-42A80D304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4906375"/>
              <a:ext cx="7243216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It means ‘not’ or the opposite of something.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9C0F020-FAE5-835B-2523-3A577E00899B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570288"/>
            <a:ext cx="3476625" cy="811212"/>
            <a:chOff x="948597" y="3569768"/>
            <a:chExt cx="3476602" cy="81208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728C500-98B3-F463-D116-0108AC0A8991}"/>
                </a:ext>
              </a:extLst>
            </p:cNvPr>
            <p:cNvSpPr/>
            <p:nvPr/>
          </p:nvSpPr>
          <p:spPr>
            <a:xfrm>
              <a:off x="966060" y="3569768"/>
              <a:ext cx="3459139" cy="812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81" name="Rectangle 17">
              <a:extLst>
                <a:ext uri="{FF2B5EF4-FFF2-40B4-BE49-F238E27FC236}">
                  <a16:creationId xmlns:a16="http://schemas.microsoft.com/office/drawing/2014/main" id="{F39A101C-05E8-8203-1D42-2C21D60A5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7" y="368766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uncover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48F2FF-15AA-CAB5-9457-DB2C3DEE9DD6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1576388"/>
            <a:ext cx="3459163" cy="812800"/>
            <a:chOff x="4758598" y="1577130"/>
            <a:chExt cx="3459103" cy="8120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F92673C-3272-C112-E1FA-3B4CBAA45B0F}"/>
                </a:ext>
              </a:extLst>
            </p:cNvPr>
            <p:cNvSpPr/>
            <p:nvPr/>
          </p:nvSpPr>
          <p:spPr>
            <a:xfrm>
              <a:off x="4758598" y="1577130"/>
              <a:ext cx="3459103" cy="812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79" name="Rectangle 18">
              <a:extLst>
                <a:ext uri="{FF2B5EF4-FFF2-40B4-BE49-F238E27FC236}">
                  <a16:creationId xmlns:a16="http://schemas.microsoft.com/office/drawing/2014/main" id="{B7FBEEB5-E65B-8B2C-248F-92AC5CB3D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233" y="1703044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not happy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F273D8-D420-C476-211F-948480738C44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2565400"/>
            <a:ext cx="3462338" cy="811213"/>
            <a:chOff x="4758598" y="2565060"/>
            <a:chExt cx="3462937" cy="8120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A432F9-42F7-7C72-CC82-FFC6406DB18F}"/>
                </a:ext>
              </a:extLst>
            </p:cNvPr>
            <p:cNvSpPr/>
            <p:nvPr/>
          </p:nvSpPr>
          <p:spPr>
            <a:xfrm>
              <a:off x="4758598" y="2565060"/>
              <a:ext cx="3459761" cy="812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77" name="Rectangle 19">
              <a:extLst>
                <a:ext uri="{FF2B5EF4-FFF2-40B4-BE49-F238E27FC236}">
                  <a16:creationId xmlns:a16="http://schemas.microsoft.com/office/drawing/2014/main" id="{B91DDED9-C872-208A-C50F-B0CE12634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736" y="2697258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not kind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7B1E07-CB36-7572-0ED3-CCDFD4240EE3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570288"/>
            <a:ext cx="3471862" cy="811212"/>
            <a:chOff x="4764233" y="3569768"/>
            <a:chExt cx="3470966" cy="81208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8514575-31EF-25CD-6CA2-FB35ECEF378B}"/>
                </a:ext>
              </a:extLst>
            </p:cNvPr>
            <p:cNvSpPr/>
            <p:nvPr/>
          </p:nvSpPr>
          <p:spPr>
            <a:xfrm>
              <a:off x="4775342" y="3569768"/>
              <a:ext cx="3459857" cy="812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1275" name="Rectangle 21">
              <a:extLst>
                <a:ext uri="{FF2B5EF4-FFF2-40B4-BE49-F238E27FC236}">
                  <a16:creationId xmlns:a16="http://schemas.microsoft.com/office/drawing/2014/main" id="{FBD084CE-BFCD-4441-01A5-DC3BCF785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233" y="3764604"/>
              <a:ext cx="3445799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to take a cover off something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B9C521C1-8DDD-0A13-5E34-76B9E91A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1800"/>
              <a:t>Can you add an ‘un’ to the beginning of these words to make new ones?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37D1BC-BB3A-49E6-6F19-4AA3F9930140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1576388"/>
            <a:ext cx="3459163" cy="812800"/>
            <a:chOff x="948598" y="1577130"/>
            <a:chExt cx="3459103" cy="81208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C8C003B-E676-1BA7-52B7-C5302952DA20}"/>
                </a:ext>
              </a:extLst>
            </p:cNvPr>
            <p:cNvSpPr/>
            <p:nvPr/>
          </p:nvSpPr>
          <p:spPr>
            <a:xfrm>
              <a:off x="948598" y="1577130"/>
              <a:ext cx="3459103" cy="812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11" name="Rectangle 4">
              <a:extLst>
                <a:ext uri="{FF2B5EF4-FFF2-40B4-BE49-F238E27FC236}">
                  <a16:creationId xmlns:a16="http://schemas.microsoft.com/office/drawing/2014/main" id="{D81F0B30-D6E3-9BF1-98C5-4165E69A5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8" y="170110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comfortable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AE9D3E-C230-4748-8334-6BEFCBDE0F7D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2565400"/>
            <a:ext cx="3459163" cy="811213"/>
            <a:chOff x="948598" y="2565060"/>
            <a:chExt cx="3459103" cy="8120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C372ACE-A371-356C-BD04-AFE62FDD55D6}"/>
                </a:ext>
              </a:extLst>
            </p:cNvPr>
            <p:cNvSpPr/>
            <p:nvPr/>
          </p:nvSpPr>
          <p:spPr>
            <a:xfrm>
              <a:off x="948598" y="2565060"/>
              <a:ext cx="3459103" cy="812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09" name="Rectangle 10">
              <a:extLst>
                <a:ext uri="{FF2B5EF4-FFF2-40B4-BE49-F238E27FC236}">
                  <a16:creationId xmlns:a16="http://schemas.microsoft.com/office/drawing/2014/main" id="{3F1FFC0D-AD5D-586A-44A1-246FBB9BF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911" y="2691343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certain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EF46DA-0A2D-BD2C-DD0A-865DA6E536C3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4633913"/>
            <a:ext cx="7259638" cy="1139825"/>
            <a:chOff x="948598" y="4633517"/>
            <a:chExt cx="7260714" cy="114090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A7822CD-946F-49B8-2F84-DA6904B3C55A}"/>
                </a:ext>
              </a:extLst>
            </p:cNvPr>
            <p:cNvSpPr/>
            <p:nvPr/>
          </p:nvSpPr>
          <p:spPr>
            <a:xfrm>
              <a:off x="948598" y="4633517"/>
              <a:ext cx="7260714" cy="11409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07" name="Rectangle 14">
              <a:extLst>
                <a:ext uri="{FF2B5EF4-FFF2-40B4-BE49-F238E27FC236}">
                  <a16:creationId xmlns:a16="http://schemas.microsoft.com/office/drawing/2014/main" id="{2AC807B9-1501-016D-EA4F-8887C221D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96" y="4906375"/>
              <a:ext cx="7243216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It means ‘not’ or the opposite of something.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742C722-1D6A-CEB0-41BB-62CC099834BC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3570288"/>
            <a:ext cx="3476625" cy="811212"/>
            <a:chOff x="948597" y="3569768"/>
            <a:chExt cx="3476602" cy="81208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30A552D-C545-A7BE-3CA6-8A32BB01AD80}"/>
                </a:ext>
              </a:extLst>
            </p:cNvPr>
            <p:cNvSpPr/>
            <p:nvPr/>
          </p:nvSpPr>
          <p:spPr>
            <a:xfrm>
              <a:off x="966060" y="3569768"/>
              <a:ext cx="3459139" cy="81208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4588BB15-E9CC-C7CF-46BC-C6B69A87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597" y="3687661"/>
              <a:ext cx="3445799" cy="5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>
                  <a:solidFill>
                    <a:schemeClr val="tx1"/>
                  </a:solidFill>
                </a:rPr>
                <a:t>fair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E157F8-0DAD-CA58-E2D2-FD79EA30675C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1576388"/>
            <a:ext cx="3459163" cy="812800"/>
            <a:chOff x="4758598" y="1577130"/>
            <a:chExt cx="3459103" cy="8120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50F3ADF-FA8E-107B-4284-7CC1D60C566D}"/>
                </a:ext>
              </a:extLst>
            </p:cNvPr>
            <p:cNvSpPr/>
            <p:nvPr/>
          </p:nvSpPr>
          <p:spPr>
            <a:xfrm>
              <a:off x="4758598" y="1577130"/>
              <a:ext cx="3459103" cy="812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99F93-07BD-2167-40DE-244E0650DCCF}"/>
                </a:ext>
              </a:extLst>
            </p:cNvPr>
            <p:cNvSpPr/>
            <p:nvPr/>
          </p:nvSpPr>
          <p:spPr>
            <a:xfrm>
              <a:off x="4764948" y="1702431"/>
              <a:ext cx="3444815" cy="577338"/>
            </a:xfrm>
            <a:prstGeom prst="rect">
              <a:avLst/>
            </a:prstGeom>
          </p:spPr>
          <p:txBody>
            <a:bodyPr lIns="0" tIns="72000" rIns="0" bIns="72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un</a:t>
              </a:r>
              <a:r>
                <a:rPr lang="en-GB" sz="2800" b="1" dirty="0">
                  <a:latin typeface="+mn-lt"/>
                </a:rPr>
                <a:t>comfortable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106076-DE85-F6F7-D4B1-CD47B4289218}"/>
              </a:ext>
            </a:extLst>
          </p:cNvPr>
          <p:cNvGrpSpPr>
            <a:grpSpLocks/>
          </p:cNvGrpSpPr>
          <p:nvPr/>
        </p:nvGrpSpPr>
        <p:grpSpPr bwMode="auto">
          <a:xfrm>
            <a:off x="4759325" y="2565400"/>
            <a:ext cx="3462338" cy="811213"/>
            <a:chOff x="4758598" y="2565060"/>
            <a:chExt cx="3462937" cy="8120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2BD1802-6818-8007-EA30-C02106A1B84E}"/>
                </a:ext>
              </a:extLst>
            </p:cNvPr>
            <p:cNvSpPr/>
            <p:nvPr/>
          </p:nvSpPr>
          <p:spPr>
            <a:xfrm>
              <a:off x="4758598" y="2565060"/>
              <a:ext cx="3459761" cy="812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3B59F7-9AAE-FD73-D9FA-DDD6D5023411}"/>
                </a:ext>
              </a:extLst>
            </p:cNvPr>
            <p:cNvSpPr/>
            <p:nvPr/>
          </p:nvSpPr>
          <p:spPr>
            <a:xfrm>
              <a:off x="4776064" y="2696964"/>
              <a:ext cx="3445471" cy="576878"/>
            </a:xfrm>
            <a:prstGeom prst="rect">
              <a:avLst/>
            </a:prstGeom>
          </p:spPr>
          <p:txBody>
            <a:bodyPr lIns="0" tIns="72000" rIns="0" bIns="72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un</a:t>
              </a:r>
              <a:r>
                <a:rPr lang="en-GB" sz="2800" b="1" dirty="0">
                  <a:latin typeface="+mn-lt"/>
                </a:rPr>
                <a:t>certain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6CF407-AD8C-1BC0-E8A0-A411A781A548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3570288"/>
            <a:ext cx="3471862" cy="811212"/>
            <a:chOff x="4764233" y="3569768"/>
            <a:chExt cx="3470966" cy="81208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E0CB8E8-EAE0-0017-5C83-6880F1C960C2}"/>
                </a:ext>
              </a:extLst>
            </p:cNvPr>
            <p:cNvSpPr/>
            <p:nvPr/>
          </p:nvSpPr>
          <p:spPr>
            <a:xfrm>
              <a:off x="4775342" y="3569768"/>
              <a:ext cx="3459857" cy="812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5257DDB-FF5A-FCD0-7A20-6065425E9D7F}"/>
                </a:ext>
              </a:extLst>
            </p:cNvPr>
            <p:cNvSpPr/>
            <p:nvPr/>
          </p:nvSpPr>
          <p:spPr>
            <a:xfrm>
              <a:off x="4764233" y="3673065"/>
              <a:ext cx="3445573" cy="575290"/>
            </a:xfrm>
            <a:prstGeom prst="rect">
              <a:avLst/>
            </a:prstGeom>
          </p:spPr>
          <p:txBody>
            <a:bodyPr lIns="0" tIns="72000" rIns="0" bIns="72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un</a:t>
              </a:r>
              <a:r>
                <a:rPr lang="en-GB" sz="2800" b="1" dirty="0">
                  <a:latin typeface="+mn-lt"/>
                </a:rPr>
                <a:t>fair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583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Prefixes</vt:lpstr>
      <vt:lpstr>Examples</vt:lpstr>
      <vt:lpstr>What do all of these words have in common? </vt:lpstr>
      <vt:lpstr>What does the prefix ‘un’ mean?</vt:lpstr>
      <vt:lpstr>Can you add an ‘un’ to the beginning of these words to make new ones?</vt:lpstr>
      <vt:lpstr>What other words can you think of that start with the prefix ‘un’?</vt:lpstr>
      <vt:lpstr>Add one of these ‘un’ words to complete each sentence:</vt:lpstr>
      <vt:lpstr>Prefix re-</vt:lpstr>
      <vt:lpstr>Prefix re-</vt:lpstr>
      <vt:lpstr>Prefix re-</vt:lpstr>
      <vt:lpstr>Prefix re-</vt:lpstr>
      <vt:lpstr>Prefix re-</vt:lpstr>
      <vt:lpstr>Prefix re-</vt:lpstr>
      <vt:lpstr>Prefix re-</vt:lpstr>
      <vt:lpstr>Prefix re-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Disclaimer/s</dc:title>
  <dc:creator>Twinkl Twinkl</dc:creator>
  <cp:lastModifiedBy>LENOVO</cp:lastModifiedBy>
  <cp:revision>12</cp:revision>
  <dcterms:created xsi:type="dcterms:W3CDTF">2022-03-07T15:38:31Z</dcterms:created>
  <dcterms:modified xsi:type="dcterms:W3CDTF">2024-02-03T12:16:13Z</dcterms:modified>
</cp:coreProperties>
</file>