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Twinkl" pitchFamily="2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64A"/>
    <a:srgbClr val="2DB6BC"/>
    <a:srgbClr val="E9506C"/>
    <a:srgbClr val="8D358B"/>
    <a:srgbClr val="0076B0"/>
    <a:srgbClr val="A673AE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975644" y="837034"/>
            <a:ext cx="3484877" cy="547779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nb-NO" dirty="0"/>
              <a:t>Hello, I am Bertie Baker.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64234"/>
            <a:ext cx="2281941" cy="5374257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3407435" y="1555152"/>
            <a:ext cx="4968814" cy="1492830"/>
          </a:xfrm>
          <a:prstGeom prst="roundRect">
            <a:avLst>
              <a:gd name="adj" fmla="val 14230"/>
            </a:avLst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love making delicious cakes and biscuits to sell in my bakery. Today, I am having a sale. This means that my cakes and biscuits will have lower prices.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3407435" y="3184661"/>
            <a:ext cx="4968814" cy="824378"/>
          </a:xfrm>
          <a:prstGeom prst="roundRect">
            <a:avLst>
              <a:gd name="adj" fmla="val 12105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Can you help me to lower my prices by counting back?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79" y="4317680"/>
            <a:ext cx="3045125" cy="18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Cake Costs 5p</a:t>
            </a:r>
          </a:p>
        </p:txBody>
      </p:sp>
      <p:sp>
        <p:nvSpPr>
          <p:cNvPr id="31" name="Count back Equals"/>
          <p:cNvSpPr/>
          <p:nvPr/>
        </p:nvSpPr>
        <p:spPr>
          <a:xfrm>
            <a:off x="3253810" y="1985195"/>
            <a:ext cx="4522817" cy="547779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5p count back 2p equals 3p</a:t>
            </a:r>
          </a:p>
        </p:txBody>
      </p:sp>
      <p:sp>
        <p:nvSpPr>
          <p:cNvPr id="6" name="Go Down By"/>
          <p:cNvSpPr/>
          <p:nvPr/>
        </p:nvSpPr>
        <p:spPr>
          <a:xfrm>
            <a:off x="3226279" y="1998693"/>
            <a:ext cx="4522817" cy="547779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price needs to go down by 2p.</a:t>
            </a:r>
          </a:p>
        </p:txBody>
      </p:sp>
      <p:pic>
        <p:nvPicPr>
          <p:cNvPr id="24" name="Price Ta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53" y="3337676"/>
            <a:ext cx="3290524" cy="1622305"/>
          </a:xfrm>
          <a:prstGeom prst="rect">
            <a:avLst/>
          </a:prstGeom>
        </p:spPr>
      </p:pic>
      <p:pic>
        <p:nvPicPr>
          <p:cNvPr id="8" name="Cak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27" y="2837135"/>
            <a:ext cx="1776287" cy="2341321"/>
          </a:xfrm>
          <a:prstGeom prst="rect">
            <a:avLst/>
          </a:prstGeom>
        </p:spPr>
      </p:pic>
      <p:pic>
        <p:nvPicPr>
          <p:cNvPr id="5" name="Bu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7898" y="1880559"/>
            <a:ext cx="1498095" cy="3528203"/>
          </a:xfrm>
          <a:prstGeom prst="rect">
            <a:avLst/>
          </a:prstGeom>
        </p:spPr>
      </p:pic>
      <p:sp>
        <p:nvSpPr>
          <p:cNvPr id="29" name="Block Arc 28"/>
          <p:cNvSpPr/>
          <p:nvPr/>
        </p:nvSpPr>
        <p:spPr>
          <a:xfrm>
            <a:off x="3085711" y="5496399"/>
            <a:ext cx="824902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Block Arc 29"/>
          <p:cNvSpPr/>
          <p:nvPr/>
        </p:nvSpPr>
        <p:spPr>
          <a:xfrm>
            <a:off x="3852570" y="5496399"/>
            <a:ext cx="824902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9" name="Number Lin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91083"/>
              </p:ext>
            </p:extLst>
          </p:nvPr>
        </p:nvGraphicFramePr>
        <p:xfrm>
          <a:off x="937878" y="6060029"/>
          <a:ext cx="73901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010">
                  <a:extLst>
                    <a:ext uri="{9D8B030D-6E8A-4147-A177-3AD203B41FA5}">
                      <a16:colId xmlns:a16="http://schemas.microsoft.com/office/drawing/2014/main" val="792963582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4247960455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26525655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98513814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4265394801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2795934236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4209405693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267974393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1924074173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32614087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51099"/>
                  </a:ext>
                </a:extLst>
              </a:tr>
            </a:tbl>
          </a:graphicData>
        </a:graphic>
      </p:graphicFrame>
      <p:sp>
        <p:nvSpPr>
          <p:cNvPr id="26" name="Number Line Circle A"/>
          <p:cNvSpPr/>
          <p:nvPr/>
        </p:nvSpPr>
        <p:spPr>
          <a:xfrm>
            <a:off x="4407689" y="5727865"/>
            <a:ext cx="415971" cy="415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Number Line Circle B"/>
          <p:cNvSpPr/>
          <p:nvPr/>
        </p:nvSpPr>
        <p:spPr>
          <a:xfrm>
            <a:off x="2923577" y="5714874"/>
            <a:ext cx="415971" cy="415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Number Line Numbers"/>
          <p:cNvGrpSpPr/>
          <p:nvPr/>
        </p:nvGrpSpPr>
        <p:grpSpPr>
          <a:xfrm>
            <a:off x="768642" y="5751185"/>
            <a:ext cx="7817351" cy="369332"/>
            <a:chOff x="660172" y="5246703"/>
            <a:chExt cx="7817351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660172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4458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48744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70041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14327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40857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6265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20551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7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5959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8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00244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9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73507" y="5246703"/>
              <a:ext cx="50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10</a:t>
              </a:r>
            </a:p>
          </p:txBody>
        </p:sp>
      </p:grpSp>
      <p:sp>
        <p:nvSpPr>
          <p:cNvPr id="22" name="Answer Button"/>
          <p:cNvSpPr/>
          <p:nvPr/>
        </p:nvSpPr>
        <p:spPr>
          <a:xfrm>
            <a:off x="557840" y="1998693"/>
            <a:ext cx="2530418" cy="547779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  <p:sp>
        <p:nvSpPr>
          <p:cNvPr id="4" name="Sub Heading"/>
          <p:cNvSpPr txBox="1">
            <a:spLocks/>
          </p:cNvSpPr>
          <p:nvPr/>
        </p:nvSpPr>
        <p:spPr>
          <a:xfrm>
            <a:off x="557839" y="1278277"/>
            <a:ext cx="8220075" cy="42975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1800" b="0" dirty="0"/>
              <a:t>Click on Bertie to help him lower his prices.</a:t>
            </a:r>
            <a:endParaRPr lang="en-GB" sz="1800" b="0" dirty="0"/>
          </a:p>
        </p:txBody>
      </p:sp>
      <p:sp>
        <p:nvSpPr>
          <p:cNvPr id="25" name="Price A"/>
          <p:cNvSpPr txBox="1">
            <a:spLocks/>
          </p:cNvSpPr>
          <p:nvPr/>
        </p:nvSpPr>
        <p:spPr>
          <a:xfrm>
            <a:off x="4672510" y="3705216"/>
            <a:ext cx="1624644" cy="76326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5400" dirty="0"/>
              <a:t>5p</a:t>
            </a:r>
            <a:endParaRPr lang="en-GB" sz="1600" dirty="0"/>
          </a:p>
        </p:txBody>
      </p:sp>
      <p:sp>
        <p:nvSpPr>
          <p:cNvPr id="32" name="Price B"/>
          <p:cNvSpPr txBox="1">
            <a:spLocks/>
          </p:cNvSpPr>
          <p:nvPr/>
        </p:nvSpPr>
        <p:spPr>
          <a:xfrm>
            <a:off x="4694270" y="3708017"/>
            <a:ext cx="1624644" cy="76326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5400" dirty="0"/>
              <a:t>3p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477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1" grpId="1" animBg="1"/>
      <p:bldP spid="6" grpId="0" animBg="1"/>
      <p:bldP spid="6" grpId="1" animBg="1"/>
      <p:bldP spid="29" grpId="0" animBg="1"/>
      <p:bldP spid="30" grpId="0" animBg="1"/>
      <p:bldP spid="27" grpId="0" animBg="1"/>
      <p:bldP spid="25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Cake Costs 10p</a:t>
            </a:r>
          </a:p>
        </p:txBody>
      </p:sp>
      <p:sp>
        <p:nvSpPr>
          <p:cNvPr id="31" name="Count back Equals"/>
          <p:cNvSpPr/>
          <p:nvPr/>
        </p:nvSpPr>
        <p:spPr>
          <a:xfrm>
            <a:off x="3253810" y="1993821"/>
            <a:ext cx="4522817" cy="547779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10p count back 4p equals 6p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Go Down By"/>
          <p:cNvSpPr/>
          <p:nvPr/>
        </p:nvSpPr>
        <p:spPr>
          <a:xfrm>
            <a:off x="3226279" y="1998693"/>
            <a:ext cx="4522817" cy="547779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price needs to go down </a:t>
            </a:r>
            <a:r>
              <a:rPr lang="en-GB"/>
              <a:t>by 4p</a:t>
            </a:r>
            <a:r>
              <a:rPr lang="en-GB" dirty="0"/>
              <a:t>.</a:t>
            </a:r>
          </a:p>
        </p:txBody>
      </p:sp>
      <p:pic>
        <p:nvPicPr>
          <p:cNvPr id="24" name="Price Ta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53" y="3337676"/>
            <a:ext cx="3290524" cy="1622305"/>
          </a:xfrm>
          <a:prstGeom prst="rect">
            <a:avLst/>
          </a:prstGeom>
        </p:spPr>
      </p:pic>
      <p:pic>
        <p:nvPicPr>
          <p:cNvPr id="8" name="Cake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27" y="2837135"/>
            <a:ext cx="1776287" cy="2341321"/>
          </a:xfrm>
          <a:prstGeom prst="rect">
            <a:avLst/>
          </a:prstGeom>
        </p:spPr>
      </p:pic>
      <p:pic>
        <p:nvPicPr>
          <p:cNvPr id="5" name="Bu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7898" y="1880559"/>
            <a:ext cx="1498095" cy="3528203"/>
          </a:xfrm>
          <a:prstGeom prst="rect">
            <a:avLst/>
          </a:prstGeom>
        </p:spPr>
      </p:pic>
      <p:sp>
        <p:nvSpPr>
          <p:cNvPr id="29" name="Block Arc 28"/>
          <p:cNvSpPr/>
          <p:nvPr/>
        </p:nvSpPr>
        <p:spPr>
          <a:xfrm>
            <a:off x="6778598" y="5496399"/>
            <a:ext cx="78549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Block Arc 29"/>
          <p:cNvSpPr/>
          <p:nvPr/>
        </p:nvSpPr>
        <p:spPr>
          <a:xfrm>
            <a:off x="7546352" y="5496399"/>
            <a:ext cx="78549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9" name="Number Line"/>
          <p:cNvGraphicFramePr>
            <a:graphicFrameLocks noGrp="1"/>
          </p:cNvGraphicFramePr>
          <p:nvPr>
            <p:extLst/>
          </p:nvPr>
        </p:nvGraphicFramePr>
        <p:xfrm>
          <a:off x="937878" y="6060029"/>
          <a:ext cx="73901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010">
                  <a:extLst>
                    <a:ext uri="{9D8B030D-6E8A-4147-A177-3AD203B41FA5}">
                      <a16:colId xmlns:a16="http://schemas.microsoft.com/office/drawing/2014/main" val="792963582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4247960455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26525655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98513814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4265394801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2795934236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4209405693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267974393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1924074173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32614087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51099"/>
                  </a:ext>
                </a:extLst>
              </a:tr>
            </a:tbl>
          </a:graphicData>
        </a:graphic>
      </p:graphicFrame>
      <p:sp>
        <p:nvSpPr>
          <p:cNvPr id="26" name="Number Line Circle A"/>
          <p:cNvSpPr/>
          <p:nvPr/>
        </p:nvSpPr>
        <p:spPr>
          <a:xfrm>
            <a:off x="8062063" y="5727865"/>
            <a:ext cx="415971" cy="415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Number Line Circle B"/>
          <p:cNvSpPr/>
          <p:nvPr/>
        </p:nvSpPr>
        <p:spPr>
          <a:xfrm>
            <a:off x="5154599" y="5714874"/>
            <a:ext cx="415971" cy="415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Number Line Numbers"/>
          <p:cNvGrpSpPr/>
          <p:nvPr/>
        </p:nvGrpSpPr>
        <p:grpSpPr>
          <a:xfrm>
            <a:off x="768642" y="5751185"/>
            <a:ext cx="7817351" cy="369332"/>
            <a:chOff x="660172" y="5246703"/>
            <a:chExt cx="7817351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660172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4458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48744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70041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14327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40857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6265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20551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7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5959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8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00244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9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73507" y="5246703"/>
              <a:ext cx="50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10</a:t>
              </a:r>
            </a:p>
          </p:txBody>
        </p:sp>
      </p:grpSp>
      <p:sp>
        <p:nvSpPr>
          <p:cNvPr id="22" name="Answer Button"/>
          <p:cNvSpPr/>
          <p:nvPr/>
        </p:nvSpPr>
        <p:spPr>
          <a:xfrm>
            <a:off x="557840" y="1998693"/>
            <a:ext cx="2530418" cy="547779"/>
          </a:xfrm>
          <a:prstGeom prst="round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  <p:sp>
        <p:nvSpPr>
          <p:cNvPr id="4" name="Sub Heading"/>
          <p:cNvSpPr txBox="1">
            <a:spLocks/>
          </p:cNvSpPr>
          <p:nvPr/>
        </p:nvSpPr>
        <p:spPr>
          <a:xfrm>
            <a:off x="557839" y="1278277"/>
            <a:ext cx="8220075" cy="42975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1800" b="0" dirty="0"/>
              <a:t>Click on Bertie to help him lower his prices.</a:t>
            </a:r>
            <a:endParaRPr lang="en-GB" sz="1800" b="0" dirty="0"/>
          </a:p>
        </p:txBody>
      </p:sp>
      <p:sp>
        <p:nvSpPr>
          <p:cNvPr id="25" name="Price A"/>
          <p:cNvSpPr txBox="1">
            <a:spLocks/>
          </p:cNvSpPr>
          <p:nvPr/>
        </p:nvSpPr>
        <p:spPr>
          <a:xfrm>
            <a:off x="4672509" y="3705216"/>
            <a:ext cx="1761767" cy="76326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5400" dirty="0"/>
              <a:t>10p</a:t>
            </a:r>
            <a:endParaRPr lang="en-GB" sz="1600" dirty="0"/>
          </a:p>
        </p:txBody>
      </p:sp>
      <p:sp>
        <p:nvSpPr>
          <p:cNvPr id="32" name="Price B"/>
          <p:cNvSpPr txBox="1">
            <a:spLocks/>
          </p:cNvSpPr>
          <p:nvPr/>
        </p:nvSpPr>
        <p:spPr>
          <a:xfrm>
            <a:off x="4694270" y="3708017"/>
            <a:ext cx="1624644" cy="76326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5400" dirty="0"/>
              <a:t>6p</a:t>
            </a:r>
            <a:endParaRPr lang="en-GB" sz="1600" dirty="0"/>
          </a:p>
        </p:txBody>
      </p:sp>
      <p:sp>
        <p:nvSpPr>
          <p:cNvPr id="33" name="Block Arc 32"/>
          <p:cNvSpPr/>
          <p:nvPr/>
        </p:nvSpPr>
        <p:spPr>
          <a:xfrm>
            <a:off x="6010177" y="5498855"/>
            <a:ext cx="78549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>
            <a:off x="5280265" y="5504019"/>
            <a:ext cx="824902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3" y="2724853"/>
            <a:ext cx="3056071" cy="24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  <p:bldP spid="6" grpId="1" animBg="1"/>
      <p:bldP spid="29" grpId="0" animBg="1"/>
      <p:bldP spid="30" grpId="0" animBg="1"/>
      <p:bldP spid="27" grpId="0" animBg="1"/>
      <p:bldP spid="25" grpId="0"/>
      <p:bldP spid="32" grpId="0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Cake Costs 8p</a:t>
            </a:r>
          </a:p>
        </p:txBody>
      </p:sp>
      <p:sp>
        <p:nvSpPr>
          <p:cNvPr id="31" name="Count back Equals"/>
          <p:cNvSpPr/>
          <p:nvPr/>
        </p:nvSpPr>
        <p:spPr>
          <a:xfrm>
            <a:off x="3253810" y="1993821"/>
            <a:ext cx="4522817" cy="547779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8p count back 5p equals 3p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Go Down By"/>
          <p:cNvSpPr/>
          <p:nvPr/>
        </p:nvSpPr>
        <p:spPr>
          <a:xfrm>
            <a:off x="3226279" y="1998693"/>
            <a:ext cx="4522817" cy="547779"/>
          </a:xfrm>
          <a:prstGeom prst="round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price needs to go down by 5p.</a:t>
            </a:r>
          </a:p>
        </p:txBody>
      </p:sp>
      <p:pic>
        <p:nvPicPr>
          <p:cNvPr id="24" name="Price Ta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53" y="3337676"/>
            <a:ext cx="3290524" cy="1622305"/>
          </a:xfrm>
          <a:prstGeom prst="rect">
            <a:avLst/>
          </a:prstGeom>
        </p:spPr>
      </p:pic>
      <p:pic>
        <p:nvPicPr>
          <p:cNvPr id="5" name="Bu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7898" y="1880559"/>
            <a:ext cx="1498095" cy="3528203"/>
          </a:xfrm>
          <a:prstGeom prst="rect">
            <a:avLst/>
          </a:prstGeom>
        </p:spPr>
      </p:pic>
      <p:sp>
        <p:nvSpPr>
          <p:cNvPr id="29" name="Block Arc 28"/>
          <p:cNvSpPr/>
          <p:nvPr/>
        </p:nvSpPr>
        <p:spPr>
          <a:xfrm>
            <a:off x="4534349" y="5496399"/>
            <a:ext cx="78549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Block Arc 29"/>
          <p:cNvSpPr/>
          <p:nvPr/>
        </p:nvSpPr>
        <p:spPr>
          <a:xfrm>
            <a:off x="5302103" y="5496399"/>
            <a:ext cx="78549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9" name="Number Line"/>
          <p:cNvGraphicFramePr>
            <a:graphicFrameLocks noGrp="1"/>
          </p:cNvGraphicFramePr>
          <p:nvPr>
            <p:extLst/>
          </p:nvPr>
        </p:nvGraphicFramePr>
        <p:xfrm>
          <a:off x="937878" y="6060029"/>
          <a:ext cx="73901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010">
                  <a:extLst>
                    <a:ext uri="{9D8B030D-6E8A-4147-A177-3AD203B41FA5}">
                      <a16:colId xmlns:a16="http://schemas.microsoft.com/office/drawing/2014/main" val="792963582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4247960455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26525655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98513814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4265394801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2795934236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4209405693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267974393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1924074173"/>
                    </a:ext>
                  </a:extLst>
                </a:gridCol>
                <a:gridCol w="739010">
                  <a:extLst>
                    <a:ext uri="{9D8B030D-6E8A-4147-A177-3AD203B41FA5}">
                      <a16:colId xmlns:a16="http://schemas.microsoft.com/office/drawing/2014/main" val="32614087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51099"/>
                  </a:ext>
                </a:extLst>
              </a:tr>
            </a:tbl>
          </a:graphicData>
        </a:graphic>
      </p:graphicFrame>
      <p:sp>
        <p:nvSpPr>
          <p:cNvPr id="26" name="Number Line Circle A"/>
          <p:cNvSpPr/>
          <p:nvPr/>
        </p:nvSpPr>
        <p:spPr>
          <a:xfrm>
            <a:off x="6615003" y="5727865"/>
            <a:ext cx="415971" cy="415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Number Line Circle B"/>
          <p:cNvSpPr/>
          <p:nvPr/>
        </p:nvSpPr>
        <p:spPr>
          <a:xfrm>
            <a:off x="2910350" y="5714874"/>
            <a:ext cx="415971" cy="415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Number Line Numbers"/>
          <p:cNvGrpSpPr/>
          <p:nvPr/>
        </p:nvGrpSpPr>
        <p:grpSpPr>
          <a:xfrm>
            <a:off x="768642" y="5751185"/>
            <a:ext cx="7817351" cy="369332"/>
            <a:chOff x="660172" y="5246703"/>
            <a:chExt cx="7817351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660172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4458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48744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70041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14327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40857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6265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20551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7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5959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8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00244" y="5246703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9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73507" y="5246703"/>
              <a:ext cx="50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10</a:t>
              </a:r>
            </a:p>
          </p:txBody>
        </p:sp>
      </p:grpSp>
      <p:sp>
        <p:nvSpPr>
          <p:cNvPr id="22" name="Answer Button"/>
          <p:cNvSpPr/>
          <p:nvPr/>
        </p:nvSpPr>
        <p:spPr>
          <a:xfrm>
            <a:off x="557840" y="1998693"/>
            <a:ext cx="2530418" cy="547779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  <p:sp>
        <p:nvSpPr>
          <p:cNvPr id="4" name="Sub Heading"/>
          <p:cNvSpPr txBox="1">
            <a:spLocks/>
          </p:cNvSpPr>
          <p:nvPr/>
        </p:nvSpPr>
        <p:spPr>
          <a:xfrm>
            <a:off x="557839" y="1278277"/>
            <a:ext cx="8220075" cy="42975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1800" b="0" dirty="0"/>
              <a:t>Click on Bertie to help him lower his prices.</a:t>
            </a:r>
            <a:endParaRPr lang="en-GB" sz="1800" b="0" dirty="0"/>
          </a:p>
        </p:txBody>
      </p:sp>
      <p:sp>
        <p:nvSpPr>
          <p:cNvPr id="25" name="Price A"/>
          <p:cNvSpPr txBox="1">
            <a:spLocks/>
          </p:cNvSpPr>
          <p:nvPr/>
        </p:nvSpPr>
        <p:spPr>
          <a:xfrm>
            <a:off x="4672509" y="3705216"/>
            <a:ext cx="1761767" cy="76326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5400" dirty="0"/>
              <a:t>8p</a:t>
            </a:r>
            <a:endParaRPr lang="en-GB" sz="1600" dirty="0"/>
          </a:p>
        </p:txBody>
      </p:sp>
      <p:sp>
        <p:nvSpPr>
          <p:cNvPr id="32" name="Price B"/>
          <p:cNvSpPr txBox="1">
            <a:spLocks/>
          </p:cNvSpPr>
          <p:nvPr/>
        </p:nvSpPr>
        <p:spPr>
          <a:xfrm>
            <a:off x="4694270" y="3708017"/>
            <a:ext cx="1624644" cy="76326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5400" dirty="0"/>
              <a:t>3p</a:t>
            </a:r>
            <a:endParaRPr lang="en-GB" sz="1600" dirty="0"/>
          </a:p>
        </p:txBody>
      </p:sp>
      <p:sp>
        <p:nvSpPr>
          <p:cNvPr id="33" name="Block Arc 32"/>
          <p:cNvSpPr/>
          <p:nvPr/>
        </p:nvSpPr>
        <p:spPr>
          <a:xfrm>
            <a:off x="3765928" y="5498855"/>
            <a:ext cx="78549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>
            <a:off x="3036016" y="5504019"/>
            <a:ext cx="824902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50" y="2653875"/>
            <a:ext cx="2092464" cy="2775453"/>
          </a:xfrm>
          <a:prstGeom prst="rect">
            <a:avLst/>
          </a:prstGeom>
        </p:spPr>
      </p:pic>
      <p:sp>
        <p:nvSpPr>
          <p:cNvPr id="36" name="Block Arc 35"/>
          <p:cNvSpPr/>
          <p:nvPr/>
        </p:nvSpPr>
        <p:spPr>
          <a:xfrm>
            <a:off x="6052784" y="5496909"/>
            <a:ext cx="78549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  <p:bldP spid="6" grpId="1" animBg="1"/>
      <p:bldP spid="29" grpId="0" animBg="1"/>
      <p:bldP spid="30" grpId="0" animBg="1"/>
      <p:bldP spid="27" grpId="0" animBg="1"/>
      <p:bldP spid="25" grpId="0"/>
      <p:bldP spid="32" grpId="0"/>
      <p:bldP spid="33" grpId="0" animBg="1"/>
      <p:bldP spid="3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Biscuit Costs 12p</a:t>
            </a:r>
          </a:p>
        </p:txBody>
      </p:sp>
      <p:sp>
        <p:nvSpPr>
          <p:cNvPr id="31" name="Count back Equals"/>
          <p:cNvSpPr/>
          <p:nvPr/>
        </p:nvSpPr>
        <p:spPr>
          <a:xfrm>
            <a:off x="3253810" y="1993821"/>
            <a:ext cx="4522817" cy="547779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12p count back 2p equals 10p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Go Down By"/>
          <p:cNvSpPr/>
          <p:nvPr/>
        </p:nvSpPr>
        <p:spPr>
          <a:xfrm>
            <a:off x="3226279" y="1998694"/>
            <a:ext cx="4522817" cy="547779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winkl" pitchFamily="2" charset="0"/>
              </a:rPr>
              <a:t>This price needs to be 2p less.</a:t>
            </a:r>
          </a:p>
        </p:txBody>
      </p:sp>
      <p:pic>
        <p:nvPicPr>
          <p:cNvPr id="24" name="Price Ta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53" y="3337676"/>
            <a:ext cx="3290524" cy="1622305"/>
          </a:xfrm>
          <a:prstGeom prst="rect">
            <a:avLst/>
          </a:prstGeom>
        </p:spPr>
      </p:pic>
      <p:pic>
        <p:nvPicPr>
          <p:cNvPr id="5" name="Bu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7898" y="1880559"/>
            <a:ext cx="1498095" cy="3528203"/>
          </a:xfrm>
          <a:prstGeom prst="rect">
            <a:avLst/>
          </a:prstGeom>
        </p:spPr>
      </p:pic>
      <p:sp>
        <p:nvSpPr>
          <p:cNvPr id="29" name="Block Arc 28" hidden="1"/>
          <p:cNvSpPr/>
          <p:nvPr/>
        </p:nvSpPr>
        <p:spPr>
          <a:xfrm>
            <a:off x="4534349" y="5496399"/>
            <a:ext cx="78549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Block Arc 29" hidden="1"/>
          <p:cNvSpPr/>
          <p:nvPr/>
        </p:nvSpPr>
        <p:spPr>
          <a:xfrm>
            <a:off x="5302103" y="5496399"/>
            <a:ext cx="78549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9" name="Number Lin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762889"/>
              </p:ext>
            </p:extLst>
          </p:nvPr>
        </p:nvGraphicFramePr>
        <p:xfrm>
          <a:off x="682165" y="6060029"/>
          <a:ext cx="777014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507">
                  <a:extLst>
                    <a:ext uri="{9D8B030D-6E8A-4147-A177-3AD203B41FA5}">
                      <a16:colId xmlns:a16="http://schemas.microsoft.com/office/drawing/2014/main" val="792963582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3485196036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4247960455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112282252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26525655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3468715867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98513814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2579682058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4265394801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705241355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2795934236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1984556660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4209405693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120200855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267974393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554839075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1924074173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4150312781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3261408708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3121858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51099"/>
                  </a:ext>
                </a:extLst>
              </a:tr>
            </a:tbl>
          </a:graphicData>
        </a:graphic>
      </p:graphicFrame>
      <p:sp>
        <p:nvSpPr>
          <p:cNvPr id="26" name="Number Line Circle A"/>
          <p:cNvSpPr/>
          <p:nvPr/>
        </p:nvSpPr>
        <p:spPr>
          <a:xfrm>
            <a:off x="5151116" y="5651316"/>
            <a:ext cx="415971" cy="415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Number Line Circle B"/>
          <p:cNvSpPr/>
          <p:nvPr/>
        </p:nvSpPr>
        <p:spPr>
          <a:xfrm>
            <a:off x="4372218" y="5667681"/>
            <a:ext cx="415971" cy="415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Number"/>
          <p:cNvGrpSpPr/>
          <p:nvPr/>
        </p:nvGrpSpPr>
        <p:grpSpPr>
          <a:xfrm>
            <a:off x="516923" y="5663532"/>
            <a:ext cx="8150543" cy="398800"/>
            <a:chOff x="516923" y="5663532"/>
            <a:chExt cx="8150543" cy="398800"/>
          </a:xfrm>
        </p:grpSpPr>
        <p:sp>
          <p:nvSpPr>
            <p:cNvPr id="11" name="TextBox 10"/>
            <p:cNvSpPr txBox="1"/>
            <p:nvPr/>
          </p:nvSpPr>
          <p:spPr>
            <a:xfrm>
              <a:off x="516923" y="5688781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724" y="5686866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26770" y="5680188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06755" y="5663984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71055" y="5674636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4856" y="5693000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64841" y="5689739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44826" y="5693000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7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42942" y="5688436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8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27649" y="5693000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9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66023" y="5693000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79824" y="5693000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62568" y="5693000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45312" y="5693000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28056" y="5682667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07923" y="5674636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84953" y="5674636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16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81760" y="5680188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8567" y="5685740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18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58606" y="5674636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19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08553" y="5663532"/>
              <a:ext cx="458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20</a:t>
              </a:r>
            </a:p>
          </p:txBody>
        </p:sp>
      </p:grpSp>
      <p:sp>
        <p:nvSpPr>
          <p:cNvPr id="22" name="Answer Button"/>
          <p:cNvSpPr/>
          <p:nvPr/>
        </p:nvSpPr>
        <p:spPr>
          <a:xfrm>
            <a:off x="557840" y="1998693"/>
            <a:ext cx="2530418" cy="547779"/>
          </a:xfrm>
          <a:prstGeom prst="round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  <p:sp>
        <p:nvSpPr>
          <p:cNvPr id="4" name="Sub Heading"/>
          <p:cNvSpPr txBox="1">
            <a:spLocks/>
          </p:cNvSpPr>
          <p:nvPr/>
        </p:nvSpPr>
        <p:spPr>
          <a:xfrm>
            <a:off x="557839" y="1278277"/>
            <a:ext cx="8220075" cy="42975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1800" b="0" dirty="0"/>
              <a:t>Click on Bertie to help him lower his prices.</a:t>
            </a:r>
            <a:endParaRPr lang="en-GB" sz="1800" b="0" dirty="0"/>
          </a:p>
        </p:txBody>
      </p:sp>
      <p:sp>
        <p:nvSpPr>
          <p:cNvPr id="25" name="Price A"/>
          <p:cNvSpPr txBox="1">
            <a:spLocks/>
          </p:cNvSpPr>
          <p:nvPr/>
        </p:nvSpPr>
        <p:spPr>
          <a:xfrm>
            <a:off x="4672509" y="3705216"/>
            <a:ext cx="1761767" cy="76326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5400" dirty="0"/>
              <a:t>12p</a:t>
            </a:r>
            <a:endParaRPr lang="en-GB" sz="1600" dirty="0"/>
          </a:p>
        </p:txBody>
      </p:sp>
      <p:sp>
        <p:nvSpPr>
          <p:cNvPr id="32" name="Price B"/>
          <p:cNvSpPr txBox="1">
            <a:spLocks/>
          </p:cNvSpPr>
          <p:nvPr/>
        </p:nvSpPr>
        <p:spPr>
          <a:xfrm>
            <a:off x="4694270" y="3708017"/>
            <a:ext cx="1668791" cy="76326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400" dirty="0"/>
              <a:t>10p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6" y="2662728"/>
            <a:ext cx="2127645" cy="2675964"/>
          </a:xfrm>
          <a:prstGeom prst="rect">
            <a:avLst/>
          </a:prstGeom>
        </p:spPr>
      </p:pic>
      <p:sp>
        <p:nvSpPr>
          <p:cNvPr id="47" name="Block Arc 46"/>
          <p:cNvSpPr/>
          <p:nvPr/>
        </p:nvSpPr>
        <p:spPr>
          <a:xfrm>
            <a:off x="4501434" y="5383100"/>
            <a:ext cx="486522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Block Arc 47"/>
          <p:cNvSpPr/>
          <p:nvPr/>
        </p:nvSpPr>
        <p:spPr>
          <a:xfrm>
            <a:off x="4934114" y="5383610"/>
            <a:ext cx="486522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  <p:bldP spid="6" grpId="1" animBg="1"/>
      <p:bldP spid="29" grpId="0" animBg="1"/>
      <p:bldP spid="30" grpId="0" animBg="1"/>
      <p:bldP spid="27" grpId="0" animBg="1"/>
      <p:bldP spid="25" grpId="0"/>
      <p:bldP spid="32" grpId="0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Biscuit Costs 16p</a:t>
            </a:r>
          </a:p>
        </p:txBody>
      </p:sp>
      <p:sp>
        <p:nvSpPr>
          <p:cNvPr id="31" name="Count back Equals"/>
          <p:cNvSpPr/>
          <p:nvPr/>
        </p:nvSpPr>
        <p:spPr>
          <a:xfrm>
            <a:off x="3253810" y="1993821"/>
            <a:ext cx="4522817" cy="547779"/>
          </a:xfrm>
          <a:prstGeom prst="round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16p count back 3p equals 13p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Go Down By"/>
          <p:cNvSpPr/>
          <p:nvPr/>
        </p:nvSpPr>
        <p:spPr>
          <a:xfrm>
            <a:off x="3226279" y="1998694"/>
            <a:ext cx="4522817" cy="547779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This price needs to be 3p less.</a:t>
            </a:r>
          </a:p>
        </p:txBody>
      </p:sp>
      <p:pic>
        <p:nvPicPr>
          <p:cNvPr id="24" name="Price Ta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53" y="3337676"/>
            <a:ext cx="3290524" cy="1622305"/>
          </a:xfrm>
          <a:prstGeom prst="rect">
            <a:avLst/>
          </a:prstGeom>
        </p:spPr>
      </p:pic>
      <p:pic>
        <p:nvPicPr>
          <p:cNvPr id="5" name="Bu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7898" y="1880559"/>
            <a:ext cx="1498095" cy="3528203"/>
          </a:xfrm>
          <a:prstGeom prst="rect">
            <a:avLst/>
          </a:prstGeom>
        </p:spPr>
      </p:pic>
      <p:sp>
        <p:nvSpPr>
          <p:cNvPr id="29" name="Block Arc 28" hidden="1"/>
          <p:cNvSpPr/>
          <p:nvPr/>
        </p:nvSpPr>
        <p:spPr>
          <a:xfrm>
            <a:off x="4534349" y="5496399"/>
            <a:ext cx="78549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Block Arc 29" hidden="1"/>
          <p:cNvSpPr/>
          <p:nvPr/>
        </p:nvSpPr>
        <p:spPr>
          <a:xfrm>
            <a:off x="5302103" y="5496399"/>
            <a:ext cx="78549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9" name="Number Line"/>
          <p:cNvGraphicFramePr>
            <a:graphicFrameLocks noGrp="1"/>
          </p:cNvGraphicFramePr>
          <p:nvPr>
            <p:extLst/>
          </p:nvPr>
        </p:nvGraphicFramePr>
        <p:xfrm>
          <a:off x="682165" y="6060029"/>
          <a:ext cx="777014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507">
                  <a:extLst>
                    <a:ext uri="{9D8B030D-6E8A-4147-A177-3AD203B41FA5}">
                      <a16:colId xmlns:a16="http://schemas.microsoft.com/office/drawing/2014/main" val="792963582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3485196036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4247960455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112282252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26525655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3468715867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98513814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2579682058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4265394801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705241355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2795934236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1984556660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4209405693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120200855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267974393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554839075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1924074173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4150312781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3261408708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3121858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51099"/>
                  </a:ext>
                </a:extLst>
              </a:tr>
            </a:tbl>
          </a:graphicData>
        </a:graphic>
      </p:graphicFrame>
      <p:sp>
        <p:nvSpPr>
          <p:cNvPr id="26" name="Number Line Circle A"/>
          <p:cNvSpPr/>
          <p:nvPr/>
        </p:nvSpPr>
        <p:spPr>
          <a:xfrm>
            <a:off x="6675116" y="5651316"/>
            <a:ext cx="415971" cy="415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Number Line Circle B"/>
          <p:cNvSpPr/>
          <p:nvPr/>
        </p:nvSpPr>
        <p:spPr>
          <a:xfrm>
            <a:off x="5530458" y="5667681"/>
            <a:ext cx="415971" cy="415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Number"/>
          <p:cNvGrpSpPr/>
          <p:nvPr/>
        </p:nvGrpSpPr>
        <p:grpSpPr>
          <a:xfrm>
            <a:off x="516923" y="5663532"/>
            <a:ext cx="8150543" cy="398800"/>
            <a:chOff x="516923" y="5663532"/>
            <a:chExt cx="8150543" cy="398800"/>
          </a:xfrm>
        </p:grpSpPr>
        <p:sp>
          <p:nvSpPr>
            <p:cNvPr id="11" name="TextBox 10"/>
            <p:cNvSpPr txBox="1"/>
            <p:nvPr/>
          </p:nvSpPr>
          <p:spPr>
            <a:xfrm>
              <a:off x="516923" y="5688781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724" y="5686866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26770" y="5680188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06755" y="5663984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71055" y="5674636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4856" y="5693000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64841" y="5689739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44826" y="5693000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7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42942" y="5688436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8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27649" y="5693000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9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66023" y="5693000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79824" y="5693000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62568" y="5693000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45312" y="5693000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28056" y="5682667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07923" y="5674636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84953" y="5674636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16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81760" y="5680188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8567" y="5685740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18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58606" y="5674636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19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08553" y="5663532"/>
              <a:ext cx="458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20</a:t>
              </a:r>
            </a:p>
          </p:txBody>
        </p:sp>
      </p:grpSp>
      <p:sp>
        <p:nvSpPr>
          <p:cNvPr id="22" name="Answer Button"/>
          <p:cNvSpPr/>
          <p:nvPr/>
        </p:nvSpPr>
        <p:spPr>
          <a:xfrm>
            <a:off x="557840" y="1998693"/>
            <a:ext cx="2530418" cy="547779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  <p:sp>
        <p:nvSpPr>
          <p:cNvPr id="4" name="Sub Heading"/>
          <p:cNvSpPr txBox="1">
            <a:spLocks/>
          </p:cNvSpPr>
          <p:nvPr/>
        </p:nvSpPr>
        <p:spPr>
          <a:xfrm>
            <a:off x="557839" y="1278277"/>
            <a:ext cx="8220075" cy="42975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1800" b="0" dirty="0"/>
              <a:t>Click on Bertie to help him lower his prices.</a:t>
            </a:r>
            <a:endParaRPr lang="en-GB" sz="1800" b="0" dirty="0"/>
          </a:p>
        </p:txBody>
      </p:sp>
      <p:sp>
        <p:nvSpPr>
          <p:cNvPr id="25" name="Price A"/>
          <p:cNvSpPr txBox="1">
            <a:spLocks/>
          </p:cNvSpPr>
          <p:nvPr/>
        </p:nvSpPr>
        <p:spPr>
          <a:xfrm>
            <a:off x="4672509" y="3705216"/>
            <a:ext cx="1761767" cy="76326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5400" dirty="0"/>
              <a:t>16p</a:t>
            </a:r>
            <a:endParaRPr lang="en-GB" sz="1600" dirty="0"/>
          </a:p>
        </p:txBody>
      </p:sp>
      <p:sp>
        <p:nvSpPr>
          <p:cNvPr id="32" name="Price B"/>
          <p:cNvSpPr txBox="1">
            <a:spLocks/>
          </p:cNvSpPr>
          <p:nvPr/>
        </p:nvSpPr>
        <p:spPr>
          <a:xfrm>
            <a:off x="4694270" y="3708017"/>
            <a:ext cx="1668791" cy="76326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400" dirty="0"/>
              <a:t>13p</a:t>
            </a:r>
            <a:endParaRPr lang="en-GB" sz="1600" dirty="0"/>
          </a:p>
        </p:txBody>
      </p:sp>
      <p:sp>
        <p:nvSpPr>
          <p:cNvPr id="47" name="Block Arc 46"/>
          <p:cNvSpPr/>
          <p:nvPr/>
        </p:nvSpPr>
        <p:spPr>
          <a:xfrm>
            <a:off x="6095908" y="5383100"/>
            <a:ext cx="42978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Block Arc 47"/>
          <p:cNvSpPr/>
          <p:nvPr/>
        </p:nvSpPr>
        <p:spPr>
          <a:xfrm>
            <a:off x="6469559" y="5383610"/>
            <a:ext cx="42978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01" y="2698428"/>
            <a:ext cx="2558125" cy="2525241"/>
          </a:xfrm>
          <a:prstGeom prst="rect">
            <a:avLst/>
          </a:prstGeom>
        </p:spPr>
      </p:pic>
      <p:sp>
        <p:nvSpPr>
          <p:cNvPr id="49" name="Block Arc 48"/>
          <p:cNvSpPr/>
          <p:nvPr/>
        </p:nvSpPr>
        <p:spPr>
          <a:xfrm>
            <a:off x="5705551" y="5383100"/>
            <a:ext cx="42978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  <p:bldP spid="6" grpId="1" animBg="1"/>
      <p:bldP spid="29" grpId="0" animBg="1"/>
      <p:bldP spid="30" grpId="0" animBg="1"/>
      <p:bldP spid="27" grpId="0" animBg="1"/>
      <p:bldP spid="25" grpId="0"/>
      <p:bldP spid="32" grpId="0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Cake Costs 14p</a:t>
            </a:r>
          </a:p>
        </p:txBody>
      </p:sp>
      <p:sp>
        <p:nvSpPr>
          <p:cNvPr id="31" name="Count back Equals"/>
          <p:cNvSpPr/>
          <p:nvPr/>
        </p:nvSpPr>
        <p:spPr>
          <a:xfrm>
            <a:off x="3253810" y="1993821"/>
            <a:ext cx="4522817" cy="547779"/>
          </a:xfrm>
          <a:prstGeom prst="round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14p count back 5p equals 9p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Go Down By"/>
          <p:cNvSpPr/>
          <p:nvPr/>
        </p:nvSpPr>
        <p:spPr>
          <a:xfrm>
            <a:off x="3226279" y="1998694"/>
            <a:ext cx="4522817" cy="547779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This price needs to go down by 5p.</a:t>
            </a:r>
          </a:p>
        </p:txBody>
      </p:sp>
      <p:pic>
        <p:nvPicPr>
          <p:cNvPr id="24" name="Price Ta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53" y="3337676"/>
            <a:ext cx="3290524" cy="1622305"/>
          </a:xfrm>
          <a:prstGeom prst="rect">
            <a:avLst/>
          </a:prstGeom>
        </p:spPr>
      </p:pic>
      <p:pic>
        <p:nvPicPr>
          <p:cNvPr id="5" name="Bu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7898" y="1880559"/>
            <a:ext cx="1498095" cy="3528203"/>
          </a:xfrm>
          <a:prstGeom prst="rect">
            <a:avLst/>
          </a:prstGeom>
        </p:spPr>
      </p:pic>
      <p:sp>
        <p:nvSpPr>
          <p:cNvPr id="29" name="Block Arc 28" hidden="1"/>
          <p:cNvSpPr/>
          <p:nvPr/>
        </p:nvSpPr>
        <p:spPr>
          <a:xfrm>
            <a:off x="4534349" y="5496399"/>
            <a:ext cx="78549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Block Arc 29" hidden="1"/>
          <p:cNvSpPr/>
          <p:nvPr/>
        </p:nvSpPr>
        <p:spPr>
          <a:xfrm>
            <a:off x="5302103" y="5496399"/>
            <a:ext cx="78549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9" name="Number Line"/>
          <p:cNvGraphicFramePr>
            <a:graphicFrameLocks noGrp="1"/>
          </p:cNvGraphicFramePr>
          <p:nvPr>
            <p:extLst/>
          </p:nvPr>
        </p:nvGraphicFramePr>
        <p:xfrm>
          <a:off x="682165" y="6060029"/>
          <a:ext cx="777014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507">
                  <a:extLst>
                    <a:ext uri="{9D8B030D-6E8A-4147-A177-3AD203B41FA5}">
                      <a16:colId xmlns:a16="http://schemas.microsoft.com/office/drawing/2014/main" val="792963582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3485196036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4247960455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112282252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26525655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3468715867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98513814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2579682058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4265394801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705241355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2795934236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1984556660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4209405693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120200855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267974393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554839075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1924074173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4150312781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3261408708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3121858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51099"/>
                  </a:ext>
                </a:extLst>
              </a:tr>
            </a:tbl>
          </a:graphicData>
        </a:graphic>
      </p:graphicFrame>
      <p:sp>
        <p:nvSpPr>
          <p:cNvPr id="26" name="Number Line Circle A"/>
          <p:cNvSpPr/>
          <p:nvPr/>
        </p:nvSpPr>
        <p:spPr>
          <a:xfrm>
            <a:off x="5920736" y="5651316"/>
            <a:ext cx="415971" cy="415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Number Line Circle B"/>
          <p:cNvSpPr/>
          <p:nvPr/>
        </p:nvSpPr>
        <p:spPr>
          <a:xfrm>
            <a:off x="3983598" y="5667681"/>
            <a:ext cx="415971" cy="4159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2D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Number"/>
          <p:cNvGrpSpPr/>
          <p:nvPr/>
        </p:nvGrpSpPr>
        <p:grpSpPr>
          <a:xfrm>
            <a:off x="516923" y="5663532"/>
            <a:ext cx="8150543" cy="398800"/>
            <a:chOff x="516923" y="5663532"/>
            <a:chExt cx="8150543" cy="398800"/>
          </a:xfrm>
        </p:grpSpPr>
        <p:sp>
          <p:nvSpPr>
            <p:cNvPr id="11" name="TextBox 10"/>
            <p:cNvSpPr txBox="1"/>
            <p:nvPr/>
          </p:nvSpPr>
          <p:spPr>
            <a:xfrm>
              <a:off x="516923" y="5688781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724" y="5686866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26770" y="5680188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06755" y="5663984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71055" y="5674636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4856" y="5693000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64841" y="5689739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44826" y="5693000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7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42942" y="5688436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8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27649" y="5693000"/>
              <a:ext cx="330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9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66023" y="5693000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79824" y="5693000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62568" y="5693000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45312" y="5693000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28056" y="5682667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07923" y="5674636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84953" y="5674636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16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81760" y="5680188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8567" y="5685740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18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58606" y="5674636"/>
              <a:ext cx="435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0864A"/>
                  </a:solidFill>
                </a:rPr>
                <a:t>19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08553" y="5663532"/>
              <a:ext cx="458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E9506C"/>
                  </a:solidFill>
                </a:rPr>
                <a:t>20</a:t>
              </a:r>
            </a:p>
          </p:txBody>
        </p:sp>
      </p:grpSp>
      <p:sp>
        <p:nvSpPr>
          <p:cNvPr id="22" name="Answer Button"/>
          <p:cNvSpPr/>
          <p:nvPr/>
        </p:nvSpPr>
        <p:spPr>
          <a:xfrm>
            <a:off x="557840" y="1998693"/>
            <a:ext cx="2530418" cy="547779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  <p:sp>
        <p:nvSpPr>
          <p:cNvPr id="4" name="Sub Heading"/>
          <p:cNvSpPr txBox="1">
            <a:spLocks/>
          </p:cNvSpPr>
          <p:nvPr/>
        </p:nvSpPr>
        <p:spPr>
          <a:xfrm>
            <a:off x="557839" y="1278277"/>
            <a:ext cx="8220075" cy="42975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1800" b="0" dirty="0"/>
              <a:t>Click on Bertie to help him lower his prices.</a:t>
            </a:r>
            <a:endParaRPr lang="en-GB" sz="1800" b="0" dirty="0"/>
          </a:p>
        </p:txBody>
      </p:sp>
      <p:sp>
        <p:nvSpPr>
          <p:cNvPr id="25" name="Price A"/>
          <p:cNvSpPr txBox="1">
            <a:spLocks/>
          </p:cNvSpPr>
          <p:nvPr/>
        </p:nvSpPr>
        <p:spPr>
          <a:xfrm>
            <a:off x="4672509" y="3705216"/>
            <a:ext cx="1761767" cy="76326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5400" dirty="0"/>
              <a:t>14p</a:t>
            </a:r>
            <a:endParaRPr lang="en-GB" sz="1600" dirty="0"/>
          </a:p>
        </p:txBody>
      </p:sp>
      <p:sp>
        <p:nvSpPr>
          <p:cNvPr id="32" name="Price B"/>
          <p:cNvSpPr txBox="1">
            <a:spLocks/>
          </p:cNvSpPr>
          <p:nvPr/>
        </p:nvSpPr>
        <p:spPr>
          <a:xfrm>
            <a:off x="4694270" y="3708017"/>
            <a:ext cx="1668791" cy="76326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400" dirty="0"/>
              <a:t>9p</a:t>
            </a:r>
            <a:endParaRPr lang="en-GB" sz="1600" dirty="0"/>
          </a:p>
        </p:txBody>
      </p:sp>
      <p:sp>
        <p:nvSpPr>
          <p:cNvPr id="47" name="Block Arc 46"/>
          <p:cNvSpPr/>
          <p:nvPr/>
        </p:nvSpPr>
        <p:spPr>
          <a:xfrm>
            <a:off x="5270285" y="5383100"/>
            <a:ext cx="42978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Block Arc 47"/>
          <p:cNvSpPr/>
          <p:nvPr/>
        </p:nvSpPr>
        <p:spPr>
          <a:xfrm>
            <a:off x="5643936" y="5383610"/>
            <a:ext cx="42978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Block Arc 48"/>
          <p:cNvSpPr/>
          <p:nvPr/>
        </p:nvSpPr>
        <p:spPr>
          <a:xfrm>
            <a:off x="4879928" y="5383100"/>
            <a:ext cx="42978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Block Arc 49"/>
          <p:cNvSpPr/>
          <p:nvPr/>
        </p:nvSpPr>
        <p:spPr>
          <a:xfrm>
            <a:off x="4499521" y="5398744"/>
            <a:ext cx="42978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Block Arc 50"/>
          <p:cNvSpPr/>
          <p:nvPr/>
        </p:nvSpPr>
        <p:spPr>
          <a:xfrm>
            <a:off x="4095461" y="5394124"/>
            <a:ext cx="429784" cy="434882"/>
          </a:xfrm>
          <a:prstGeom prst="blockArc">
            <a:avLst>
              <a:gd name="adj1" fmla="val 10589790"/>
              <a:gd name="adj2" fmla="val 158322"/>
              <a:gd name="adj3" fmla="val 13007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7" y="2865553"/>
            <a:ext cx="2988060" cy="25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  <p:bldP spid="6" grpId="1" animBg="1"/>
      <p:bldP spid="29" grpId="0" animBg="1"/>
      <p:bldP spid="30" grpId="0" animBg="1"/>
      <p:bldP spid="27" grpId="0" animBg="1"/>
      <p:bldP spid="25" grpId="0"/>
      <p:bldP spid="32" grpId="0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118</TotalTime>
  <Words>338</Words>
  <Application>Microsoft Office PowerPoint</Application>
  <PresentationFormat>On-screen Show (4:3)</PresentationFormat>
  <Paragraphs>141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This Cake Costs 5p</vt:lpstr>
      <vt:lpstr>This Cake Costs 10p</vt:lpstr>
      <vt:lpstr>This Cake Costs 8p</vt:lpstr>
      <vt:lpstr>This Biscuit Costs 12p</vt:lpstr>
      <vt:lpstr>This Biscuit Costs 16p</vt:lpstr>
      <vt:lpstr>This Cake Costs 14p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Sabine Drabble</cp:lastModifiedBy>
  <cp:revision>16</cp:revision>
  <dcterms:created xsi:type="dcterms:W3CDTF">2019-06-19T11:57:33Z</dcterms:created>
  <dcterms:modified xsi:type="dcterms:W3CDTF">2019-06-24T07:10:30Z</dcterms:modified>
</cp:coreProperties>
</file>