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67" r:id="rId4"/>
  </p:sldMasterIdLst>
  <p:notesMasterIdLst>
    <p:notesMasterId r:id="rId6"/>
  </p:notesMasterIdLst>
  <p:handoutMasterIdLst>
    <p:handoutMasterId r:id="rId24"/>
  </p:handoutMasterIdLst>
  <p:sldIdLst>
    <p:sldId id="257" r:id="rId5"/>
    <p:sldId id="259" r:id="rId7"/>
    <p:sldId id="347" r:id="rId8"/>
    <p:sldId id="341" r:id="rId9"/>
    <p:sldId id="340" r:id="rId10"/>
    <p:sldId id="327" r:id="rId11"/>
    <p:sldId id="331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30" r:id="rId22"/>
    <p:sldId id="32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18970" y="2285814"/>
            <a:ext cx="7905830" cy="176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Medium"/>
                <a:sym typeface="Fira Sans Medium"/>
              </a:rPr>
            </a:br>
            <a:endParaRPr sz="4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/>
          <p:cNvSpPr txBox="1"/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Vocabulary Lesson Plan - 1st Grade | OER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2" y="1779588"/>
            <a:ext cx="7316578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elated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7350" y="1825625"/>
            <a:ext cx="4318000" cy="4351655"/>
          </a:xfrm>
        </p:spPr>
        <p:txBody>
          <a:bodyPr/>
          <a:p>
            <a:pPr marL="114300" indent="0">
              <a:buNone/>
            </a:pPr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elated</a:t>
            </a: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: excited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114300" indent="0">
              <a:buNone/>
            </a:pP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I am </a:t>
            </a:r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elated </a:t>
            </a: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because today is my Birthday. 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Picture 2" descr="IMG_256"/>
          <p:cNvPicPr>
            <a:picLocks noChangeAspect="1"/>
          </p:cNvPicPr>
          <p:nvPr/>
        </p:nvPicPr>
        <p:blipFill>
          <a:blip r:embed="rId1"/>
          <a:srcRect b="8837"/>
          <a:stretch>
            <a:fillRect/>
          </a:stretch>
        </p:blipFill>
        <p:spPr>
          <a:xfrm>
            <a:off x="551180" y="2057400"/>
            <a:ext cx="3475990" cy="3630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889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proud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39440" y="1828800"/>
            <a:ext cx="5441950" cy="4351655"/>
          </a:xfrm>
        </p:spPr>
        <p:txBody>
          <a:bodyPr/>
          <a:p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proud</a:t>
            </a: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: pleased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He is proud of his marks  in</a:t>
            </a: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 Science, and Math.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Picture 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2362200"/>
            <a:ext cx="2606040" cy="3682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fur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114300" indent="0">
              <a:buNone/>
            </a:pP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103" name="Content Placeholder 10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70280" y="2057400"/>
            <a:ext cx="3865880" cy="2237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5224780" y="2275840"/>
            <a:ext cx="35052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Thick, soft hair that grows on mammals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531495" y="4805045"/>
            <a:ext cx="76219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Rabbits have soft white </a:t>
            </a:r>
            <a:r>
              <a:rPr lang="en-US" sz="3200">
                <a:solidFill>
                  <a:srgbClr val="FF0000"/>
                </a:solidFill>
              </a:rPr>
              <a:t>fur</a:t>
            </a:r>
            <a:r>
              <a:rPr lang="en-US">
                <a:solidFill>
                  <a:srgbClr val="FF0000"/>
                </a:solidFill>
              </a:rPr>
              <a:t>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1049655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jaws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82415" cy="4351655"/>
          </a:xfrm>
        </p:spPr>
        <p:txBody>
          <a:bodyPr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Two bones in which teeth are attached to 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Content Placeholder 103"/>
          <p:cNvPicPr>
            <a:picLocks noChangeAspect="1"/>
          </p:cNvPicPr>
          <p:nvPr>
            <p:ph sz="half" idx="1"/>
          </p:nvPr>
        </p:nvPicPr>
        <p:blipFill>
          <a:blip r:embed="rId1"/>
          <a:srcRect l="13448" t="7490" r="16552" b="11177"/>
          <a:stretch>
            <a:fillRect/>
          </a:stretch>
        </p:blipFill>
        <p:spPr>
          <a:xfrm>
            <a:off x="838200" y="1828800"/>
            <a:ext cx="2320925" cy="2696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568960" y="4776470"/>
            <a:ext cx="7889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Jaws</a:t>
            </a:r>
            <a:r>
              <a:rPr lang="en-US" sz="3200"/>
              <a:t> are the strongest bones</a:t>
            </a:r>
            <a:r>
              <a:rPr lang="en-US"/>
              <a:t>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98298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offspring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4241165" cy="4351655"/>
          </a:xfrm>
        </p:spPr>
        <p:txBody>
          <a:bodyPr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 person’s children or  an animal’s young.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Content Placeholder 10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1000" y="1981200"/>
            <a:ext cx="4005580" cy="3282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741045" y="5346065"/>
            <a:ext cx="69551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The mom takes very good care of her </a:t>
            </a:r>
            <a:r>
              <a:rPr lang="en-US" sz="3200">
                <a:solidFill>
                  <a:srgbClr val="FF0000"/>
                </a:solidFill>
              </a:rPr>
              <a:t>offsprings</a:t>
            </a:r>
            <a:r>
              <a:rPr lang="en-US">
                <a:solidFill>
                  <a:srgbClr val="FF0000"/>
                </a:solidFill>
              </a:rPr>
              <a:t>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Angry, and aggressive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90600" y="1676400"/>
            <a:ext cx="2000250" cy="28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235710" y="4724400"/>
            <a:ext cx="6004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He looked so </a:t>
            </a:r>
            <a:r>
              <a:rPr lang="en-US" sz="3200">
                <a:solidFill>
                  <a:srgbClr val="FF0000"/>
                </a:solidFill>
              </a:rPr>
              <a:t>fierce</a:t>
            </a:r>
            <a:r>
              <a:rPr lang="en-US" sz="3200"/>
              <a:t> I was afraid of him</a:t>
            </a:r>
            <a:endParaRPr lang="en-US" sz="320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0668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fierce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752600"/>
            <a:ext cx="3886200" cy="4351339"/>
          </a:xfrm>
        </p:spPr>
        <p:txBody>
          <a:bodyPr/>
          <a:p>
            <a:pPr marL="114300" indent="0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The sharp curved nails at the end of each of the toes of some animals and birds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0668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claws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3200400"/>
            <a:ext cx="5295900" cy="3558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66800"/>
            <a:ext cx="8520600" cy="5025033"/>
          </a:xfrm>
          <a:solidFill>
            <a:srgbClr val="92D050"/>
          </a:solidFill>
        </p:spPr>
        <p:txBody>
          <a:bodyPr/>
          <a:lstStyle/>
          <a:p>
            <a:r>
              <a:rPr lang="en-US" sz="6000" dirty="0">
                <a:latin typeface="Comic Sans MS" panose="030F0702030302020204" pitchFamily="66" charset="0"/>
              </a:rPr>
              <a:t>Can you write the words in your copybooks?</a:t>
            </a:r>
            <a:endParaRPr lang="en-US" sz="6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72638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952397"/>
            <a:ext cx="4857425" cy="5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Objectives check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5688" y="1771184"/>
            <a:ext cx="3080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.</a:t>
            </a:r>
            <a:endParaRPr lang="en-US" sz="1400" dirty="0"/>
          </a:p>
        </p:txBody>
      </p:sp>
      <p:grpSp>
        <p:nvGrpSpPr>
          <p:cNvPr id="2" name="Google Shape;786;p33"/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3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Google Shape;821;p33"/>
          <p:cNvSpPr txBox="1"/>
          <p:nvPr/>
        </p:nvSpPr>
        <p:spPr>
          <a:xfrm>
            <a:off x="4757999" y="2951941"/>
            <a:ext cx="3152501" cy="91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of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6" name="Google Shape;825;p33"/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  <a:solidFill>
            <a:schemeClr val="accent2"/>
          </a:solidFill>
        </p:grpSpPr>
        <p:sp>
          <p:nvSpPr>
            <p:cNvPr id="12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92488" y="2954859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1" name="Google Shape;821;p33"/>
          <p:cNvSpPr txBox="1"/>
          <p:nvPr/>
        </p:nvSpPr>
        <p:spPr>
          <a:xfrm>
            <a:off x="4755829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for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grpSp>
        <p:nvGrpSpPr>
          <p:cNvPr id="2" name="Google Shape;825;p33"/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3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oogle Shape;786;p33"/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9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Google Shape;821;p33"/>
          <p:cNvSpPr txBox="1"/>
          <p:nvPr/>
        </p:nvSpPr>
        <p:spPr>
          <a:xfrm>
            <a:off x="4758000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for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6" name="Google Shape;825;p33"/>
          <p:cNvGrpSpPr/>
          <p:nvPr/>
        </p:nvGrpSpPr>
        <p:grpSpPr>
          <a:xfrm>
            <a:off x="4757859" y="1729700"/>
            <a:ext cx="3273243" cy="826492"/>
            <a:chOff x="4521875" y="1199075"/>
            <a:chExt cx="3273243" cy="694200"/>
          </a:xfrm>
        </p:grpSpPr>
        <p:sp>
          <p:nvSpPr>
            <p:cNvPr id="11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Google Shape;786;p33"/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</p:grpSpPr>
        <p:sp>
          <p:nvSpPr>
            <p:cNvPr id="14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Google Shape;821;p33"/>
          <p:cNvSpPr txBox="1"/>
          <p:nvPr/>
        </p:nvSpPr>
        <p:spPr>
          <a:xfrm>
            <a:off x="4757999" y="2951941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for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17" name="Google Shape;825;p33"/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</p:grpSpPr>
        <p:sp>
          <p:nvSpPr>
            <p:cNvPr id="18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14400" y="1524000"/>
            <a:ext cx="75615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9600" b="1">
                <a:latin typeface="Comic Sans MS" panose="030F0702030302020204" pitchFamily="66" charset="0"/>
                <a:cs typeface="Comic Sans MS" panose="030F0702030302020204" pitchFamily="66" charset="0"/>
              </a:rPr>
              <a:t>Revision Power Point</a:t>
            </a:r>
            <a:endParaRPr lang="en-US" sz="96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531100" cy="82931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cunning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6" name="Picture 1" descr="IMG_25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95400" y="1143635"/>
            <a:ext cx="6871970" cy="3495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381000" y="4648200"/>
            <a:ext cx="85877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Cunning: Sly</a:t>
            </a:r>
            <a:endParaRPr lang="en-US" sz="4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en-US" sz="4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  He is a </a:t>
            </a:r>
            <a:r>
              <a:rPr lang="en-US" sz="4400" b="1">
                <a:latin typeface="Comic Sans MS" panose="030F0702030302020204" pitchFamily="66" charset="0"/>
                <a:cs typeface="Comic Sans MS" panose="030F0702030302020204" pitchFamily="66" charset="0"/>
              </a:rPr>
              <a:t>cunning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old fox.</a:t>
            </a:r>
            <a:endParaRPr lang="en-US" sz="44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brave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IMG_256"/>
          <p:cNvPicPr>
            <a:picLocks noChangeAspect="1"/>
          </p:cNvPicPr>
          <p:nvPr>
            <p:ph sz="half" idx="1"/>
          </p:nvPr>
        </p:nvPicPr>
        <p:blipFill>
          <a:blip r:embed="rId1"/>
          <a:srcRect l="16563" t="8533" r="16000" b="9126"/>
          <a:stretch>
            <a:fillRect/>
          </a:stretch>
        </p:blipFill>
        <p:spPr>
          <a:xfrm>
            <a:off x="609600" y="1356995"/>
            <a:ext cx="2995930" cy="4031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 rot="16200000">
            <a:off x="4070985" y="1601470"/>
            <a:ext cx="4669790" cy="45847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   </a:t>
            </a:r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brave:</a:t>
            </a: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 courage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Super heroes are </a:t>
            </a:r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brave.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wicked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114300" indent="0">
              <a:buNone/>
            </a:pPr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wicked</a:t>
            </a: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: evil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114300" indent="0">
              <a:buNone/>
            </a:pP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Cindrella’s step sisters were </a:t>
            </a:r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wicked </a:t>
            </a: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girls. 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4" name="Picture 3" descr="IMG_256"/>
          <p:cNvPicPr>
            <a:picLocks noChangeAspect="1"/>
          </p:cNvPicPr>
          <p:nvPr>
            <p:ph sz="half" idx="1"/>
          </p:nvPr>
        </p:nvPicPr>
        <p:blipFill>
          <a:blip r:embed="rId1"/>
          <a:srcRect l="16978" t="2252" r="16652" b="2193"/>
          <a:stretch>
            <a:fillRect/>
          </a:stretch>
        </p:blipFill>
        <p:spPr>
          <a:xfrm>
            <a:off x="457200" y="1524000"/>
            <a:ext cx="3330575" cy="4570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clever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57600" y="1828800"/>
            <a:ext cx="3886200" cy="4351339"/>
          </a:xfrm>
        </p:spPr>
        <p:txBody>
          <a:bodyPr/>
          <a:p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clever</a:t>
            </a: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: smart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He is </a:t>
            </a:r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clever</a:t>
            </a: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 in Science, and Math.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4" name="Picture 2" descr="IMG_25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3525" y="1752600"/>
            <a:ext cx="3236595" cy="41649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97218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awful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52400" y="3886200"/>
            <a:ext cx="858774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>
                <a:latin typeface="Comic Sans MS" panose="030F0702030302020204" pitchFamily="66" charset="0"/>
                <a:cs typeface="Comic Sans MS" panose="030F0702030302020204" pitchFamily="66" charset="0"/>
              </a:rPr>
              <a:t>awful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: dreadful</a:t>
            </a:r>
            <a:endParaRPr lang="en-US" sz="4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en-US" sz="4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  She is an </a:t>
            </a:r>
            <a:r>
              <a:rPr lang="en-US" sz="4400" b="1">
                <a:latin typeface="Comic Sans MS" panose="030F0702030302020204" pitchFamily="66" charset="0"/>
                <a:cs typeface="Comic Sans MS" panose="030F0702030302020204" pitchFamily="66" charset="0"/>
              </a:rPr>
              <a:t>awful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girl for kicking the blocks.</a:t>
            </a:r>
            <a:endParaRPr lang="en-US" sz="44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Picture 1" descr="IMG_256"/>
          <p:cNvPicPr>
            <a:picLocks noChangeAspect="1"/>
          </p:cNvPicPr>
          <p:nvPr>
            <p:ph sz="half" idx="2"/>
          </p:nvPr>
        </p:nvPicPr>
        <p:blipFill>
          <a:blip r:embed="rId1"/>
          <a:srcRect l="3720" t="9496" r="47081" b="10775"/>
          <a:stretch>
            <a:fillRect/>
          </a:stretch>
        </p:blipFill>
        <p:spPr>
          <a:xfrm>
            <a:off x="457200" y="1676400"/>
            <a:ext cx="4020185" cy="2102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93535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terrible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 rot="16200000">
            <a:off x="4070985" y="1601470"/>
            <a:ext cx="4669790" cy="45847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terrible</a:t>
            </a:r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:</a:t>
            </a: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 bad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I heard a </a:t>
            </a:r>
            <a:r>
              <a:rPr lang="en-US" sz="4000" b="1">
                <a:latin typeface="Comic Sans MS" panose="030F0702030302020204" pitchFamily="66" charset="0"/>
                <a:cs typeface="Comic Sans MS" panose="030F0702030302020204" pitchFamily="66" charset="0"/>
              </a:rPr>
              <a:t>terrible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noise outside my window.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6" name="Picture 3" descr="IMG_25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828800"/>
            <a:ext cx="3013075" cy="3046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WPS Presentation</Application>
  <PresentationFormat>On-screen Show (4:3)</PresentationFormat>
  <Paragraphs>141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SimSun</vt:lpstr>
      <vt:lpstr>Wingdings</vt:lpstr>
      <vt:lpstr>Fira Sans</vt:lpstr>
      <vt:lpstr>Segoe Print</vt:lpstr>
      <vt:lpstr>Arial</vt:lpstr>
      <vt:lpstr>Abadi</vt:lpstr>
      <vt:lpstr>Calibri</vt:lpstr>
      <vt:lpstr>Roboto</vt:lpstr>
      <vt:lpstr>Fira Sans Medium</vt:lpstr>
      <vt:lpstr>Comic Sans MS</vt:lpstr>
      <vt:lpstr>Roboto</vt:lpstr>
      <vt:lpstr>Fira Sans Extra Condensed</vt:lpstr>
      <vt:lpstr>Times New Roman</vt:lpstr>
      <vt:lpstr>Microsoft YaHei</vt:lpstr>
      <vt:lpstr>Arial Unicode MS</vt:lpstr>
      <vt:lpstr>Diagrams for Education by Slidesgo</vt:lpstr>
      <vt:lpstr>1_Diagrams for Education by Slidesgo</vt:lpstr>
      <vt:lpstr>3_Diagrams for Education by Slidesgo</vt:lpstr>
      <vt:lpstr> </vt:lpstr>
      <vt:lpstr>Lessons Objectives</vt:lpstr>
      <vt:lpstr>PowerPoint 演示文稿</vt:lpstr>
      <vt:lpstr>cunning</vt:lpstr>
      <vt:lpstr>brave</vt:lpstr>
      <vt:lpstr>wicked</vt:lpstr>
      <vt:lpstr>clever</vt:lpstr>
      <vt:lpstr>awful</vt:lpstr>
      <vt:lpstr>terrible</vt:lpstr>
      <vt:lpstr>elated</vt:lpstr>
      <vt:lpstr>proud</vt:lpstr>
      <vt:lpstr>fur </vt:lpstr>
      <vt:lpstr>jaws</vt:lpstr>
      <vt:lpstr>offspring</vt:lpstr>
      <vt:lpstr>PowerPoint 演示文稿</vt:lpstr>
      <vt:lpstr>PowerPoint 演示文稿</vt:lpstr>
      <vt:lpstr>PowerPoint 演示文稿</vt:lpstr>
      <vt:lpstr>Lessons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lenovo</cp:lastModifiedBy>
  <cp:revision>136</cp:revision>
  <dcterms:created xsi:type="dcterms:W3CDTF">2022-01-21T12:30:00Z</dcterms:created>
  <dcterms:modified xsi:type="dcterms:W3CDTF">2023-12-04T02:36:39Z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EBE93A568EE04D64BE816EFA6EA7B7EE_13</vt:lpwstr>
  </property>
  <property fmtid="{D5CDD505-2E9C-101B-9397-08002B2CF9AE}" pid="3" name="KSOProductBuildVer">
    <vt:lpwstr>1033-12.2.0.13306</vt:lpwstr>
  </property>
</Properties>
</file>