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5" r:id="rId4"/>
    <p:sldId id="276" r:id="rId5"/>
    <p:sldId id="277" r:id="rId6"/>
    <p:sldId id="279" r:id="rId7"/>
    <p:sldId id="280" r:id="rId8"/>
    <p:sldId id="281" r:id="rId9"/>
    <p:sldId id="283" r:id="rId10"/>
    <p:sldId id="284" r:id="rId11"/>
    <p:sldId id="282"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itchFamily="2"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 uri="http://customooxmlschemas.google.com/">
      <go:slidesCustomData xmlns="" xmlns:p15="http://schemas.microsoft.com/office/powerpoint/2012/main" xmlns:go="http://customooxmlschemas.google.com/" roundtripDataSignature="AMtx7mhwUeW7DVd0pVawpMYV9UwA5g6Wvw==" r:id="rId27"/>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000"/>
    <a:srgbClr val="E6007E"/>
    <a:srgbClr val="85BD33"/>
    <a:srgbClr val="E51E21"/>
    <a:srgbClr val="F0BEDC"/>
    <a:srgbClr val="25B8BD"/>
    <a:srgbClr val="FFE000"/>
    <a:srgbClr val="EE73AA"/>
    <a:srgbClr val="01407D"/>
    <a:srgbClr val="FFE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6" autoAdjust="0"/>
    <p:restoredTop sz="94660"/>
  </p:normalViewPr>
  <p:slideViewPr>
    <p:cSldViewPr snapToGrid="0" showGuides="1">
      <p:cViewPr varScale="1">
        <p:scale>
          <a:sx n="80" d="100"/>
          <a:sy n="80" d="100"/>
        </p:scale>
        <p:origin x="53" y="19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autumn-2020-scheme-of-learning-eyfs-reception-white-rose-maths-hub-supporting-resources-key-stage-1/light-and-dark-autumn-2020-scheme-of-learning-eyfs-reception-white-rose-maths-hub-supporting-resources-key-stage-1/shapes-with-4-sides-light-and-dark-autumn-2020-scheme-of-learning-eyfs-reception-white-rose-maths-hub-supporting-resources-key-stage-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autumn-2020-scheme-of-learning-eyfs-reception-white-rose-maths-hub-supporting-resources-key-stage-1/light-and-dark-autumn-2020-scheme-of-learning-eyfs-reception-white-rose-maths-hub-supporting-resources-key-stage-1/shapes-with-4-sides-light-and-dark-autumn-2020-scheme-of-learning-eyfs-reception-white-rose-maths-hub-supporting-resources-key-stage-1"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autumn-2020-scheme-of-learning-eyfs-reception-white-rose-maths-hub-supporting-resources-key-stage-1/light-and-dark-autumn-2020-scheme-of-learning-eyfs-reception-white-rose-maths-hub-supporting-resources-key-stage-1/shapes-with-4-sides-light-and-dark-autumn-2020-scheme-of-learning-eyfs-reception-white-rose-maths-hub-supporting-resources-key-stage-1"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a:extLst>
              <a:ext uri="{FF2B5EF4-FFF2-40B4-BE49-F238E27FC236}">
                <a16:creationId xmlns:a16="http://schemas.microsoft.com/office/drawing/2014/main" id="{11D4F054-4A7D-4B58-93B2-9F66476A7308}"/>
              </a:ext>
            </a:extLst>
          </p:cNvPr>
          <p:cNvSpPr/>
          <p:nvPr userDrawn="1"/>
        </p:nvSpPr>
        <p:spPr>
          <a:xfrm>
            <a:off x="8299938" y="5987562"/>
            <a:ext cx="773724"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
        <p:nvSpPr>
          <p:cNvPr id="2" name="Rectangle 1">
            <a:hlinkClick r:id="rId4"/>
            <a:extLst>
              <a:ext uri="{FF2B5EF4-FFF2-40B4-BE49-F238E27FC236}">
                <a16:creationId xmlns:a16="http://schemas.microsoft.com/office/drawing/2014/main" id="{E25A42A1-3F5D-423B-B451-73C2BF36A9A2}"/>
              </a:ext>
            </a:extLst>
          </p:cNvPr>
          <p:cNvSpPr/>
          <p:nvPr userDrawn="1"/>
        </p:nvSpPr>
        <p:spPr>
          <a:xfrm>
            <a:off x="7973882" y="5646126"/>
            <a:ext cx="773724"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a:extLst>
              <a:ext uri="{FF2B5EF4-FFF2-40B4-BE49-F238E27FC236}">
                <a16:creationId xmlns:a16="http://schemas.microsoft.com/office/drawing/2014/main" id="{28DF387A-C866-494B-91EF-D1336B19FA9F}"/>
              </a:ext>
            </a:extLst>
          </p:cNvPr>
          <p:cNvSpPr/>
          <p:nvPr userDrawn="1"/>
        </p:nvSpPr>
        <p:spPr>
          <a:xfrm>
            <a:off x="8299938" y="5987562"/>
            <a:ext cx="773724"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335456" y="423535"/>
            <a:ext cx="8473087" cy="994306"/>
          </a:xfrm>
        </p:spPr>
        <p:txBody>
          <a:bodyPr/>
          <a:lstStyle/>
          <a:p>
            <a:pPr algn="ctr"/>
            <a:r>
              <a:rPr lang="en-US" sz="1800" b="0" dirty="0">
                <a:latin typeface="Twinkl" pitchFamily="2" charset="77"/>
              </a:rPr>
              <a:t>At last Rectangle and Square have escaped the </a:t>
            </a:r>
            <a:r>
              <a:rPr lang="en-US" sz="1800" b="0">
                <a:latin typeface="Twinkl" pitchFamily="2" charset="77"/>
              </a:rPr>
              <a:t>Shape Catcher’s </a:t>
            </a:r>
            <a:r>
              <a:rPr lang="en-US" sz="1800" b="0" dirty="0">
                <a:latin typeface="Twinkl" pitchFamily="2" charset="77"/>
              </a:rPr>
              <a:t>clutches. Now they need to save all the shapes with 4 sides. </a:t>
            </a:r>
            <a:endParaRPr lang="en-GB" sz="1800" b="0" dirty="0">
              <a:latin typeface="+mn-lt"/>
            </a:endParaRPr>
          </a:p>
        </p:txBody>
      </p:sp>
      <p:sp>
        <p:nvSpPr>
          <p:cNvPr id="2" name="Isosceles Triangle 1">
            <a:extLst>
              <a:ext uri="{FF2B5EF4-FFF2-40B4-BE49-F238E27FC236}">
                <a16:creationId xmlns:a16="http://schemas.microsoft.com/office/drawing/2014/main" id="{36FED5A9-F288-49C4-A2E7-B2A04F2BC575}"/>
              </a:ext>
            </a:extLst>
          </p:cNvPr>
          <p:cNvSpPr/>
          <p:nvPr/>
        </p:nvSpPr>
        <p:spPr>
          <a:xfrm>
            <a:off x="3477363" y="1317119"/>
            <a:ext cx="891545" cy="907095"/>
          </a:xfrm>
          <a:prstGeom prst="triangl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CA3A691C-2C24-4ACD-A409-978ED38C09E9}"/>
              </a:ext>
            </a:extLst>
          </p:cNvPr>
          <p:cNvSpPr/>
          <p:nvPr/>
        </p:nvSpPr>
        <p:spPr>
          <a:xfrm rot="16200000">
            <a:off x="7308792" y="1430779"/>
            <a:ext cx="932155" cy="994305"/>
          </a:xfrm>
          <a:prstGeom prst="triangl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0F1395FB-4A9F-4372-9207-C1AF9F8A7AB9}"/>
              </a:ext>
            </a:extLst>
          </p:cNvPr>
          <p:cNvSpPr/>
          <p:nvPr/>
        </p:nvSpPr>
        <p:spPr>
          <a:xfrm>
            <a:off x="5956220" y="4416219"/>
            <a:ext cx="1307486" cy="1770387"/>
          </a:xfrm>
          <a:prstGeom prst="triangl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C3E02D7-D1E0-44B6-8B29-5094695B9AE6}"/>
              </a:ext>
            </a:extLst>
          </p:cNvPr>
          <p:cNvSpPr/>
          <p:nvPr/>
        </p:nvSpPr>
        <p:spPr>
          <a:xfrm>
            <a:off x="6691870" y="3465594"/>
            <a:ext cx="1098426" cy="1098426"/>
          </a:xfrm>
          <a:prstGeom prst="ellipse">
            <a:avLst/>
          </a:prstGeom>
          <a:solidFill>
            <a:srgbClr val="F0B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54E2653-A770-4D91-BDBF-FCDEAA409C7C}"/>
              </a:ext>
            </a:extLst>
          </p:cNvPr>
          <p:cNvSpPr/>
          <p:nvPr/>
        </p:nvSpPr>
        <p:spPr>
          <a:xfrm>
            <a:off x="4749561" y="1317119"/>
            <a:ext cx="1100823" cy="1100823"/>
          </a:xfrm>
          <a:prstGeom prst="rect">
            <a:avLst/>
          </a:prstGeom>
          <a:solidFill>
            <a:srgbClr val="25B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952B6CD-8515-4F3B-89AF-1A590C3A1F70}"/>
              </a:ext>
            </a:extLst>
          </p:cNvPr>
          <p:cNvSpPr/>
          <p:nvPr/>
        </p:nvSpPr>
        <p:spPr>
          <a:xfrm>
            <a:off x="4265920" y="3531026"/>
            <a:ext cx="1770387" cy="1770387"/>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943486A-1C7B-48F1-A350-B64C2087561B}"/>
              </a:ext>
            </a:extLst>
          </p:cNvPr>
          <p:cNvSpPr/>
          <p:nvPr/>
        </p:nvSpPr>
        <p:spPr>
          <a:xfrm>
            <a:off x="5507330" y="2677986"/>
            <a:ext cx="1770387" cy="570009"/>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with Corners Rounded 19">
            <a:extLst>
              <a:ext uri="{FF2B5EF4-FFF2-40B4-BE49-F238E27FC236}">
                <a16:creationId xmlns:a16="http://schemas.microsoft.com/office/drawing/2014/main" id="{6EF5A7F2-FC33-49E4-839D-9B9F383B203C}"/>
              </a:ext>
            </a:extLst>
          </p:cNvPr>
          <p:cNvSpPr/>
          <p:nvPr/>
        </p:nvSpPr>
        <p:spPr>
          <a:xfrm>
            <a:off x="2373094" y="2557528"/>
            <a:ext cx="1619794" cy="1123046"/>
          </a:xfrm>
          <a:prstGeom prst="wedgeRoundRectCallout">
            <a:avLst>
              <a:gd name="adj1" fmla="val -67044"/>
              <a:gd name="adj2" fmla="val -19334"/>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600" dirty="0">
                <a:solidFill>
                  <a:schemeClr val="tx1"/>
                </a:solidFill>
                <a:latin typeface="Twinkl" pitchFamily="2" charset="77"/>
              </a:rPr>
              <a:t>Can you click on all the shapes with 4 sides for us?</a:t>
            </a:r>
          </a:p>
        </p:txBody>
      </p:sp>
      <p:sp>
        <p:nvSpPr>
          <p:cNvPr id="13" name="Rectangle 12">
            <a:extLst>
              <a:ext uri="{FF2B5EF4-FFF2-40B4-BE49-F238E27FC236}">
                <a16:creationId xmlns:a16="http://schemas.microsoft.com/office/drawing/2014/main" id="{C04AADDC-73E3-4478-9FBE-BC3B08D9E4D5}"/>
              </a:ext>
            </a:extLst>
          </p:cNvPr>
          <p:cNvSpPr/>
          <p:nvPr/>
        </p:nvSpPr>
        <p:spPr>
          <a:xfrm>
            <a:off x="4214541" y="5505835"/>
            <a:ext cx="644612" cy="644612"/>
          </a:xfrm>
          <a:prstGeom prst="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E524D17-CBC4-43DA-AFB9-66295BA84300}"/>
              </a:ext>
            </a:extLst>
          </p:cNvPr>
          <p:cNvSpPr/>
          <p:nvPr/>
        </p:nvSpPr>
        <p:spPr>
          <a:xfrm rot="5400000">
            <a:off x="7145484" y="5159679"/>
            <a:ext cx="1770387" cy="570009"/>
          </a:xfrm>
          <a:prstGeom prst="rect">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E4089F3-120F-4A6C-B1AE-6F745561B198}"/>
              </a:ext>
            </a:extLst>
          </p:cNvPr>
          <p:cNvSpPr/>
          <p:nvPr/>
        </p:nvSpPr>
        <p:spPr>
          <a:xfrm>
            <a:off x="4182389" y="2557528"/>
            <a:ext cx="719005" cy="719005"/>
          </a:xfrm>
          <a:prstGeom prst="ellipse">
            <a:avLst/>
          </a:prstGeom>
          <a:solidFill>
            <a:srgbClr val="EB4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Triangle 10">
            <a:extLst>
              <a:ext uri="{FF2B5EF4-FFF2-40B4-BE49-F238E27FC236}">
                <a16:creationId xmlns:a16="http://schemas.microsoft.com/office/drawing/2014/main" id="{0E417C9F-A501-448D-800A-3D086F019885}"/>
              </a:ext>
            </a:extLst>
          </p:cNvPr>
          <p:cNvSpPr/>
          <p:nvPr/>
        </p:nvSpPr>
        <p:spPr>
          <a:xfrm>
            <a:off x="6231037" y="1286552"/>
            <a:ext cx="1098426" cy="1098426"/>
          </a:xfrm>
          <a:prstGeom prst="rtTriangle">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AC0AB03-C197-461F-9ED0-144CA8D08B05}"/>
              </a:ext>
            </a:extLst>
          </p:cNvPr>
          <p:cNvSpPr/>
          <p:nvPr/>
        </p:nvSpPr>
        <p:spPr>
          <a:xfrm>
            <a:off x="7671071" y="2677986"/>
            <a:ext cx="644612" cy="64461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CA47431-1550-4E8A-85D1-FEF06BB09052}"/>
              </a:ext>
            </a:extLst>
          </p:cNvPr>
          <p:cNvSpPr/>
          <p:nvPr/>
        </p:nvSpPr>
        <p:spPr>
          <a:xfrm rot="5400000">
            <a:off x="2471359" y="4733319"/>
            <a:ext cx="2264246" cy="570009"/>
          </a:xfrm>
          <a:prstGeom prst="rect">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02414A2-74E6-4136-A610-20D4393660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81214" y="4150608"/>
            <a:ext cx="1643349" cy="1999839"/>
          </a:xfrm>
          <a:prstGeom prst="rect">
            <a:avLst/>
          </a:prstGeom>
        </p:spPr>
      </p:pic>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5986" y="2630749"/>
            <a:ext cx="1573715" cy="1167193"/>
          </a:xfrm>
          <a:prstGeom prst="rect">
            <a:avLst/>
          </a:prstGeom>
        </p:spPr>
      </p:pic>
    </p:spTree>
    <p:extLst>
      <p:ext uri="{BB962C8B-B14F-4D97-AF65-F5344CB8AC3E}">
        <p14:creationId xmlns:p14="http://schemas.microsoft.com/office/powerpoint/2010/main" val="4036263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750"/>
                                        <p:tgtEl>
                                          <p:spTgt spid="9"/>
                                        </p:tgtEl>
                                        <p:attrNameLst>
                                          <p:attrName>ppt_x</p:attrName>
                                        </p:attrNameLst>
                                      </p:cBhvr>
                                      <p:tavLst>
                                        <p:tav tm="0">
                                          <p:val>
                                            <p:strVal val="ppt_x"/>
                                          </p:val>
                                        </p:tav>
                                        <p:tav tm="100000">
                                          <p:val>
                                            <p:strVal val="ppt_x"/>
                                          </p:val>
                                        </p:tav>
                                      </p:tavLst>
                                    </p:anim>
                                    <p:anim calcmode="lin" valueType="num">
                                      <p:cBhvr additive="base">
                                        <p:cTn id="7" dur="750"/>
                                        <p:tgtEl>
                                          <p:spTgt spid="9"/>
                                        </p:tgtEl>
                                        <p:attrNameLst>
                                          <p:attrName>ppt_y</p:attrName>
                                        </p:attrNameLst>
                                      </p:cBhvr>
                                      <p:tavLst>
                                        <p:tav tm="0">
                                          <p:val>
                                            <p:strVal val="ppt_y"/>
                                          </p:val>
                                        </p:tav>
                                        <p:tav tm="100000">
                                          <p:val>
                                            <p:strVal val="1+ppt_h/2"/>
                                          </p:val>
                                        </p:tav>
                                      </p:tavLst>
                                    </p:anim>
                                    <p:set>
                                      <p:cBhvr>
                                        <p:cTn id="8" dur="1" fill="hold">
                                          <p:stCondLst>
                                            <p:cond delay="7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childTnLst>
                          </p:cTn>
                        </p:par>
                      </p:childTnLst>
                    </p:cTn>
                  </p:par>
                </p:childTnLst>
              </p:cTn>
              <p:nextCondLst>
                <p:cond evt="onClick" delay="0">
                  <p:tgtEl>
                    <p:spTgt spid="2"/>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3"/>
                                        </p:tgtEl>
                                      </p:cBhvr>
                                    </p:animEffect>
                                    <p:animScale>
                                      <p:cBhvr>
                                        <p:cTn id="26"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5"/>
                                        </p:tgtEl>
                                      </p:cBhvr>
                                    </p:animEffect>
                                    <p:animScale>
                                      <p:cBhvr>
                                        <p:cTn id="32" dur="25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26" presetClass="emph" presetSubtype="0" fill="hold" grpId="0" nodeType="clickEffect">
                                  <p:stCondLst>
                                    <p:cond delay="0"/>
                                  </p:stCondLst>
                                  <p:childTnLst>
                                    <p:animEffect transition="out" filter="fade">
                                      <p:cBhvr>
                                        <p:cTn id="37" dur="500" tmFilter="0, 0; .2, .5; .8, .5; 1, 0"/>
                                        <p:tgtEl>
                                          <p:spTgt spid="10"/>
                                        </p:tgtEl>
                                      </p:cBhvr>
                                    </p:animEffect>
                                    <p:animScale>
                                      <p:cBhvr>
                                        <p:cTn id="38"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grpId="0" nodeType="clickEffect">
                                  <p:stCondLst>
                                    <p:cond delay="0"/>
                                  </p:stCondLst>
                                  <p:childTnLst>
                                    <p:animEffect transition="out" filter="fade">
                                      <p:cBhvr>
                                        <p:cTn id="43" dur="500" tmFilter="0, 0; .2, .5; .8, .5; 1, 0"/>
                                        <p:tgtEl>
                                          <p:spTgt spid="16"/>
                                        </p:tgtEl>
                                      </p:cBhvr>
                                    </p:animEffect>
                                    <p:animScale>
                                      <p:cBhvr>
                                        <p:cTn id="44" dur="250" autoRev="1" fill="hold"/>
                                        <p:tgtEl>
                                          <p:spTgt spid="16"/>
                                        </p:tgtEl>
                                      </p:cBhvr>
                                      <p:by x="105000" y="105000"/>
                                    </p:animScale>
                                  </p:childTnLst>
                                </p:cTn>
                              </p:par>
                            </p:childTnLst>
                          </p:cTn>
                        </p:par>
                      </p:childTnLst>
                    </p:cTn>
                  </p:par>
                </p:childTnLst>
              </p:cTn>
              <p:nextCondLst>
                <p:cond evt="onClick" delay="0">
                  <p:tgtEl>
                    <p:spTgt spid="16"/>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2" presetClass="exit" presetSubtype="8" fill="hold" grpId="0" nodeType="clickEffect">
                                  <p:stCondLst>
                                    <p:cond delay="0"/>
                                  </p:stCondLst>
                                  <p:childTnLst>
                                    <p:anim calcmode="lin" valueType="num">
                                      <p:cBhvr additive="base">
                                        <p:cTn id="49" dur="750"/>
                                        <p:tgtEl>
                                          <p:spTgt spid="7"/>
                                        </p:tgtEl>
                                        <p:attrNameLst>
                                          <p:attrName>ppt_x</p:attrName>
                                        </p:attrNameLst>
                                      </p:cBhvr>
                                      <p:tavLst>
                                        <p:tav tm="0">
                                          <p:val>
                                            <p:strVal val="ppt_x"/>
                                          </p:val>
                                        </p:tav>
                                        <p:tav tm="100000">
                                          <p:val>
                                            <p:strVal val="0-ppt_w/2"/>
                                          </p:val>
                                        </p:tav>
                                      </p:tavLst>
                                    </p:anim>
                                    <p:anim calcmode="lin" valueType="num">
                                      <p:cBhvr additive="base">
                                        <p:cTn id="50" dur="750"/>
                                        <p:tgtEl>
                                          <p:spTgt spid="7"/>
                                        </p:tgtEl>
                                        <p:attrNameLst>
                                          <p:attrName>ppt_y</p:attrName>
                                        </p:attrNameLst>
                                      </p:cBhvr>
                                      <p:tavLst>
                                        <p:tav tm="0">
                                          <p:val>
                                            <p:strVal val="ppt_y"/>
                                          </p:val>
                                        </p:tav>
                                        <p:tav tm="100000">
                                          <p:val>
                                            <p:strVal val="ppt_y"/>
                                          </p:val>
                                        </p:tav>
                                      </p:tavLst>
                                    </p:anim>
                                    <p:set>
                                      <p:cBhvr>
                                        <p:cTn id="51" dur="1" fill="hold">
                                          <p:stCondLst>
                                            <p:cond delay="74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2" presetClass="exit" presetSubtype="2" fill="hold" grpId="0" nodeType="clickEffect">
                                  <p:stCondLst>
                                    <p:cond delay="0"/>
                                  </p:stCondLst>
                                  <p:childTnLst>
                                    <p:anim calcmode="lin" valueType="num">
                                      <p:cBhvr additive="base">
                                        <p:cTn id="56" dur="750"/>
                                        <p:tgtEl>
                                          <p:spTgt spid="17"/>
                                        </p:tgtEl>
                                        <p:attrNameLst>
                                          <p:attrName>ppt_x</p:attrName>
                                        </p:attrNameLst>
                                      </p:cBhvr>
                                      <p:tavLst>
                                        <p:tav tm="0">
                                          <p:val>
                                            <p:strVal val="ppt_x"/>
                                          </p:val>
                                        </p:tav>
                                        <p:tav tm="100000">
                                          <p:val>
                                            <p:strVal val="1+ppt_w/2"/>
                                          </p:val>
                                        </p:tav>
                                      </p:tavLst>
                                    </p:anim>
                                    <p:anim calcmode="lin" valueType="num">
                                      <p:cBhvr additive="base">
                                        <p:cTn id="57" dur="750"/>
                                        <p:tgtEl>
                                          <p:spTgt spid="17"/>
                                        </p:tgtEl>
                                        <p:attrNameLst>
                                          <p:attrName>ppt_y</p:attrName>
                                        </p:attrNameLst>
                                      </p:cBhvr>
                                      <p:tavLst>
                                        <p:tav tm="0">
                                          <p:val>
                                            <p:strVal val="ppt_y"/>
                                          </p:val>
                                        </p:tav>
                                        <p:tav tm="100000">
                                          <p:val>
                                            <p:strVal val="ppt_y"/>
                                          </p:val>
                                        </p:tav>
                                      </p:tavLst>
                                    </p:anim>
                                    <p:set>
                                      <p:cBhvr>
                                        <p:cTn id="58" dur="1" fill="hold">
                                          <p:stCondLst>
                                            <p:cond delay="7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2" presetClass="exit" presetSubtype="4" fill="hold" grpId="0" nodeType="clickEffect">
                                  <p:stCondLst>
                                    <p:cond delay="0"/>
                                  </p:stCondLst>
                                  <p:childTnLst>
                                    <p:anim calcmode="lin" valueType="num">
                                      <p:cBhvr additive="base">
                                        <p:cTn id="63" dur="750"/>
                                        <p:tgtEl>
                                          <p:spTgt spid="8"/>
                                        </p:tgtEl>
                                        <p:attrNameLst>
                                          <p:attrName>ppt_x</p:attrName>
                                        </p:attrNameLst>
                                      </p:cBhvr>
                                      <p:tavLst>
                                        <p:tav tm="0">
                                          <p:val>
                                            <p:strVal val="ppt_x"/>
                                          </p:val>
                                        </p:tav>
                                        <p:tav tm="100000">
                                          <p:val>
                                            <p:strVal val="ppt_x"/>
                                          </p:val>
                                        </p:tav>
                                      </p:tavLst>
                                    </p:anim>
                                    <p:anim calcmode="lin" valueType="num">
                                      <p:cBhvr additive="base">
                                        <p:cTn id="64" dur="750"/>
                                        <p:tgtEl>
                                          <p:spTgt spid="8"/>
                                        </p:tgtEl>
                                        <p:attrNameLst>
                                          <p:attrName>ppt_y</p:attrName>
                                        </p:attrNameLst>
                                      </p:cBhvr>
                                      <p:tavLst>
                                        <p:tav tm="0">
                                          <p:val>
                                            <p:strVal val="ppt_y"/>
                                          </p:val>
                                        </p:tav>
                                        <p:tav tm="100000">
                                          <p:val>
                                            <p:strVal val="1+ppt_h/2"/>
                                          </p:val>
                                        </p:tav>
                                      </p:tavLst>
                                    </p:anim>
                                    <p:set>
                                      <p:cBhvr>
                                        <p:cTn id="65" dur="1" fill="hold">
                                          <p:stCondLst>
                                            <p:cond delay="74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4"/>
                    </p:tgtEl>
                  </p:cond>
                </p:stCondLst>
                <p:endSync evt="end" delay="0">
                  <p:rtn val="all"/>
                </p:endSync>
                <p:childTnLst>
                  <p:par>
                    <p:cTn id="67" fill="hold">
                      <p:stCondLst>
                        <p:cond delay="0"/>
                      </p:stCondLst>
                      <p:childTnLst>
                        <p:par>
                          <p:cTn id="68" fill="hold">
                            <p:stCondLst>
                              <p:cond delay="0"/>
                            </p:stCondLst>
                            <p:childTnLst>
                              <p:par>
                                <p:cTn id="69" presetID="2" presetClass="exit" presetSubtype="2" fill="hold" grpId="0" nodeType="clickEffect">
                                  <p:stCondLst>
                                    <p:cond delay="0"/>
                                  </p:stCondLst>
                                  <p:childTnLst>
                                    <p:anim calcmode="lin" valueType="num">
                                      <p:cBhvr additive="base">
                                        <p:cTn id="70" dur="750"/>
                                        <p:tgtEl>
                                          <p:spTgt spid="14"/>
                                        </p:tgtEl>
                                        <p:attrNameLst>
                                          <p:attrName>ppt_x</p:attrName>
                                        </p:attrNameLst>
                                      </p:cBhvr>
                                      <p:tavLst>
                                        <p:tav tm="0">
                                          <p:val>
                                            <p:strVal val="ppt_x"/>
                                          </p:val>
                                        </p:tav>
                                        <p:tav tm="100000">
                                          <p:val>
                                            <p:strVal val="1+ppt_w/2"/>
                                          </p:val>
                                        </p:tav>
                                      </p:tavLst>
                                    </p:anim>
                                    <p:anim calcmode="lin" valueType="num">
                                      <p:cBhvr additive="base">
                                        <p:cTn id="71" dur="750"/>
                                        <p:tgtEl>
                                          <p:spTgt spid="14"/>
                                        </p:tgtEl>
                                        <p:attrNameLst>
                                          <p:attrName>ppt_y</p:attrName>
                                        </p:attrNameLst>
                                      </p:cBhvr>
                                      <p:tavLst>
                                        <p:tav tm="0">
                                          <p:val>
                                            <p:strVal val="ppt_y"/>
                                          </p:val>
                                        </p:tav>
                                        <p:tav tm="100000">
                                          <p:val>
                                            <p:strVal val="ppt_y"/>
                                          </p:val>
                                        </p:tav>
                                      </p:tavLst>
                                    </p:anim>
                                    <p:set>
                                      <p:cBhvr>
                                        <p:cTn id="72" dur="1" fill="hold">
                                          <p:stCondLst>
                                            <p:cond delay="7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3" restart="whenNotActive" fill="hold" evtFilter="cancelBubble" nodeType="interactiveSeq">
                <p:stCondLst>
                  <p:cond evt="onClick" delay="0">
                    <p:tgtEl>
                      <p:spTgt spid="18"/>
                    </p:tgtEl>
                  </p:cond>
                </p:stCondLst>
                <p:endSync evt="end" delay="0">
                  <p:rtn val="all"/>
                </p:endSync>
                <p:childTnLst>
                  <p:par>
                    <p:cTn id="74" fill="hold">
                      <p:stCondLst>
                        <p:cond delay="0"/>
                      </p:stCondLst>
                      <p:childTnLst>
                        <p:par>
                          <p:cTn id="75" fill="hold">
                            <p:stCondLst>
                              <p:cond delay="0"/>
                            </p:stCondLst>
                            <p:childTnLst>
                              <p:par>
                                <p:cTn id="76" presetID="2" presetClass="exit" presetSubtype="8" fill="hold" grpId="0" nodeType="clickEffect">
                                  <p:stCondLst>
                                    <p:cond delay="0"/>
                                  </p:stCondLst>
                                  <p:childTnLst>
                                    <p:anim calcmode="lin" valueType="num">
                                      <p:cBhvr additive="base">
                                        <p:cTn id="77" dur="500"/>
                                        <p:tgtEl>
                                          <p:spTgt spid="18"/>
                                        </p:tgtEl>
                                        <p:attrNameLst>
                                          <p:attrName>ppt_x</p:attrName>
                                        </p:attrNameLst>
                                      </p:cBhvr>
                                      <p:tavLst>
                                        <p:tav tm="0">
                                          <p:val>
                                            <p:strVal val="ppt_x"/>
                                          </p:val>
                                        </p:tav>
                                        <p:tav tm="100000">
                                          <p:val>
                                            <p:strVal val="0-ppt_w/2"/>
                                          </p:val>
                                        </p:tav>
                                      </p:tavLst>
                                    </p:anim>
                                    <p:anim calcmode="lin" valueType="num">
                                      <p:cBhvr additive="base">
                                        <p:cTn id="78" dur="500"/>
                                        <p:tgtEl>
                                          <p:spTgt spid="18"/>
                                        </p:tgtEl>
                                        <p:attrNameLst>
                                          <p:attrName>ppt_y</p:attrName>
                                        </p:attrNameLst>
                                      </p:cBhvr>
                                      <p:tavLst>
                                        <p:tav tm="0">
                                          <p:val>
                                            <p:strVal val="ppt_y"/>
                                          </p:val>
                                        </p:tav>
                                        <p:tav tm="100000">
                                          <p:val>
                                            <p:strVal val="ppt_y"/>
                                          </p:val>
                                        </p:tav>
                                      </p:tavLst>
                                    </p:anim>
                                    <p:set>
                                      <p:cBhvr>
                                        <p:cTn id="7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0" restart="whenNotActive" fill="hold" evtFilter="cancelBubble" nodeType="interactiveSeq">
                <p:stCondLst>
                  <p:cond evt="onClick" delay="0">
                    <p:tgtEl>
                      <p:spTgt spid="13"/>
                    </p:tgtEl>
                  </p:cond>
                </p:stCondLst>
                <p:endSync evt="end" delay="0">
                  <p:rtn val="all"/>
                </p:endSync>
                <p:childTnLst>
                  <p:par>
                    <p:cTn id="81" fill="hold">
                      <p:stCondLst>
                        <p:cond delay="0"/>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750"/>
                                        <p:tgtEl>
                                          <p:spTgt spid="13"/>
                                        </p:tgtEl>
                                        <p:attrNameLst>
                                          <p:attrName>ppt_x</p:attrName>
                                        </p:attrNameLst>
                                      </p:cBhvr>
                                      <p:tavLst>
                                        <p:tav tm="0">
                                          <p:val>
                                            <p:strVal val="ppt_x"/>
                                          </p:val>
                                        </p:tav>
                                        <p:tav tm="100000">
                                          <p:val>
                                            <p:strVal val="ppt_x"/>
                                          </p:val>
                                        </p:tav>
                                      </p:tavLst>
                                    </p:anim>
                                    <p:anim calcmode="lin" valueType="num">
                                      <p:cBhvr additive="base">
                                        <p:cTn id="85" dur="750"/>
                                        <p:tgtEl>
                                          <p:spTgt spid="13"/>
                                        </p:tgtEl>
                                        <p:attrNameLst>
                                          <p:attrName>ppt_y</p:attrName>
                                        </p:attrNameLst>
                                      </p:cBhvr>
                                      <p:tavLst>
                                        <p:tav tm="0">
                                          <p:val>
                                            <p:strVal val="ppt_y"/>
                                          </p:val>
                                        </p:tav>
                                        <p:tav tm="100000">
                                          <p:val>
                                            <p:strVal val="1+ppt_h/2"/>
                                          </p:val>
                                        </p:tav>
                                      </p:tavLst>
                                    </p:anim>
                                    <p:set>
                                      <p:cBhvr>
                                        <p:cTn id="86" dur="1" fill="hold">
                                          <p:stCondLst>
                                            <p:cond delay="7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animBg="1"/>
      <p:bldP spid="3" grpId="0" animBg="1"/>
      <p:bldP spid="10" grpId="0" animBg="1"/>
      <p:bldP spid="16" grpId="0" animBg="1"/>
      <p:bldP spid="7" grpId="0" animBg="1"/>
      <p:bldP spid="8" grpId="0" animBg="1"/>
      <p:bldP spid="9" grpId="0" animBg="1"/>
      <p:bldP spid="13" grpId="0" animBg="1"/>
      <p:bldP spid="14" grpId="0" animBg="1"/>
      <p:bldP spid="15" grpId="0" animBg="1"/>
      <p:bldP spid="11"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44665" y="3887051"/>
            <a:ext cx="1985660" cy="2416406"/>
          </a:xfrm>
          <a:prstGeom prst="rect">
            <a:avLst/>
          </a:prstGeom>
        </p:spPr>
      </p:pic>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457198" y="478894"/>
            <a:ext cx="8220075" cy="1145719"/>
          </a:xfrm>
        </p:spPr>
        <p:txBody>
          <a:bodyPr/>
          <a:lstStyle/>
          <a:p>
            <a:pPr algn="ctr"/>
            <a:r>
              <a:rPr lang="en-US" sz="1800" b="0" dirty="0">
                <a:latin typeface="Twinkl" pitchFamily="2" charset="77"/>
              </a:rPr>
              <a:t>Another successful day, fighting crime and protecting the all the 4-sided shapes of the world. Well done Square and Rectangle! </a:t>
            </a:r>
            <a:br>
              <a:rPr lang="en-US" sz="1800" b="0" dirty="0">
                <a:latin typeface="Twinkl" pitchFamily="2" charset="77"/>
              </a:rPr>
            </a:br>
            <a:r>
              <a:rPr lang="en-US" sz="1800" b="0" dirty="0">
                <a:latin typeface="Twinkl" pitchFamily="2" charset="77"/>
              </a:rPr>
              <a:t>I think our 4-sided superheroes deserve a treat. Which pizza do you think belongs to which superhero? </a:t>
            </a:r>
            <a:endParaRPr lang="en-GB" sz="1800" b="0" dirty="0">
              <a:latin typeface="+mn-lt"/>
            </a:endParaRPr>
          </a:p>
        </p:txBody>
      </p:sp>
      <p:pic>
        <p:nvPicPr>
          <p:cNvPr id="7" name="Picture 6">
            <a:extLst>
              <a:ext uri="{FF2B5EF4-FFF2-40B4-BE49-F238E27FC236}">
                <a16:creationId xmlns:a16="http://schemas.microsoft.com/office/drawing/2014/main" id="{40C13171-1829-40DB-91F7-FBD4C2EC3A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5713" y="1691722"/>
            <a:ext cx="2762697" cy="2049037"/>
          </a:xfrm>
          <a:prstGeom prst="rect">
            <a:avLst/>
          </a:prstGeom>
        </p:spPr>
      </p:pic>
      <p:pic>
        <p:nvPicPr>
          <p:cNvPr id="3" name="Picture 2">
            <a:extLst>
              <a:ext uri="{FF2B5EF4-FFF2-40B4-BE49-F238E27FC236}">
                <a16:creationId xmlns:a16="http://schemas.microsoft.com/office/drawing/2014/main" id="{C6C0A9E3-97D4-4758-9B08-7A317FB2BB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78120" y="3213567"/>
            <a:ext cx="2241475" cy="1219779"/>
          </a:xfrm>
          <a:prstGeom prst="rect">
            <a:avLst/>
          </a:prstGeom>
        </p:spPr>
      </p:pic>
      <p:pic>
        <p:nvPicPr>
          <p:cNvPr id="4" name="Picture 3">
            <a:extLst>
              <a:ext uri="{FF2B5EF4-FFF2-40B4-BE49-F238E27FC236}">
                <a16:creationId xmlns:a16="http://schemas.microsoft.com/office/drawing/2014/main" id="{7263AA87-C310-4F32-92A6-18C1B56F38A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973410" y="3108172"/>
            <a:ext cx="1498093" cy="1494104"/>
          </a:xfrm>
          <a:prstGeom prst="rect">
            <a:avLst/>
          </a:prstGeom>
        </p:spPr>
      </p:pic>
      <p:sp>
        <p:nvSpPr>
          <p:cNvPr id="10" name="Rectangle: Rounded Corners 9">
            <a:extLst>
              <a:ext uri="{FF2B5EF4-FFF2-40B4-BE49-F238E27FC236}">
                <a16:creationId xmlns:a16="http://schemas.microsoft.com/office/drawing/2014/main" id="{5597B8C9-5A94-4A2A-8D43-C24B140C18D0}"/>
              </a:ext>
            </a:extLst>
          </p:cNvPr>
          <p:cNvSpPr/>
          <p:nvPr/>
        </p:nvSpPr>
        <p:spPr>
          <a:xfrm>
            <a:off x="5433134" y="3048171"/>
            <a:ext cx="3080552" cy="138517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inkl" pitchFamily="2" charset="77"/>
              </a:rPr>
              <a:t>Thank you for helping the League of Shapes. We look forward to fighting crime with you another day!</a:t>
            </a:r>
            <a:endParaRPr lang="en-GB" dirty="0"/>
          </a:p>
        </p:txBody>
      </p:sp>
    </p:spTree>
    <p:extLst>
      <p:ext uri="{BB962C8B-B14F-4D97-AF65-F5344CB8AC3E}">
        <p14:creationId xmlns:p14="http://schemas.microsoft.com/office/powerpoint/2010/main" val="8466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2.59259E-6 L -0.13472 0.21065 " pathEditMode="relative" rAng="0" ptsTypes="AA">
                                      <p:cBhvr>
                                        <p:cTn id="6" dur="2000" fill="hold"/>
                                        <p:tgtEl>
                                          <p:spTgt spid="3"/>
                                        </p:tgtEl>
                                        <p:attrNameLst>
                                          <p:attrName>ppt_x</p:attrName>
                                          <p:attrName>ppt_y</p:attrName>
                                        </p:attrNameLst>
                                      </p:cBhvr>
                                      <p:rCtr x="-6736" y="10532"/>
                                    </p:animMotion>
                                  </p:childTnLst>
                                </p:cTn>
                              </p:par>
                              <p:par>
                                <p:cTn id="7" presetID="42" presetClass="path" presetSubtype="0" accel="50000" decel="50000" fill="hold" nodeType="withEffect">
                                  <p:stCondLst>
                                    <p:cond delay="0"/>
                                  </p:stCondLst>
                                  <p:childTnLst>
                                    <p:animMotion origin="layout" path="M -4.44444E-6 2.96296E-6 L -0.33888 -0.12755 " pathEditMode="relative" rAng="0" ptsTypes="AA">
                                      <p:cBhvr>
                                        <p:cTn id="8" dur="2000" fill="hold"/>
                                        <p:tgtEl>
                                          <p:spTgt spid="4"/>
                                        </p:tgtEl>
                                        <p:attrNameLst>
                                          <p:attrName>ppt_x</p:attrName>
                                          <p:attrName>ppt_y</p:attrName>
                                        </p:attrNameLst>
                                      </p:cBhvr>
                                      <p:rCtr x="-16944" y="-6389"/>
                                    </p:animMotion>
                                  </p:childTnLst>
                                </p:cTn>
                              </p:par>
                            </p:childTnLst>
                          </p:cTn>
                        </p:par>
                        <p:par>
                          <p:cTn id="9" fill="hold">
                            <p:stCondLst>
                              <p:cond delay="2000"/>
                            </p:stCondLst>
                            <p:childTnLst>
                              <p:par>
                                <p:cTn id="10" presetID="10"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Meet Rectangle</a:t>
            </a:r>
          </a:p>
        </p:txBody>
      </p:sp>
      <p:pic>
        <p:nvPicPr>
          <p:cNvPr id="4" name="Picture 3">
            <a:extLst>
              <a:ext uri="{FF2B5EF4-FFF2-40B4-BE49-F238E27FC236}">
                <a16:creationId xmlns:a16="http://schemas.microsoft.com/office/drawing/2014/main" id="{BABD3851-89D0-47BB-BDB0-79B86E24C3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45164" y="1733363"/>
            <a:ext cx="3682227" cy="4481006"/>
          </a:xfrm>
          <a:prstGeom prst="rect">
            <a:avLst/>
          </a:prstGeom>
        </p:spPr>
      </p:pic>
      <p:sp>
        <p:nvSpPr>
          <p:cNvPr id="7" name="Speech Bubble: Rectangle with Corners Rounded 6">
            <a:extLst>
              <a:ext uri="{FF2B5EF4-FFF2-40B4-BE49-F238E27FC236}">
                <a16:creationId xmlns:a16="http://schemas.microsoft.com/office/drawing/2014/main" id="{CB28BE32-6302-451C-A0A4-BA7FC26EF6E9}"/>
              </a:ext>
            </a:extLst>
          </p:cNvPr>
          <p:cNvSpPr/>
          <p:nvPr/>
        </p:nvSpPr>
        <p:spPr>
          <a:xfrm>
            <a:off x="5429098" y="1600198"/>
            <a:ext cx="2824010" cy="3311370"/>
          </a:xfrm>
          <a:prstGeom prst="wedgeRoundRectCallout">
            <a:avLst>
              <a:gd name="adj1" fmla="val -83136"/>
              <a:gd name="adj2" fmla="val -16048"/>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My name is Rectangle. I am a super shape!</a:t>
            </a:r>
          </a:p>
          <a:p>
            <a:pPr algn="ctr"/>
            <a:endParaRPr lang="en-GB" dirty="0">
              <a:solidFill>
                <a:schemeClr val="tx1"/>
              </a:solidFill>
            </a:endParaRPr>
          </a:p>
          <a:p>
            <a:pPr algn="ctr"/>
            <a:r>
              <a:rPr lang="en-US" sz="1800" dirty="0">
                <a:solidFill>
                  <a:schemeClr val="tx1"/>
                </a:solidFill>
              </a:rPr>
              <a:t>My special superpower is that I have 4 straight sides and 4 corners.</a:t>
            </a:r>
          </a:p>
          <a:p>
            <a:pPr algn="ctr"/>
            <a:endParaRPr lang="en-US" sz="1800" dirty="0">
              <a:solidFill>
                <a:schemeClr val="tx1"/>
              </a:solidFill>
            </a:endParaRPr>
          </a:p>
          <a:p>
            <a:pPr algn="ctr"/>
            <a:r>
              <a:rPr lang="en-US" sz="1800" dirty="0">
                <a:solidFill>
                  <a:schemeClr val="tx1"/>
                </a:solidFill>
              </a:rPr>
              <a:t>Click on me to see my 4 straight sides and 4 corners. </a:t>
            </a:r>
          </a:p>
        </p:txBody>
      </p:sp>
      <p:sp>
        <p:nvSpPr>
          <p:cNvPr id="3" name="Rectangle 2">
            <a:extLst>
              <a:ext uri="{FF2B5EF4-FFF2-40B4-BE49-F238E27FC236}">
                <a16:creationId xmlns:a16="http://schemas.microsoft.com/office/drawing/2014/main" id="{8C954B32-CC87-40B2-8481-3E9F9B5E65A1}"/>
              </a:ext>
            </a:extLst>
          </p:cNvPr>
          <p:cNvSpPr/>
          <p:nvPr/>
        </p:nvSpPr>
        <p:spPr>
          <a:xfrm>
            <a:off x="1345164" y="1669002"/>
            <a:ext cx="1912941" cy="3781887"/>
          </a:xfrm>
          <a:prstGeom prst="rect">
            <a:avLst/>
          </a:prstGeom>
          <a:noFill/>
          <a:ln w="3810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hlinkClick r:id="rId3" action="ppaction://hlinksldjump"/>
            <a:extLst>
              <a:ext uri="{FF2B5EF4-FFF2-40B4-BE49-F238E27FC236}">
                <a16:creationId xmlns:a16="http://schemas.microsoft.com/office/drawing/2014/main" id="{C0C360DA-DD36-4B30-84F4-EAE42D3D6B27}"/>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250"/>
                                        <p:tgtEl>
                                          <p:spTgt spid="3"/>
                                        </p:tgtEl>
                                      </p:cBhvr>
                                    </p:animEffect>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Meet Square</a:t>
            </a:r>
          </a:p>
        </p:txBody>
      </p:sp>
      <p:pic>
        <p:nvPicPr>
          <p:cNvPr id="4" name="Picture 3">
            <a:extLst>
              <a:ext uri="{FF2B5EF4-FFF2-40B4-BE49-F238E27FC236}">
                <a16:creationId xmlns:a16="http://schemas.microsoft.com/office/drawing/2014/main" id="{BABD3851-89D0-47BB-BDB0-79B86E24C3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3682" y="1937400"/>
            <a:ext cx="4740706" cy="3516086"/>
          </a:xfrm>
          <a:prstGeom prst="rect">
            <a:avLst/>
          </a:prstGeom>
        </p:spPr>
      </p:pic>
      <p:sp>
        <p:nvSpPr>
          <p:cNvPr id="7" name="Speech Bubble: Rectangle with Corners Rounded 6">
            <a:extLst>
              <a:ext uri="{FF2B5EF4-FFF2-40B4-BE49-F238E27FC236}">
                <a16:creationId xmlns:a16="http://schemas.microsoft.com/office/drawing/2014/main" id="{CB28BE32-6302-451C-A0A4-BA7FC26EF6E9}"/>
              </a:ext>
            </a:extLst>
          </p:cNvPr>
          <p:cNvSpPr/>
          <p:nvPr/>
        </p:nvSpPr>
        <p:spPr>
          <a:xfrm>
            <a:off x="5579352" y="2026327"/>
            <a:ext cx="2898822" cy="3195961"/>
          </a:xfrm>
          <a:prstGeom prst="wedgeRoundRectCallout">
            <a:avLst>
              <a:gd name="adj1" fmla="val -61011"/>
              <a:gd name="adj2" fmla="val -24998"/>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My name is Square. I am a super shape!</a:t>
            </a:r>
          </a:p>
          <a:p>
            <a:pPr algn="ctr"/>
            <a:endParaRPr lang="en-GB" dirty="0">
              <a:solidFill>
                <a:schemeClr val="tx1"/>
              </a:solidFill>
            </a:endParaRPr>
          </a:p>
          <a:p>
            <a:pPr algn="ctr"/>
            <a:r>
              <a:rPr lang="en-GB" dirty="0">
                <a:solidFill>
                  <a:schemeClr val="tx1"/>
                </a:solidFill>
              </a:rPr>
              <a:t> </a:t>
            </a:r>
            <a:r>
              <a:rPr lang="en-US" dirty="0">
                <a:solidFill>
                  <a:schemeClr val="tx1"/>
                </a:solidFill>
              </a:rPr>
              <a:t>I also have 4 straight sides and 4 corners, but my straight sides are all the same length. </a:t>
            </a:r>
          </a:p>
          <a:p>
            <a:pPr algn="ctr"/>
            <a:endParaRPr lang="en-US" dirty="0">
              <a:solidFill>
                <a:schemeClr val="tx1"/>
              </a:solidFill>
            </a:endParaRPr>
          </a:p>
          <a:p>
            <a:pPr algn="ctr"/>
            <a:r>
              <a:rPr lang="en-US" dirty="0">
                <a:solidFill>
                  <a:schemeClr val="tx1"/>
                </a:solidFill>
              </a:rPr>
              <a:t>Click on me to see my 4 straight sides and 4 corners. </a:t>
            </a:r>
          </a:p>
        </p:txBody>
      </p:sp>
      <p:sp>
        <p:nvSpPr>
          <p:cNvPr id="3" name="Rectangle 2">
            <a:extLst>
              <a:ext uri="{FF2B5EF4-FFF2-40B4-BE49-F238E27FC236}">
                <a16:creationId xmlns:a16="http://schemas.microsoft.com/office/drawing/2014/main" id="{C8C02FF0-D6F5-4ABE-8D9E-DDE7BACC5589}"/>
              </a:ext>
            </a:extLst>
          </p:cNvPr>
          <p:cNvSpPr/>
          <p:nvPr/>
        </p:nvSpPr>
        <p:spPr>
          <a:xfrm>
            <a:off x="1455938" y="1722267"/>
            <a:ext cx="3586578" cy="3586578"/>
          </a:xfrm>
          <a:prstGeom prst="rect">
            <a:avLst/>
          </a:prstGeom>
          <a:noFill/>
          <a:ln w="3810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hlinkClick r:id="rId3" action="ppaction://hlinksldjump"/>
            <a:extLst>
              <a:ext uri="{FF2B5EF4-FFF2-40B4-BE49-F238E27FC236}">
                <a16:creationId xmlns:a16="http://schemas.microsoft.com/office/drawing/2014/main" id="{7596B385-3067-46D3-904F-319EA3225D10}"/>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3779402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250"/>
                                        <p:tgtEl>
                                          <p:spTgt spid="3"/>
                                        </p:tgtEl>
                                      </p:cBhvr>
                                    </p:animEffect>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D3851-89D0-47BB-BDB0-79B86E24C3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4703" y="2884735"/>
            <a:ext cx="4255908" cy="3156521"/>
          </a:xfrm>
          <a:prstGeom prst="rect">
            <a:avLst/>
          </a:prstGeom>
        </p:spPr>
      </p:pic>
      <p:sp>
        <p:nvSpPr>
          <p:cNvPr id="7" name="Speech Bubble: Rectangle with Corners Rounded 6">
            <a:extLst>
              <a:ext uri="{FF2B5EF4-FFF2-40B4-BE49-F238E27FC236}">
                <a16:creationId xmlns:a16="http://schemas.microsoft.com/office/drawing/2014/main" id="{CB28BE32-6302-451C-A0A4-BA7FC26EF6E9}"/>
              </a:ext>
            </a:extLst>
          </p:cNvPr>
          <p:cNvSpPr/>
          <p:nvPr/>
        </p:nvSpPr>
        <p:spPr>
          <a:xfrm>
            <a:off x="1419515" y="816744"/>
            <a:ext cx="4013619" cy="1571347"/>
          </a:xfrm>
          <a:prstGeom prst="wedgeRoundRectCallout">
            <a:avLst>
              <a:gd name="adj1" fmla="val 39800"/>
              <a:gd name="adj2" fmla="val 80871"/>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Twinkl" pitchFamily="2" charset="77"/>
              </a:rPr>
              <a:t>Together, we form part of the League of Shapes! We fight crimes and help to protect shapes with 4 sides from the Shape Catcher! Do you think you can help us? </a:t>
            </a:r>
          </a:p>
        </p:txBody>
      </p:sp>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27852" y="1855189"/>
            <a:ext cx="3074610" cy="3741580"/>
          </a:xfrm>
          <a:prstGeom prst="rect">
            <a:avLst/>
          </a:prstGeom>
        </p:spPr>
      </p:pic>
      <p:sp>
        <p:nvSpPr>
          <p:cNvPr id="2" name="Rectangle: Rounded Corners 1">
            <a:hlinkClick r:id="rId4" action="ppaction://hlinksldjump"/>
            <a:extLst>
              <a:ext uri="{FF2B5EF4-FFF2-40B4-BE49-F238E27FC236}">
                <a16:creationId xmlns:a16="http://schemas.microsoft.com/office/drawing/2014/main" id="{600CAC8B-CE55-4266-925E-3CB3CC3E0CBE}"/>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70862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335456" y="423535"/>
            <a:ext cx="8473087" cy="994306"/>
          </a:xfrm>
        </p:spPr>
        <p:txBody>
          <a:bodyPr/>
          <a:lstStyle/>
          <a:p>
            <a:pPr algn="ctr"/>
            <a:r>
              <a:rPr lang="en-US" sz="1800" b="0" dirty="0">
                <a:latin typeface="Twinkl" pitchFamily="2" charset="77"/>
              </a:rPr>
              <a:t>Our first mission is to find all the shapes with 4 sides. Can you find them all? </a:t>
            </a:r>
            <a:endParaRPr lang="en-GB" sz="1800" b="0" dirty="0">
              <a:latin typeface="+mn-lt"/>
            </a:endParaRPr>
          </a:p>
        </p:txBody>
      </p:sp>
      <p:sp>
        <p:nvSpPr>
          <p:cNvPr id="2" name="Isosceles Triangle 1">
            <a:extLst>
              <a:ext uri="{FF2B5EF4-FFF2-40B4-BE49-F238E27FC236}">
                <a16:creationId xmlns:a16="http://schemas.microsoft.com/office/drawing/2014/main" id="{36FED5A9-F288-49C4-A2E7-B2A04F2BC575}"/>
              </a:ext>
            </a:extLst>
          </p:cNvPr>
          <p:cNvSpPr/>
          <p:nvPr/>
        </p:nvSpPr>
        <p:spPr>
          <a:xfrm>
            <a:off x="2814222" y="1597980"/>
            <a:ext cx="1305018" cy="1327780"/>
          </a:xfrm>
          <a:prstGeom prst="triangl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CA3A691C-2C24-4ACD-A409-978ED38C09E9}"/>
              </a:ext>
            </a:extLst>
          </p:cNvPr>
          <p:cNvSpPr/>
          <p:nvPr/>
        </p:nvSpPr>
        <p:spPr>
          <a:xfrm rot="16200000">
            <a:off x="7308792" y="1430779"/>
            <a:ext cx="932155" cy="994305"/>
          </a:xfrm>
          <a:prstGeom prst="triangl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0F1395FB-4A9F-4372-9207-C1AF9F8A7AB9}"/>
              </a:ext>
            </a:extLst>
          </p:cNvPr>
          <p:cNvSpPr/>
          <p:nvPr/>
        </p:nvSpPr>
        <p:spPr>
          <a:xfrm>
            <a:off x="5912528" y="4345777"/>
            <a:ext cx="1307486" cy="1770387"/>
          </a:xfrm>
          <a:prstGeom prst="triangl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C3E02D7-D1E0-44B6-8B29-5094695B9AE6}"/>
              </a:ext>
            </a:extLst>
          </p:cNvPr>
          <p:cNvSpPr/>
          <p:nvPr/>
        </p:nvSpPr>
        <p:spPr>
          <a:xfrm>
            <a:off x="7135677" y="3757417"/>
            <a:ext cx="1098426" cy="1098426"/>
          </a:xfrm>
          <a:prstGeom prst="ellipse">
            <a:avLst/>
          </a:prstGeom>
          <a:solidFill>
            <a:srgbClr val="EB4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54E2653-A770-4D91-BDBF-FCDEAA409C7C}"/>
              </a:ext>
            </a:extLst>
          </p:cNvPr>
          <p:cNvSpPr/>
          <p:nvPr/>
        </p:nvSpPr>
        <p:spPr>
          <a:xfrm>
            <a:off x="4749561" y="1317119"/>
            <a:ext cx="1100823" cy="1100823"/>
          </a:xfrm>
          <a:prstGeom prst="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952B6CD-8515-4F3B-89AF-1A590C3A1F70}"/>
              </a:ext>
            </a:extLst>
          </p:cNvPr>
          <p:cNvSpPr/>
          <p:nvPr/>
        </p:nvSpPr>
        <p:spPr>
          <a:xfrm>
            <a:off x="3495752" y="3265414"/>
            <a:ext cx="1770387" cy="1770387"/>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943486A-1C7B-48F1-A350-B64C2087561B}"/>
              </a:ext>
            </a:extLst>
          </p:cNvPr>
          <p:cNvSpPr/>
          <p:nvPr/>
        </p:nvSpPr>
        <p:spPr>
          <a:xfrm>
            <a:off x="5688431" y="2851837"/>
            <a:ext cx="1770387" cy="570009"/>
          </a:xfrm>
          <a:prstGeom prst="rect">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5986" y="2630749"/>
            <a:ext cx="1573715" cy="1167193"/>
          </a:xfrm>
          <a:prstGeom prst="rect">
            <a:avLst/>
          </a:prstGeom>
        </p:spPr>
      </p:pic>
      <p:pic>
        <p:nvPicPr>
          <p:cNvPr id="4" name="Picture 3">
            <a:extLst>
              <a:ext uri="{FF2B5EF4-FFF2-40B4-BE49-F238E27FC236}">
                <a16:creationId xmlns:a16="http://schemas.microsoft.com/office/drawing/2014/main" id="{F02414A2-74E6-4136-A610-20D4393660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81214" y="4150608"/>
            <a:ext cx="1643349" cy="1999839"/>
          </a:xfrm>
          <a:prstGeom prst="rect">
            <a:avLst/>
          </a:prstGeom>
        </p:spPr>
      </p:pic>
      <p:sp>
        <p:nvSpPr>
          <p:cNvPr id="13" name="Rectangle 12">
            <a:extLst>
              <a:ext uri="{FF2B5EF4-FFF2-40B4-BE49-F238E27FC236}">
                <a16:creationId xmlns:a16="http://schemas.microsoft.com/office/drawing/2014/main" id="{90BCB627-0E4A-4240-8CBA-D7876B04B0AA}"/>
              </a:ext>
            </a:extLst>
          </p:cNvPr>
          <p:cNvSpPr/>
          <p:nvPr/>
        </p:nvSpPr>
        <p:spPr>
          <a:xfrm>
            <a:off x="3389257" y="3158919"/>
            <a:ext cx="1983375" cy="1983375"/>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5681A78-6385-445F-B75B-23CDFEF2CA74}"/>
              </a:ext>
            </a:extLst>
          </p:cNvPr>
          <p:cNvSpPr/>
          <p:nvPr/>
        </p:nvSpPr>
        <p:spPr>
          <a:xfrm>
            <a:off x="4631564" y="1211779"/>
            <a:ext cx="1327780" cy="1327780"/>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655E929-2987-4998-A729-FE7156A93AC3}"/>
              </a:ext>
            </a:extLst>
          </p:cNvPr>
          <p:cNvSpPr/>
          <p:nvPr/>
        </p:nvSpPr>
        <p:spPr>
          <a:xfrm>
            <a:off x="5574583" y="2730675"/>
            <a:ext cx="1983375" cy="780247"/>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with Corners Rounded 19">
            <a:extLst>
              <a:ext uri="{FF2B5EF4-FFF2-40B4-BE49-F238E27FC236}">
                <a16:creationId xmlns:a16="http://schemas.microsoft.com/office/drawing/2014/main" id="{6EF5A7F2-FC33-49E4-839D-9B9F383B203C}"/>
              </a:ext>
            </a:extLst>
          </p:cNvPr>
          <p:cNvSpPr/>
          <p:nvPr/>
        </p:nvSpPr>
        <p:spPr>
          <a:xfrm>
            <a:off x="2594747" y="4212042"/>
            <a:ext cx="3060329" cy="1047978"/>
          </a:xfrm>
          <a:prstGeom prst="wedgeRoundRectCallout">
            <a:avLst>
              <a:gd name="adj1" fmla="val -67044"/>
              <a:gd name="adj2" fmla="val -19334"/>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sz="1600" dirty="0">
                <a:solidFill>
                  <a:schemeClr val="tx1"/>
                </a:solidFill>
                <a:latin typeface="Twinkl" pitchFamily="2" charset="77"/>
              </a:rPr>
              <a:t>Well done! You helped to find all the shapes with 4 sides. Do all of the shapes with 4 sides look the same?</a:t>
            </a:r>
            <a:endParaRPr lang="en-GB" sz="1600" dirty="0">
              <a:solidFill>
                <a:schemeClr val="tx1"/>
              </a:solidFill>
            </a:endParaRPr>
          </a:p>
        </p:txBody>
      </p:sp>
      <p:sp>
        <p:nvSpPr>
          <p:cNvPr id="11" name="Rectangle: Rounded Corners 10">
            <a:hlinkClick r:id="rId4" action="ppaction://hlinksldjump"/>
            <a:extLst>
              <a:ext uri="{FF2B5EF4-FFF2-40B4-BE49-F238E27FC236}">
                <a16:creationId xmlns:a16="http://schemas.microsoft.com/office/drawing/2014/main" id="{D8FDE3DC-AC60-4903-9B8E-7129D0B5EE26}"/>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3463579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125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250"/>
                                        <p:tgtEl>
                                          <p:spTgt spid="15"/>
                                        </p:tgtEl>
                                      </p:cBhvr>
                                    </p:animEffect>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250"/>
                                        <p:tgtEl>
                                          <p:spTgt spid="14"/>
                                        </p:tgtEl>
                                      </p:cBhvr>
                                    </p:animEffect>
                                  </p:child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2"/>
                                        </p:tgtEl>
                                        <p:attrNameLst>
                                          <p:attrName>r</p:attrName>
                                        </p:attrNameLst>
                                      </p:cBhvr>
                                    </p:animRot>
                                    <p:animRot by="-240000">
                                      <p:cBhvr>
                                        <p:cTn id="29" dur="200" fill="hold">
                                          <p:stCondLst>
                                            <p:cond delay="200"/>
                                          </p:stCondLst>
                                        </p:cTn>
                                        <p:tgtEl>
                                          <p:spTgt spid="2"/>
                                        </p:tgtEl>
                                        <p:attrNameLst>
                                          <p:attrName>r</p:attrName>
                                        </p:attrNameLst>
                                      </p:cBhvr>
                                    </p:animRot>
                                    <p:animRot by="240000">
                                      <p:cBhvr>
                                        <p:cTn id="30" dur="200" fill="hold">
                                          <p:stCondLst>
                                            <p:cond delay="400"/>
                                          </p:stCondLst>
                                        </p:cTn>
                                        <p:tgtEl>
                                          <p:spTgt spid="2"/>
                                        </p:tgtEl>
                                        <p:attrNameLst>
                                          <p:attrName>r</p:attrName>
                                        </p:attrNameLst>
                                      </p:cBhvr>
                                    </p:animRot>
                                    <p:animRot by="-240000">
                                      <p:cBhvr>
                                        <p:cTn id="31" dur="200" fill="hold">
                                          <p:stCondLst>
                                            <p:cond delay="600"/>
                                          </p:stCondLst>
                                        </p:cTn>
                                        <p:tgtEl>
                                          <p:spTgt spid="2"/>
                                        </p:tgtEl>
                                        <p:attrNameLst>
                                          <p:attrName>r</p:attrName>
                                        </p:attrNameLst>
                                      </p:cBhvr>
                                    </p:animRot>
                                    <p:animRot by="120000">
                                      <p:cBhvr>
                                        <p:cTn id="32" dur="200" fill="hold">
                                          <p:stCondLst>
                                            <p:cond delay="800"/>
                                          </p:stCondLst>
                                        </p:cTn>
                                        <p:tgtEl>
                                          <p:spTgt spid="2"/>
                                        </p:tgtEl>
                                        <p:attrNameLst>
                                          <p:attrName>r</p:attrName>
                                        </p:attrNameLst>
                                      </p:cBhvr>
                                    </p:animRot>
                                  </p:childTnLst>
                                </p:cTn>
                              </p:par>
                            </p:childTnLst>
                          </p:cTn>
                        </p:par>
                      </p:childTnLst>
                    </p:cTn>
                  </p:par>
                </p:childTnLst>
              </p:cTn>
              <p:nextCondLst>
                <p:cond evt="onClick" delay="0">
                  <p:tgtEl>
                    <p:spTgt spid="2"/>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3"/>
                                        </p:tgtEl>
                                        <p:attrNameLst>
                                          <p:attrName>r</p:attrName>
                                        </p:attrNameLst>
                                      </p:cBhvr>
                                    </p:animRot>
                                    <p:animRot by="-240000">
                                      <p:cBhvr>
                                        <p:cTn id="38" dur="200" fill="hold">
                                          <p:stCondLst>
                                            <p:cond delay="200"/>
                                          </p:stCondLst>
                                        </p:cTn>
                                        <p:tgtEl>
                                          <p:spTgt spid="3"/>
                                        </p:tgtEl>
                                        <p:attrNameLst>
                                          <p:attrName>r</p:attrName>
                                        </p:attrNameLst>
                                      </p:cBhvr>
                                    </p:animRot>
                                    <p:animRot by="240000">
                                      <p:cBhvr>
                                        <p:cTn id="39" dur="200" fill="hold">
                                          <p:stCondLst>
                                            <p:cond delay="400"/>
                                          </p:stCondLst>
                                        </p:cTn>
                                        <p:tgtEl>
                                          <p:spTgt spid="3"/>
                                        </p:tgtEl>
                                        <p:attrNameLst>
                                          <p:attrName>r</p:attrName>
                                        </p:attrNameLst>
                                      </p:cBhvr>
                                    </p:animRot>
                                    <p:animRot by="-240000">
                                      <p:cBhvr>
                                        <p:cTn id="40" dur="200" fill="hold">
                                          <p:stCondLst>
                                            <p:cond delay="600"/>
                                          </p:stCondLst>
                                        </p:cTn>
                                        <p:tgtEl>
                                          <p:spTgt spid="3"/>
                                        </p:tgtEl>
                                        <p:attrNameLst>
                                          <p:attrName>r</p:attrName>
                                        </p:attrNameLst>
                                      </p:cBhvr>
                                    </p:animRot>
                                    <p:animRot by="120000">
                                      <p:cBhvr>
                                        <p:cTn id="41" dur="200" fill="hold">
                                          <p:stCondLst>
                                            <p:cond delay="800"/>
                                          </p:stCondLst>
                                        </p:cTn>
                                        <p:tgtEl>
                                          <p:spTgt spid="3"/>
                                        </p:tgtEl>
                                        <p:attrNameLst>
                                          <p:attrName>r</p:attrName>
                                        </p:attrNameLst>
                                      </p:cBhvr>
                                    </p:animRot>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16"/>
                                        </p:tgtEl>
                                        <p:attrNameLst>
                                          <p:attrName>r</p:attrName>
                                        </p:attrNameLst>
                                      </p:cBhvr>
                                    </p:animRot>
                                    <p:animRot by="-240000">
                                      <p:cBhvr>
                                        <p:cTn id="47" dur="200" fill="hold">
                                          <p:stCondLst>
                                            <p:cond delay="200"/>
                                          </p:stCondLst>
                                        </p:cTn>
                                        <p:tgtEl>
                                          <p:spTgt spid="16"/>
                                        </p:tgtEl>
                                        <p:attrNameLst>
                                          <p:attrName>r</p:attrName>
                                        </p:attrNameLst>
                                      </p:cBhvr>
                                    </p:animRot>
                                    <p:animRot by="240000">
                                      <p:cBhvr>
                                        <p:cTn id="48" dur="200" fill="hold">
                                          <p:stCondLst>
                                            <p:cond delay="400"/>
                                          </p:stCondLst>
                                        </p:cTn>
                                        <p:tgtEl>
                                          <p:spTgt spid="16"/>
                                        </p:tgtEl>
                                        <p:attrNameLst>
                                          <p:attrName>r</p:attrName>
                                        </p:attrNameLst>
                                      </p:cBhvr>
                                    </p:animRot>
                                    <p:animRot by="-240000">
                                      <p:cBhvr>
                                        <p:cTn id="49" dur="200" fill="hold">
                                          <p:stCondLst>
                                            <p:cond delay="600"/>
                                          </p:stCondLst>
                                        </p:cTn>
                                        <p:tgtEl>
                                          <p:spTgt spid="16"/>
                                        </p:tgtEl>
                                        <p:attrNameLst>
                                          <p:attrName>r</p:attrName>
                                        </p:attrNameLst>
                                      </p:cBhvr>
                                    </p:animRot>
                                    <p:animRot by="120000">
                                      <p:cBhvr>
                                        <p:cTn id="50"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32" presetClass="emph" presetSubtype="0" fill="hold" grpId="0" nodeType="click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childTnLst>
        </p:cTn>
      </p:par>
    </p:tnLst>
    <p:bldLst>
      <p:bldP spid="2" grpId="0" animBg="1"/>
      <p:bldP spid="3" grpId="0" animBg="1"/>
      <p:bldP spid="10" grpId="0" animBg="1"/>
      <p:bldP spid="16" grpId="0" animBg="1"/>
      <p:bldP spid="13" grpId="0" animBg="1"/>
      <p:bldP spid="14" grpId="0" animBg="1"/>
      <p:bldP spid="15"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4981" y="1707630"/>
            <a:ext cx="1882931" cy="2291392"/>
          </a:xfrm>
          <a:prstGeom prst="rect">
            <a:avLst/>
          </a:prstGeom>
        </p:spPr>
      </p:pic>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457198" y="478895"/>
            <a:ext cx="8220075" cy="994306"/>
          </a:xfrm>
        </p:spPr>
        <p:txBody>
          <a:bodyPr/>
          <a:lstStyle/>
          <a:p>
            <a:pPr algn="ctr"/>
            <a:r>
              <a:rPr lang="en-US" sz="1800" b="0" dirty="0">
                <a:latin typeface="Twinkl" pitchFamily="2" charset="77"/>
              </a:rPr>
              <a:t>Rectangle has heard that the Shape Catcher is trying to steal all of the rectangle shapes from the town. Do you think you could find all the rectangles so that Rectangle can protect them? </a:t>
            </a:r>
            <a:endParaRPr lang="en-GB" sz="1800" b="0" dirty="0">
              <a:latin typeface="+mn-lt"/>
            </a:endParaRPr>
          </a:p>
        </p:txBody>
      </p:sp>
      <p:pic>
        <p:nvPicPr>
          <p:cNvPr id="14" name="Picture 13">
            <a:extLst>
              <a:ext uri="{FF2B5EF4-FFF2-40B4-BE49-F238E27FC236}">
                <a16:creationId xmlns:a16="http://schemas.microsoft.com/office/drawing/2014/main" id="{5F6FD77D-6F83-4E27-8D84-9A91800088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25445" y="2678944"/>
            <a:ext cx="2948196" cy="1624579"/>
          </a:xfrm>
          <a:prstGeom prst="rect">
            <a:avLst/>
          </a:prstGeom>
        </p:spPr>
      </p:pic>
      <p:pic>
        <p:nvPicPr>
          <p:cNvPr id="19" name="Picture 18">
            <a:extLst>
              <a:ext uri="{FF2B5EF4-FFF2-40B4-BE49-F238E27FC236}">
                <a16:creationId xmlns:a16="http://schemas.microsoft.com/office/drawing/2014/main" id="{5FDB500E-DCD3-449C-823A-91A9321466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71511" y="2408742"/>
            <a:ext cx="2598556" cy="1894781"/>
          </a:xfrm>
          <a:prstGeom prst="rect">
            <a:avLst/>
          </a:prstGeom>
        </p:spPr>
      </p:pic>
      <p:pic>
        <p:nvPicPr>
          <p:cNvPr id="21" name="Picture 20">
            <a:extLst>
              <a:ext uri="{FF2B5EF4-FFF2-40B4-BE49-F238E27FC236}">
                <a16:creationId xmlns:a16="http://schemas.microsoft.com/office/drawing/2014/main" id="{89645CA1-983F-4F32-9E15-FFAF3FC174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73641" y="4398838"/>
            <a:ext cx="2727140" cy="1859285"/>
          </a:xfrm>
          <a:prstGeom prst="rect">
            <a:avLst/>
          </a:prstGeom>
        </p:spPr>
      </p:pic>
      <p:pic>
        <p:nvPicPr>
          <p:cNvPr id="23" name="Picture 22">
            <a:extLst>
              <a:ext uri="{FF2B5EF4-FFF2-40B4-BE49-F238E27FC236}">
                <a16:creationId xmlns:a16="http://schemas.microsoft.com/office/drawing/2014/main" id="{B5BC0CC8-5395-4AC1-A5CA-A586E5E6C7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745591" y="4398839"/>
            <a:ext cx="2788929" cy="1859285"/>
          </a:xfrm>
          <a:prstGeom prst="rect">
            <a:avLst/>
          </a:prstGeom>
        </p:spPr>
      </p:pic>
      <p:sp>
        <p:nvSpPr>
          <p:cNvPr id="24" name="Speech Bubble: Rectangle with Corners Rounded 23">
            <a:extLst>
              <a:ext uri="{FF2B5EF4-FFF2-40B4-BE49-F238E27FC236}">
                <a16:creationId xmlns:a16="http://schemas.microsoft.com/office/drawing/2014/main" id="{7855E014-EF86-48E8-A145-2FF4E8B647E8}"/>
              </a:ext>
            </a:extLst>
          </p:cNvPr>
          <p:cNvSpPr/>
          <p:nvPr/>
        </p:nvSpPr>
        <p:spPr>
          <a:xfrm>
            <a:off x="2104347" y="1596830"/>
            <a:ext cx="2307855" cy="921503"/>
          </a:xfrm>
          <a:prstGeom prst="wedgeRoundRectCallout">
            <a:avLst>
              <a:gd name="adj1" fmla="val -65105"/>
              <a:gd name="adj2" fmla="val 16825"/>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r>
              <a:rPr lang="en-US" sz="1600" dirty="0">
                <a:solidFill>
                  <a:schemeClr val="tx1"/>
                </a:solidFill>
              </a:rPr>
              <a:t>Click on all the rectangle shapes and I will protect them!</a:t>
            </a:r>
          </a:p>
        </p:txBody>
      </p:sp>
      <p:sp>
        <p:nvSpPr>
          <p:cNvPr id="15" name="Rectangle 14">
            <a:extLst>
              <a:ext uri="{FF2B5EF4-FFF2-40B4-BE49-F238E27FC236}">
                <a16:creationId xmlns:a16="http://schemas.microsoft.com/office/drawing/2014/main" id="{92B367E5-3938-4B8E-8AD7-AE70EFAB2FD4}"/>
              </a:ext>
            </a:extLst>
          </p:cNvPr>
          <p:cNvSpPr/>
          <p:nvPr/>
        </p:nvSpPr>
        <p:spPr>
          <a:xfrm rot="5400000">
            <a:off x="3625847" y="3044827"/>
            <a:ext cx="339728" cy="625474"/>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020919E-3AE1-4131-B69F-9080F2AE2F93}"/>
              </a:ext>
            </a:extLst>
          </p:cNvPr>
          <p:cNvSpPr/>
          <p:nvPr/>
        </p:nvSpPr>
        <p:spPr>
          <a:xfrm rot="5400000">
            <a:off x="5931421" y="2624344"/>
            <a:ext cx="1053692" cy="890906"/>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7643CDE-2CAF-48D4-9FAF-D1585D86B6CE}"/>
              </a:ext>
            </a:extLst>
          </p:cNvPr>
          <p:cNvSpPr/>
          <p:nvPr/>
        </p:nvSpPr>
        <p:spPr>
          <a:xfrm rot="5400000">
            <a:off x="3914339" y="4356303"/>
            <a:ext cx="441962" cy="1955397"/>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BEE5B57-2345-4E25-AAD0-AF26CA0E473E}"/>
              </a:ext>
            </a:extLst>
          </p:cNvPr>
          <p:cNvSpPr/>
          <p:nvPr/>
        </p:nvSpPr>
        <p:spPr>
          <a:xfrm rot="5400000">
            <a:off x="7536180" y="4930144"/>
            <a:ext cx="800099" cy="586740"/>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hlinkClick r:id="rId7" action="ppaction://hlinksldjump"/>
            <a:extLst>
              <a:ext uri="{FF2B5EF4-FFF2-40B4-BE49-F238E27FC236}">
                <a16:creationId xmlns:a16="http://schemas.microsoft.com/office/drawing/2014/main" id="{66CBA99F-417C-41A1-88D2-09CF3F6DFA04}"/>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2605627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500"/>
                                        <p:tgtEl>
                                          <p:spTgt spid="11"/>
                                        </p:tgtEl>
                                      </p:cBhvr>
                                    </p:animEffec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500"/>
                                        <p:tgtEl>
                                          <p:spTgt spid="12"/>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childTnLst>
              </p:cTn>
              <p:nextCondLst>
                <p:cond evt="onClick" delay="0">
                  <p:tgtEl>
                    <p:spTgt spid="21"/>
                  </p:tgtEl>
                </p:cond>
              </p:nextCondLst>
            </p:seq>
          </p:childTnLst>
        </p:cTn>
      </p:par>
    </p:tnLst>
    <p:bldLst>
      <p:bldP spid="15"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1299" y="4082673"/>
            <a:ext cx="2817108" cy="2089392"/>
          </a:xfrm>
          <a:prstGeom prst="rect">
            <a:avLst/>
          </a:prstGeom>
        </p:spPr>
      </p:pic>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457198" y="478895"/>
            <a:ext cx="8220075" cy="994306"/>
          </a:xfrm>
        </p:spPr>
        <p:txBody>
          <a:bodyPr/>
          <a:lstStyle/>
          <a:p>
            <a:pPr algn="ctr"/>
            <a:r>
              <a:rPr lang="en-GB" sz="1800" b="0" dirty="0">
                <a:latin typeface="+mn-lt"/>
              </a:rPr>
              <a:t>Well done! You protected all the rectangle shapes but now the Shape Catcher is planning on stealing the squares.</a:t>
            </a:r>
          </a:p>
        </p:txBody>
      </p:sp>
      <p:pic>
        <p:nvPicPr>
          <p:cNvPr id="14" name="Picture 13">
            <a:extLst>
              <a:ext uri="{FF2B5EF4-FFF2-40B4-BE49-F238E27FC236}">
                <a16:creationId xmlns:a16="http://schemas.microsoft.com/office/drawing/2014/main" id="{5F6FD77D-6F83-4E27-8D84-9A918000882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1535" y="1792135"/>
            <a:ext cx="3096872" cy="1364559"/>
          </a:xfrm>
          <a:prstGeom prst="rect">
            <a:avLst/>
          </a:prstGeom>
        </p:spPr>
      </p:pic>
      <p:pic>
        <p:nvPicPr>
          <p:cNvPr id="19" name="Picture 18">
            <a:extLst>
              <a:ext uri="{FF2B5EF4-FFF2-40B4-BE49-F238E27FC236}">
                <a16:creationId xmlns:a16="http://schemas.microsoft.com/office/drawing/2014/main" id="{5FDB500E-DCD3-449C-823A-91A9321466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82340" y="1624417"/>
            <a:ext cx="2342432" cy="1756823"/>
          </a:xfrm>
          <a:prstGeom prst="rect">
            <a:avLst/>
          </a:prstGeom>
        </p:spPr>
      </p:pic>
      <p:pic>
        <p:nvPicPr>
          <p:cNvPr id="21" name="Picture 20">
            <a:extLst>
              <a:ext uri="{FF2B5EF4-FFF2-40B4-BE49-F238E27FC236}">
                <a16:creationId xmlns:a16="http://schemas.microsoft.com/office/drawing/2014/main" id="{89645CA1-983F-4F32-9E15-FFAF3FC174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69158" y="1629578"/>
            <a:ext cx="2621797" cy="1746499"/>
          </a:xfrm>
          <a:prstGeom prst="rect">
            <a:avLst/>
          </a:prstGeom>
        </p:spPr>
      </p:pic>
      <p:sp>
        <p:nvSpPr>
          <p:cNvPr id="3" name="Speech Bubble: Rectangle with Corners Rounded 2">
            <a:extLst>
              <a:ext uri="{FF2B5EF4-FFF2-40B4-BE49-F238E27FC236}">
                <a16:creationId xmlns:a16="http://schemas.microsoft.com/office/drawing/2014/main" id="{9AF2F115-477B-40BA-BA08-BD97F7058848}"/>
              </a:ext>
            </a:extLst>
          </p:cNvPr>
          <p:cNvSpPr/>
          <p:nvPr/>
        </p:nvSpPr>
        <p:spPr>
          <a:xfrm>
            <a:off x="3917843" y="4135666"/>
            <a:ext cx="3016357" cy="1092756"/>
          </a:xfrm>
          <a:prstGeom prst="wedgeRoundRectCallout">
            <a:avLst>
              <a:gd name="adj1" fmla="val -67044"/>
              <a:gd name="adj2" fmla="val -19334"/>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600" dirty="0">
                <a:solidFill>
                  <a:schemeClr val="tx1"/>
                </a:solidFill>
                <a:latin typeface="Twinkl" pitchFamily="2" charset="77"/>
              </a:rPr>
              <a:t>Can you click on the squares?</a:t>
            </a:r>
          </a:p>
          <a:p>
            <a:endParaRPr lang="en-US" sz="1600" dirty="0">
              <a:solidFill>
                <a:schemeClr val="tx1"/>
              </a:solidFill>
              <a:latin typeface="Twinkl" pitchFamily="2" charset="77"/>
            </a:endParaRPr>
          </a:p>
          <a:p>
            <a:r>
              <a:rPr lang="en-US" sz="1600" dirty="0">
                <a:solidFill>
                  <a:schemeClr val="tx1"/>
                </a:solidFill>
                <a:latin typeface="Twinkl" pitchFamily="2" charset="77"/>
              </a:rPr>
              <a:t>Do you remember what is special about my sides?</a:t>
            </a:r>
          </a:p>
          <a:p>
            <a:endParaRPr lang="en-US" sz="1200" dirty="0">
              <a:latin typeface="Twinkl" pitchFamily="2" charset="77"/>
            </a:endParaRPr>
          </a:p>
        </p:txBody>
      </p:sp>
      <p:sp>
        <p:nvSpPr>
          <p:cNvPr id="13" name="Rectangle 12">
            <a:extLst>
              <a:ext uri="{FF2B5EF4-FFF2-40B4-BE49-F238E27FC236}">
                <a16:creationId xmlns:a16="http://schemas.microsoft.com/office/drawing/2014/main" id="{0032B427-E448-4F39-B5A9-6396A118BE01}"/>
              </a:ext>
            </a:extLst>
          </p:cNvPr>
          <p:cNvSpPr/>
          <p:nvPr/>
        </p:nvSpPr>
        <p:spPr>
          <a:xfrm>
            <a:off x="4147980" y="2016022"/>
            <a:ext cx="1071720" cy="1071720"/>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5762FF0-4EAB-4ED9-9AAB-8AB5EE736024}"/>
              </a:ext>
            </a:extLst>
          </p:cNvPr>
          <p:cNvSpPr/>
          <p:nvPr/>
        </p:nvSpPr>
        <p:spPr>
          <a:xfrm>
            <a:off x="6607430" y="2306053"/>
            <a:ext cx="292367" cy="292367"/>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CC79905-7EEC-421B-86CE-6C735D96EF8D}"/>
              </a:ext>
            </a:extLst>
          </p:cNvPr>
          <p:cNvSpPr/>
          <p:nvPr/>
        </p:nvSpPr>
        <p:spPr>
          <a:xfrm rot="19300464">
            <a:off x="2195078" y="1995322"/>
            <a:ext cx="1010609" cy="1010609"/>
          </a:xfrm>
          <a:prstGeom prst="rect">
            <a:avLst/>
          </a:prstGeom>
          <a:no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hlinkClick r:id="rId6" action="ppaction://hlinksldjump"/>
            <a:extLst>
              <a:ext uri="{FF2B5EF4-FFF2-40B4-BE49-F238E27FC236}">
                <a16:creationId xmlns:a16="http://schemas.microsoft.com/office/drawing/2014/main" id="{D29F26B1-3A0E-4F86-9CCC-E90E71055FCE}"/>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114875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250"/>
                                        <p:tgtEl>
                                          <p:spTgt spid="13"/>
                                        </p:tgtEl>
                                      </p:cBhvr>
                                    </p:animEffec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250"/>
                                        <p:tgtEl>
                                          <p:spTgt spid="15"/>
                                        </p:tgtEl>
                                      </p:cBhvr>
                                    </p:animEffec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250"/>
                                        <p:tgtEl>
                                          <p:spTgt spid="16"/>
                                        </p:tgtEl>
                                      </p:cBhvr>
                                    </p:animEffect>
                                  </p:childTnLst>
                                </p:cTn>
                              </p:par>
                            </p:childTnLst>
                          </p:cTn>
                        </p:par>
                      </p:childTnLst>
                    </p:cTn>
                  </p:par>
                </p:childTnLst>
              </p:cTn>
              <p:nextCondLst>
                <p:cond evt="onClick" delay="0">
                  <p:tgtEl>
                    <p:spTgt spid="14"/>
                  </p:tgtEl>
                </p:cond>
              </p:nextCondLst>
            </p:seq>
          </p:childTnLst>
        </p:cTn>
      </p:par>
    </p:tnLst>
    <p:bldLst>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1599117">
            <a:off x="5070087" y="2461835"/>
            <a:ext cx="3732566" cy="3758692"/>
          </a:xfrm>
          <a:prstGeom prst="rect">
            <a:avLst/>
          </a:prstGeom>
        </p:spPr>
      </p:pic>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457198" y="478895"/>
            <a:ext cx="8220075" cy="994306"/>
          </a:xfrm>
        </p:spPr>
        <p:txBody>
          <a:bodyPr/>
          <a:lstStyle/>
          <a:p>
            <a:pPr algn="ctr"/>
            <a:r>
              <a:rPr lang="en-US" sz="1800" b="0" dirty="0">
                <a:latin typeface="Twinkl" pitchFamily="2" charset="77"/>
              </a:rPr>
              <a:t>Oh no! The Shape Catcher has caught Rectangle! He is stretching him and squashing him.</a:t>
            </a:r>
            <a:endParaRPr lang="en-GB" sz="1800" b="0" dirty="0">
              <a:latin typeface="+mn-lt"/>
            </a:endParaRPr>
          </a:p>
        </p:txBody>
      </p:sp>
      <p:pic>
        <p:nvPicPr>
          <p:cNvPr id="2" name="Picture 1">
            <a:extLst>
              <a:ext uri="{FF2B5EF4-FFF2-40B4-BE49-F238E27FC236}">
                <a16:creationId xmlns:a16="http://schemas.microsoft.com/office/drawing/2014/main" id="{10AC6BDC-ED75-46EC-8E21-B174658BE3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2895261" y="939696"/>
            <a:ext cx="1587012" cy="2962275"/>
          </a:xfrm>
          <a:prstGeom prst="rect">
            <a:avLst/>
          </a:prstGeom>
        </p:spPr>
      </p:pic>
      <p:pic>
        <p:nvPicPr>
          <p:cNvPr id="3" name="Picture 2">
            <a:extLst>
              <a:ext uri="{FF2B5EF4-FFF2-40B4-BE49-F238E27FC236}">
                <a16:creationId xmlns:a16="http://schemas.microsoft.com/office/drawing/2014/main" id="{E890A955-198E-4AA6-A4D0-ADD9150F46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7670" y="2040341"/>
            <a:ext cx="1277830" cy="3646084"/>
          </a:xfrm>
          <a:prstGeom prst="rect">
            <a:avLst/>
          </a:prstGeom>
        </p:spPr>
      </p:pic>
      <p:pic>
        <p:nvPicPr>
          <p:cNvPr id="4" name="Picture 3">
            <a:extLst>
              <a:ext uri="{FF2B5EF4-FFF2-40B4-BE49-F238E27FC236}">
                <a16:creationId xmlns:a16="http://schemas.microsoft.com/office/drawing/2014/main" id="{75F9D1C4-1E5C-4EC3-930A-7FCF724E22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31599" y="3979780"/>
            <a:ext cx="2192871" cy="2125745"/>
          </a:xfrm>
          <a:prstGeom prst="rect">
            <a:avLst/>
          </a:prstGeom>
        </p:spPr>
      </p:pic>
      <p:sp>
        <p:nvSpPr>
          <p:cNvPr id="9" name="Speech Bubble: Rectangle with Corners Rounded 8">
            <a:extLst>
              <a:ext uri="{FF2B5EF4-FFF2-40B4-BE49-F238E27FC236}">
                <a16:creationId xmlns:a16="http://schemas.microsoft.com/office/drawing/2014/main" id="{8BF908CA-66BA-4958-B144-B27CFEE198CC}"/>
              </a:ext>
            </a:extLst>
          </p:cNvPr>
          <p:cNvSpPr/>
          <p:nvPr/>
        </p:nvSpPr>
        <p:spPr>
          <a:xfrm>
            <a:off x="4019550" y="2516416"/>
            <a:ext cx="1333500" cy="560159"/>
          </a:xfrm>
          <a:prstGeom prst="wedgeRoundRectCallout">
            <a:avLst>
              <a:gd name="adj1" fmla="val 62109"/>
              <a:gd name="adj2" fmla="val -7131"/>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600" dirty="0">
                <a:solidFill>
                  <a:schemeClr val="tx1"/>
                </a:solidFill>
                <a:latin typeface="Twinkl" pitchFamily="2" charset="77"/>
              </a:rPr>
              <a:t>Am I still a rectangle?</a:t>
            </a:r>
          </a:p>
          <a:p>
            <a:endParaRPr lang="en-US" sz="1200" dirty="0">
              <a:latin typeface="Twinkl" pitchFamily="2" charset="77"/>
            </a:endParaRPr>
          </a:p>
        </p:txBody>
      </p:sp>
      <p:sp>
        <p:nvSpPr>
          <p:cNvPr id="28" name="Speech Bubble: Rectangle with Corners Rounded 27">
            <a:extLst>
              <a:ext uri="{FF2B5EF4-FFF2-40B4-BE49-F238E27FC236}">
                <a16:creationId xmlns:a16="http://schemas.microsoft.com/office/drawing/2014/main" id="{9E977EE7-F3B3-4899-9D9B-5E108300F719}"/>
              </a:ext>
            </a:extLst>
          </p:cNvPr>
          <p:cNvSpPr/>
          <p:nvPr/>
        </p:nvSpPr>
        <p:spPr>
          <a:xfrm>
            <a:off x="3948534" y="2577788"/>
            <a:ext cx="1333500" cy="560159"/>
          </a:xfrm>
          <a:prstGeom prst="wedgeRoundRectCallout">
            <a:avLst>
              <a:gd name="adj1" fmla="val -20748"/>
              <a:gd name="adj2" fmla="val -73446"/>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600" dirty="0">
                <a:solidFill>
                  <a:schemeClr val="tx1"/>
                </a:solidFill>
                <a:latin typeface="Twinkl" pitchFamily="2" charset="77"/>
              </a:rPr>
              <a:t>Am I still a rectangle?</a:t>
            </a:r>
          </a:p>
          <a:p>
            <a:endParaRPr lang="en-US" sz="1200" dirty="0">
              <a:latin typeface="Twinkl" pitchFamily="2" charset="77"/>
            </a:endParaRPr>
          </a:p>
        </p:txBody>
      </p:sp>
      <p:sp>
        <p:nvSpPr>
          <p:cNvPr id="30" name="Speech Bubble: Rectangle with Corners Rounded 29">
            <a:extLst>
              <a:ext uri="{FF2B5EF4-FFF2-40B4-BE49-F238E27FC236}">
                <a16:creationId xmlns:a16="http://schemas.microsoft.com/office/drawing/2014/main" id="{2B363DFC-7DB6-4EAA-84B5-661E72D3B7D3}"/>
              </a:ext>
            </a:extLst>
          </p:cNvPr>
          <p:cNvSpPr/>
          <p:nvPr/>
        </p:nvSpPr>
        <p:spPr>
          <a:xfrm>
            <a:off x="1577182" y="2238641"/>
            <a:ext cx="1333500" cy="560159"/>
          </a:xfrm>
          <a:prstGeom prst="wedgeRoundRectCallout">
            <a:avLst>
              <a:gd name="adj1" fmla="val -50034"/>
              <a:gd name="adj2" fmla="val 98295"/>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600" dirty="0">
                <a:solidFill>
                  <a:schemeClr val="tx1"/>
                </a:solidFill>
                <a:latin typeface="Twinkl" pitchFamily="2" charset="77"/>
              </a:rPr>
              <a:t>Am I still a rectangle?</a:t>
            </a:r>
          </a:p>
          <a:p>
            <a:endParaRPr lang="en-US" sz="1200" dirty="0">
              <a:latin typeface="Twinkl" pitchFamily="2" charset="77"/>
            </a:endParaRPr>
          </a:p>
        </p:txBody>
      </p:sp>
      <p:sp>
        <p:nvSpPr>
          <p:cNvPr id="32" name="Speech Bubble: Rectangle with Corners Rounded 31">
            <a:extLst>
              <a:ext uri="{FF2B5EF4-FFF2-40B4-BE49-F238E27FC236}">
                <a16:creationId xmlns:a16="http://schemas.microsoft.com/office/drawing/2014/main" id="{6BF4468A-9BDF-4C00-A607-E73882E9DC92}"/>
              </a:ext>
            </a:extLst>
          </p:cNvPr>
          <p:cNvSpPr/>
          <p:nvPr/>
        </p:nvSpPr>
        <p:spPr>
          <a:xfrm>
            <a:off x="3836405" y="3621713"/>
            <a:ext cx="1333500" cy="560159"/>
          </a:xfrm>
          <a:prstGeom prst="wedgeRoundRectCallout">
            <a:avLst>
              <a:gd name="adj1" fmla="val -50034"/>
              <a:gd name="adj2" fmla="val 98295"/>
              <a:gd name="adj3" fmla="val 16667"/>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600" dirty="0">
                <a:solidFill>
                  <a:schemeClr val="tx1"/>
                </a:solidFill>
                <a:latin typeface="Twinkl" pitchFamily="2" charset="77"/>
              </a:rPr>
              <a:t>Am I still a rectangle?</a:t>
            </a:r>
          </a:p>
          <a:p>
            <a:endParaRPr lang="en-US" sz="1200" dirty="0">
              <a:latin typeface="Twinkl" pitchFamily="2" charset="77"/>
            </a:endParaRPr>
          </a:p>
        </p:txBody>
      </p:sp>
      <p:sp>
        <p:nvSpPr>
          <p:cNvPr id="10" name="Rectangle: Rounded Corners 9">
            <a:extLst>
              <a:ext uri="{FF2B5EF4-FFF2-40B4-BE49-F238E27FC236}">
                <a16:creationId xmlns:a16="http://schemas.microsoft.com/office/drawing/2014/main" id="{73E2FA56-F18D-4027-B224-CA1805381364}"/>
              </a:ext>
            </a:extLst>
          </p:cNvPr>
          <p:cNvSpPr/>
          <p:nvPr/>
        </p:nvSpPr>
        <p:spPr>
          <a:xfrm>
            <a:off x="5758865" y="1438275"/>
            <a:ext cx="2714625" cy="2381250"/>
          </a:xfrm>
          <a:prstGeom prst="roundRect">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winkl" pitchFamily="2" charset="77"/>
              </a:rPr>
              <a:t>Oh poor Rectangle! Don’t worry though, Rectangle is not hurt. He was always a rectangle, even when he looked a little different. As long as he still has 4 sides and 4 corners, he’s still a rectangle. </a:t>
            </a:r>
          </a:p>
        </p:txBody>
      </p:sp>
      <p:sp>
        <p:nvSpPr>
          <p:cNvPr id="7" name="Rectangle: Rounded Corners 6">
            <a:hlinkClick r:id="rId6" action="ppaction://hlinksldjump"/>
            <a:extLst>
              <a:ext uri="{FF2B5EF4-FFF2-40B4-BE49-F238E27FC236}">
                <a16:creationId xmlns:a16="http://schemas.microsoft.com/office/drawing/2014/main" id="{D115F21E-E550-458D-A761-08142968661D}"/>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100729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7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xit" presetSubtype="0" fill="hold" grpId="1" nodeType="withEffect">
                                  <p:stCondLst>
                                    <p:cond delay="175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xit" presetSubtype="0" fill="hold" grpId="1" nodeType="withEffect">
                                  <p:stCondLst>
                                    <p:cond delay="225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xit" presetSubtype="0" fill="hold" grpId="1" nodeType="withEffect">
                                  <p:stCondLst>
                                    <p:cond delay="225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par>
                                <p:cTn id="49" presetID="10" presetClass="entr" presetSubtype="0" fill="hold" grpId="0" nodeType="withEffect">
                                  <p:stCondLst>
                                    <p:cond delay="75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xit" presetSubtype="0" fill="hold" grpId="1" nodeType="withEffect">
                                  <p:stCondLst>
                                    <p:cond delay="2000"/>
                                  </p:stCondLst>
                                  <p:childTnLst>
                                    <p:animEffect transition="out" filter="fade">
                                      <p:cBhvr>
                                        <p:cTn id="53" dur="500"/>
                                        <p:tgtEl>
                                          <p:spTgt spid="32"/>
                                        </p:tgtEl>
                                      </p:cBhvr>
                                    </p:animEffect>
                                    <p:set>
                                      <p:cBhvr>
                                        <p:cTn id="54" dur="1" fill="hold">
                                          <p:stCondLst>
                                            <p:cond delay="499"/>
                                          </p:stCondLst>
                                        </p:cTn>
                                        <p:tgtEl>
                                          <p:spTgt spid="32"/>
                                        </p:tgtEl>
                                        <p:attrNameLst>
                                          <p:attrName>style.visibility</p:attrName>
                                        </p:attrNameLst>
                                      </p:cBhvr>
                                      <p:to>
                                        <p:strVal val="hidden"/>
                                      </p:to>
                                    </p:set>
                                  </p:childTnLst>
                                </p:cTn>
                              </p:par>
                            </p:childTnLst>
                          </p:cTn>
                        </p:par>
                        <p:par>
                          <p:cTn id="55" fill="hold">
                            <p:stCondLst>
                              <p:cond delay="2500"/>
                            </p:stCondLst>
                            <p:childTnLst>
                              <p:par>
                                <p:cTn id="56" presetID="1" presetClass="entr" presetSubtype="0" fill="hold" grpId="0" nodeType="afterEffect">
                                  <p:stCondLst>
                                    <p:cond delay="25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8" grpId="0" animBg="1"/>
      <p:bldP spid="28" grpId="1" animBg="1"/>
      <p:bldP spid="30" grpId="0" animBg="1"/>
      <p:bldP spid="30" grpId="1" animBg="1"/>
      <p:bldP spid="32" grpId="0" animBg="1"/>
      <p:bldP spid="32" grpId="1"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457198" y="478895"/>
            <a:ext cx="8220075" cy="994306"/>
          </a:xfrm>
        </p:spPr>
        <p:txBody>
          <a:bodyPr/>
          <a:lstStyle/>
          <a:p>
            <a:pPr algn="ctr"/>
            <a:r>
              <a:rPr lang="en-US" sz="1800" b="0" dirty="0">
                <a:latin typeface="Twinkl" pitchFamily="2" charset="77"/>
              </a:rPr>
              <a:t>Now the Shape Catcher has caught Square! Poor Square is being spun around and around.</a:t>
            </a:r>
            <a:endParaRPr lang="en-GB" sz="1800" b="0" dirty="0">
              <a:latin typeface="+mn-lt"/>
            </a:endParaRPr>
          </a:p>
        </p:txBody>
      </p:sp>
      <p:sp>
        <p:nvSpPr>
          <p:cNvPr id="10" name="Rectangle: Rounded Corners 9">
            <a:extLst>
              <a:ext uri="{FF2B5EF4-FFF2-40B4-BE49-F238E27FC236}">
                <a16:creationId xmlns:a16="http://schemas.microsoft.com/office/drawing/2014/main" id="{73E2FA56-F18D-4027-B224-CA1805381364}"/>
              </a:ext>
            </a:extLst>
          </p:cNvPr>
          <p:cNvSpPr/>
          <p:nvPr/>
        </p:nvSpPr>
        <p:spPr>
          <a:xfrm>
            <a:off x="2672546" y="4818692"/>
            <a:ext cx="3789378" cy="1351495"/>
          </a:xfrm>
          <a:prstGeom prst="roundRect">
            <a:avLst/>
          </a:prstGeom>
          <a:solidFill>
            <a:schemeClr val="bg1"/>
          </a:solidFill>
          <a:ln w="254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winkl" pitchFamily="2" charset="77"/>
              </a:rPr>
              <a:t>Don’t worry, Square will be fine. Even when Square is turned around, she is still a square. She still has 4 sides, that are the same size and 4 corners. Square might be a bit dizzy though! </a:t>
            </a:r>
          </a:p>
        </p:txBody>
      </p:sp>
      <p:pic>
        <p:nvPicPr>
          <p:cNvPr id="7" name="Picture 6">
            <a:extLst>
              <a:ext uri="{FF2B5EF4-FFF2-40B4-BE49-F238E27FC236}">
                <a16:creationId xmlns:a16="http://schemas.microsoft.com/office/drawing/2014/main" id="{D352D6D1-B39D-47D2-9FAB-AB4C1D09F6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1172915">
            <a:off x="674703" y="2214260"/>
            <a:ext cx="2306622" cy="1710775"/>
          </a:xfrm>
          <a:prstGeom prst="rect">
            <a:avLst/>
          </a:prstGeom>
        </p:spPr>
      </p:pic>
      <p:pic>
        <p:nvPicPr>
          <p:cNvPr id="14" name="Picture 13">
            <a:extLst>
              <a:ext uri="{FF2B5EF4-FFF2-40B4-BE49-F238E27FC236}">
                <a16:creationId xmlns:a16="http://schemas.microsoft.com/office/drawing/2014/main" id="{497D51C0-E2B2-4B38-9C6A-1721040EF5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3935062">
            <a:off x="3312900" y="2214259"/>
            <a:ext cx="2306622" cy="1710775"/>
          </a:xfrm>
          <a:prstGeom prst="rect">
            <a:avLst/>
          </a:prstGeom>
        </p:spPr>
      </p:pic>
      <p:pic>
        <p:nvPicPr>
          <p:cNvPr id="15" name="Picture 14">
            <a:extLst>
              <a:ext uri="{FF2B5EF4-FFF2-40B4-BE49-F238E27FC236}">
                <a16:creationId xmlns:a16="http://schemas.microsoft.com/office/drawing/2014/main" id="{92FB4B33-9DBA-49C2-9380-1C97A299A4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12501721">
            <a:off x="6102745" y="2475452"/>
            <a:ext cx="2306622" cy="1710775"/>
          </a:xfrm>
          <a:prstGeom prst="rect">
            <a:avLst/>
          </a:prstGeom>
        </p:spPr>
      </p:pic>
      <p:sp>
        <p:nvSpPr>
          <p:cNvPr id="2" name="Rectangle: Rounded Corners 1">
            <a:hlinkClick r:id="rId3" action="ppaction://hlinksldjump"/>
            <a:extLst>
              <a:ext uri="{FF2B5EF4-FFF2-40B4-BE49-F238E27FC236}">
                <a16:creationId xmlns:a16="http://schemas.microsoft.com/office/drawing/2014/main" id="{FF53D59A-AA91-49D0-A342-FCB54192DC04}"/>
              </a:ext>
            </a:extLst>
          </p:cNvPr>
          <p:cNvSpPr/>
          <p:nvPr/>
        </p:nvSpPr>
        <p:spPr>
          <a:xfrm>
            <a:off x="7723573" y="5903650"/>
            <a:ext cx="887766" cy="427118"/>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42318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nodeType="afterEffect">
                                  <p:stCondLst>
                                    <p:cond delay="0"/>
                                  </p:stCondLst>
                                  <p:childTnLst>
                                    <p:animRot by="21600000">
                                      <p:cBhvr>
                                        <p:cTn id="9" dur="2000" fill="hold"/>
                                        <p:tgtEl>
                                          <p:spTgt spid="7"/>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8" presetClass="emph" presetSubtype="0" fill="hold" nodeType="afterEffect">
                                  <p:stCondLst>
                                    <p:cond delay="0"/>
                                  </p:stCondLst>
                                  <p:childTnLst>
                                    <p:animRot by="21600000">
                                      <p:cBhvr>
                                        <p:cTn id="16" dur="2000" fill="hold"/>
                                        <p:tgtEl>
                                          <p:spTgt spid="1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8" presetClass="emph" presetSubtype="0" fill="hold" nodeType="afterEffect">
                                  <p:stCondLst>
                                    <p:cond delay="0"/>
                                  </p:stCondLst>
                                  <p:childTnLst>
                                    <p:animRot by="21600000">
                                      <p:cBhvr>
                                        <p:cTn id="23" dur="2000" fill="hold"/>
                                        <p:tgtEl>
                                          <p:spTgt spid="15"/>
                                        </p:tgtEl>
                                        <p:attrNameLst>
                                          <p:attrName>r</p:attrName>
                                        </p:attrNameLst>
                                      </p:cBhvr>
                                    </p:animRot>
                                  </p:childTnLst>
                                </p:cTn>
                              </p:par>
                            </p:childTnLst>
                          </p:cTn>
                        </p:par>
                        <p:par>
                          <p:cTn id="24" fill="hold">
                            <p:stCondLst>
                              <p:cond delay="2000"/>
                            </p:stCondLst>
                            <p:childTnLst>
                              <p:par>
                                <p:cTn id="25" presetID="10" presetClass="entr" presetSubtype="0" fill="hold" grpId="0" nodeType="after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226</TotalTime>
  <Words>508</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Twinkl</vt:lpstr>
      <vt:lpstr>Arial</vt:lpstr>
      <vt:lpstr>Calibri</vt:lpstr>
      <vt:lpstr>Office Theme</vt:lpstr>
      <vt:lpstr>PowerPoint Presentation</vt:lpstr>
      <vt:lpstr>Meet Rectangle</vt:lpstr>
      <vt:lpstr>Meet Square</vt:lpstr>
      <vt:lpstr>PowerPoint Presentation</vt:lpstr>
      <vt:lpstr>Our first mission is to find all the shapes with 4 sides. Can you find them all? </vt:lpstr>
      <vt:lpstr>Rectangle has heard that the Shape Catcher is trying to steal all of the rectangle shapes from the town. Do you think you could find all the rectangles so that Rectangle can protect them? </vt:lpstr>
      <vt:lpstr>Well done! You protected all the rectangle shapes but now the Shape Catcher is planning on stealing the squares.</vt:lpstr>
      <vt:lpstr>Oh no! The Shape Catcher has caught Rectangle! He is stretching him and squashing him.</vt:lpstr>
      <vt:lpstr>Now the Shape Catcher has caught Square! Poor Square is being spun around and around.</vt:lpstr>
      <vt:lpstr>At last Rectangle and Square have escaped the Shape Catcher’s clutches. Now they need to save all the shapes with 4 sides. </vt:lpstr>
      <vt:lpstr>Another successful day, fighting crime and protecting the all the 4-sided shapes of the world. Well done Square and Rectangle!  I think our 4-sided superheroes deserve a treat. Which pizza do you think belongs to which superhero?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Faye Leather</dc:creator>
  <cp:lastModifiedBy>Faye Leather</cp:lastModifiedBy>
  <cp:revision>25</cp:revision>
  <dcterms:created xsi:type="dcterms:W3CDTF">2020-09-21T07:40:06Z</dcterms:created>
  <dcterms:modified xsi:type="dcterms:W3CDTF">2020-11-06T16:14:04Z</dcterms:modified>
</cp:coreProperties>
</file>