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53" r:id="rId2"/>
    <p:sldId id="1013" r:id="rId3"/>
    <p:sldId id="6851" r:id="rId4"/>
    <p:sldId id="6855" r:id="rId5"/>
    <p:sldId id="6856" r:id="rId6"/>
    <p:sldId id="6857" r:id="rId7"/>
    <p:sldId id="7180" r:id="rId8"/>
    <p:sldId id="7032" r:id="rId9"/>
    <p:sldId id="7033" r:id="rId10"/>
    <p:sldId id="7034" r:id="rId11"/>
    <p:sldId id="7035" r:id="rId12"/>
    <p:sldId id="70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3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B172C-025B-DB15-33FB-D45A36A0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16966-523C-E90A-876D-BBF30D11D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96155-4513-4548-9DB0-EF0C854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68855-959F-A05E-E29F-68CDE7C6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F8331-43EB-81D4-9269-46C91028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8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C14F-CB94-83EB-58DE-F672D36A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6BBFF-2D70-E829-8A1C-5927B39ED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4BC0B-16E0-F79D-121D-C9976BE5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3C504-E225-9520-7969-F8E09C82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1BF02-CC94-00A2-EBBB-E6C6EDCD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5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E7B475-8433-5B10-0D53-D36CF8442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502F6-CBBC-15AD-A810-626704554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A1345-0276-48DE-D638-8BB15E96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937F7-9B20-07F1-8F58-28D1857F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A076E-C184-F309-BFB2-86A0ACD0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1E84-80F9-279E-8EF0-D3227B92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F489-A399-619E-2AFA-D0926BF3C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89B4-E45E-5C4B-0874-A5928FF8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D97D0-5714-5ED9-C5A3-32EF5E06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BA8F0-15DD-2524-0EC6-27501AA0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6433B-8C4B-555F-F3AB-247A3846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25F83-71D1-65A4-2992-4896DFBA5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CBF72-F7D9-CF75-8BF0-BBED334D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DD481-9E69-AB9F-77BC-3BC24C4D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57581-7DF1-EB46-0F2F-926308C0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9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B198-AC62-BD61-FC59-71ED8E05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A2349-8D51-545D-BEAC-F0FEFB2F0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A1CDB-97BE-3B8A-BE8C-9215244C6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9A3D0-AF86-DAB4-90D2-36FBDF94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D4294D-FE61-22EC-BF5A-34F6D90B4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958C4-320D-EE69-4E01-95231D22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FF0C-E32D-AC15-C2B3-6FF27B65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294BD-CA03-3A95-F603-F8D046A28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7B84B-21C9-0090-3E24-6F19B08FB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CA67C3-619A-ABAE-0608-3F1D671E7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7DE1B-0480-B549-BEFF-14ABCB765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DB953-0B13-5178-88DD-7F92712E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084A08-6421-AF8E-6417-DAE28E5C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9518A-819E-507E-DFB6-564AB8BD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5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B7FF-B19E-8964-E965-C0DA9DFB1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D15DDE-9EE1-6310-F80C-8A48F2D7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29176-50F6-0520-3052-F1E2B410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A0FA1-5002-B310-8C9B-44A9CEC5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8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28FB4-738A-D0C9-C8E9-49B48952A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F82CA5-8BFE-2950-1330-8196F849D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371CB-3B6E-8CC3-5475-9BA2FC18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9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3A624-C0EC-EC63-87A4-683430B4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C8FB6-98AA-25A4-BB81-1A04C6B0A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E31BD-F642-0B7B-B855-89268D90C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B1773-C7B3-EBAD-1FD6-93960B8F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CECEC-E72C-3116-0302-761A2578D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17B66-488B-47C3-1D77-2C2DA34A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3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52C-D933-3711-2C67-386E682F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FEE66-8FDD-0383-1A15-B9EC8ABC1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8184F-33D9-3DA4-6616-5C5D2AE5D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B47C1-DE81-9BC6-4145-62003346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0C01A-0EDF-4926-225C-D6E0A859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38D96-6784-2E48-9EDC-5689C878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1BE78-7000-6A7C-A31C-8ECF9EE27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05586-5CD9-B7E1-6834-77A1E706A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DD67F-52C0-A08D-99C8-D9704F9F3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297CC-A652-4DF8-B4A3-22C9DF586059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CB05B-1A36-A287-702A-E0A2F4279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4F7CA-39CF-F8D5-EBE4-4E3DD43F7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4B4E5-90DE-43C7-8920-CEE8C452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4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2701537" y="2621165"/>
            <a:ext cx="631923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أنواع الخبر</a:t>
            </a:r>
          </a:p>
        </p:txBody>
      </p:sp>
    </p:spTree>
    <p:extLst>
      <p:ext uri="{BB962C8B-B14F-4D97-AF65-F5344CB8AC3E}">
        <p14:creationId xmlns:p14="http://schemas.microsoft.com/office/powerpoint/2010/main" val="298255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9BE8FA-4189-5D0C-0011-4C76B33AECD0}"/>
              </a:ext>
            </a:extLst>
          </p:cNvPr>
          <p:cNvSpPr txBox="1"/>
          <p:nvPr/>
        </p:nvSpPr>
        <p:spPr>
          <a:xfrm>
            <a:off x="219147" y="1062186"/>
            <a:ext cx="117522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أكمل الجمل الآتية بالخبر المطلوب بين القوسين فيما يلي : 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1) وطني مصر ...................              ( خبر جملة اسمية).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2) العلم ...........................              (خبر مفرد) .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3)القراءة .........................              ( خبر جملة اسمية) .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4) الفتاة المهذبة ................               (خبر مفرد) . 		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5) الأمهات ........... الأبناء. 	           ( خبر جملة فعلية ).	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6) الدفاع .............واجب.                  ( خبر شبه جملة ).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7) العاملون ...........                         (خبر مفرد) .</a:t>
            </a:r>
          </a:p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8)  الممرضات ............                    (خبر مفرد) 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9CB856-50F7-5DA0-3408-4642683D66D7}"/>
              </a:ext>
            </a:extLst>
          </p:cNvPr>
          <p:cNvGrpSpPr/>
          <p:nvPr/>
        </p:nvGrpSpPr>
        <p:grpSpPr>
          <a:xfrm>
            <a:off x="2519254" y="65073"/>
            <a:ext cx="7152014" cy="914400"/>
            <a:chOff x="4203032" y="-224589"/>
            <a:chExt cx="3112169" cy="914400"/>
          </a:xfrm>
        </p:grpSpPr>
        <p:sp>
          <p:nvSpPr>
            <p:cNvPr id="9" name="Explosion: 14 Points 8">
              <a:extLst>
                <a:ext uri="{FF2B5EF4-FFF2-40B4-BE49-F238E27FC236}">
                  <a16:creationId xmlns:a16="http://schemas.microsoft.com/office/drawing/2014/main" id="{EFC61AAF-5822-F6B2-7BAA-05B07160C876}"/>
                </a:ext>
              </a:extLst>
            </p:cNvPr>
            <p:cNvSpPr/>
            <p:nvPr/>
          </p:nvSpPr>
          <p:spPr>
            <a:xfrm>
              <a:off x="4203032" y="-224589"/>
              <a:ext cx="3112169" cy="914400"/>
            </a:xfrm>
            <a:prstGeom prst="irregularSeal2">
              <a:avLst/>
            </a:prstGeom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4DFA4D-9AF6-AE46-E227-23965FBE4F78}"/>
                </a:ext>
              </a:extLst>
            </p:cNvPr>
            <p:cNvSpPr txBox="1"/>
            <p:nvPr/>
          </p:nvSpPr>
          <p:spPr>
            <a:xfrm>
              <a:off x="4615460" y="-122639"/>
              <a:ext cx="2037347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EG" sz="3600" b="1" dirty="0">
                  <a:solidFill>
                    <a:srgbClr val="C00000"/>
                  </a:solidFill>
                </a:rPr>
                <a:t>التدريبات</a:t>
              </a:r>
            </a:p>
          </p:txBody>
        </p:sp>
      </p:grpSp>
      <p:pic>
        <p:nvPicPr>
          <p:cNvPr id="12" name="صورة 15">
            <a:extLst>
              <a:ext uri="{FF2B5EF4-FFF2-40B4-BE49-F238E27FC236}">
                <a16:creationId xmlns:a16="http://schemas.microsoft.com/office/drawing/2014/main" id="{79F69C86-7EC2-3478-82BD-EF8EEA300B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5" y="-87032"/>
            <a:ext cx="1119780" cy="830693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8C1E1A-EC2C-8EDF-974D-A6B48B826243}"/>
              </a:ext>
            </a:extLst>
          </p:cNvPr>
          <p:cNvSpPr/>
          <p:nvPr/>
        </p:nvSpPr>
        <p:spPr>
          <a:xfrm>
            <a:off x="822828" y="40221"/>
            <a:ext cx="1696426" cy="52227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أجب بنفسك</a:t>
            </a:r>
          </a:p>
        </p:txBody>
      </p:sp>
    </p:spTree>
    <p:extLst>
      <p:ext uri="{BB962C8B-B14F-4D97-AF65-F5344CB8AC3E}">
        <p14:creationId xmlns:p14="http://schemas.microsoft.com/office/powerpoint/2010/main" val="71220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9BE8FA-4189-5D0C-0011-4C76B33AECD0}"/>
              </a:ext>
            </a:extLst>
          </p:cNvPr>
          <p:cNvSpPr txBox="1"/>
          <p:nvPr/>
        </p:nvSpPr>
        <p:spPr>
          <a:xfrm>
            <a:off x="219147" y="1790138"/>
            <a:ext cx="11752227" cy="4745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000250" algn="l"/>
              </a:tabLst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(1) أعرب ما تحته خط. 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tabLst>
                <a:tab pos="2000250" algn="l"/>
              </a:tabLst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(ب) استخرج من الفقرة :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(۱) كلمة مبدوءة. بألف وصل ، مع ذكر السبب</a:t>
            </a: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كلمة مبدوءة. بهمزة قطع ، مع ذكر السبب ،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(۳) خبرا مفردا، وأعربه .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(4) خبرا جملة ، واذكر نوعها ، ومحلها الإعرابي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(ج) خبرا شبه جملة ، واذكر محله الإعرابي ،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(ج) «الحق..................... القوة » أكمل بخبر شبه جملة 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 د)« الرياضة عظيمة الفائدة » . حول الخبر إلى جملة اسمية .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(هـ) المبتدأ (مصر) خبره جملة فعلية  :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indent="-457200" algn="r" rtl="1">
              <a:lnSpc>
                <a:spcPct val="80000"/>
              </a:lnSpc>
              <a:buFontTx/>
              <a:buChar char="-"/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مصر مستقبلها مشرق </a:t>
            </a: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-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مصر مشرق مستقبلها</a:t>
            </a:r>
            <a:endParaRPr lang="ar-EG" sz="28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lnSpc>
                <a:spcPct val="80000"/>
              </a:lnSpc>
              <a:buFontTx/>
              <a:buChar char="-"/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صر مستقبلها في إشراق </a:t>
            </a: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-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مصر</a:t>
            </a: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يشرق مستقبلها ) </a:t>
            </a: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اختر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9CB856-50F7-5DA0-3408-4642683D66D7}"/>
              </a:ext>
            </a:extLst>
          </p:cNvPr>
          <p:cNvGrpSpPr/>
          <p:nvPr/>
        </p:nvGrpSpPr>
        <p:grpSpPr>
          <a:xfrm>
            <a:off x="2519254" y="65073"/>
            <a:ext cx="7152014" cy="914400"/>
            <a:chOff x="4203032" y="-224589"/>
            <a:chExt cx="3112169" cy="914400"/>
          </a:xfrm>
        </p:grpSpPr>
        <p:sp>
          <p:nvSpPr>
            <p:cNvPr id="9" name="Explosion: 14 Points 8">
              <a:extLst>
                <a:ext uri="{FF2B5EF4-FFF2-40B4-BE49-F238E27FC236}">
                  <a16:creationId xmlns:a16="http://schemas.microsoft.com/office/drawing/2014/main" id="{EFC61AAF-5822-F6B2-7BAA-05B07160C876}"/>
                </a:ext>
              </a:extLst>
            </p:cNvPr>
            <p:cNvSpPr/>
            <p:nvPr/>
          </p:nvSpPr>
          <p:spPr>
            <a:xfrm>
              <a:off x="4203032" y="-224589"/>
              <a:ext cx="3112169" cy="914400"/>
            </a:xfrm>
            <a:prstGeom prst="irregularSeal2">
              <a:avLst/>
            </a:prstGeom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4DFA4D-9AF6-AE46-E227-23965FBE4F78}"/>
                </a:ext>
              </a:extLst>
            </p:cNvPr>
            <p:cNvSpPr txBox="1"/>
            <p:nvPr/>
          </p:nvSpPr>
          <p:spPr>
            <a:xfrm>
              <a:off x="4615460" y="-122639"/>
              <a:ext cx="2037347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EG" sz="3600" b="1" dirty="0">
                  <a:solidFill>
                    <a:srgbClr val="C00000"/>
                  </a:solidFill>
                </a:rPr>
                <a:t>التدريبات</a:t>
              </a:r>
            </a:p>
          </p:txBody>
        </p:sp>
      </p:grpSp>
      <p:pic>
        <p:nvPicPr>
          <p:cNvPr id="12" name="صورة 15">
            <a:extLst>
              <a:ext uri="{FF2B5EF4-FFF2-40B4-BE49-F238E27FC236}">
                <a16:creationId xmlns:a16="http://schemas.microsoft.com/office/drawing/2014/main" id="{79F69C86-7EC2-3478-82BD-EF8EEA300B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5" y="-87032"/>
            <a:ext cx="1119780" cy="830693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8C1E1A-EC2C-8EDF-974D-A6B48B826243}"/>
              </a:ext>
            </a:extLst>
          </p:cNvPr>
          <p:cNvSpPr/>
          <p:nvPr/>
        </p:nvSpPr>
        <p:spPr>
          <a:xfrm>
            <a:off x="822828" y="40221"/>
            <a:ext cx="1696426" cy="52227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أجب بنفسك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F69892-2675-B132-887B-912942506B31}"/>
              </a:ext>
            </a:extLst>
          </p:cNvPr>
          <p:cNvSpPr txBox="1"/>
          <p:nvPr/>
        </p:nvSpPr>
        <p:spPr>
          <a:xfrm>
            <a:off x="0" y="952397"/>
            <a:ext cx="12244855" cy="880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ar-SA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لماء هو سر الحياة ، وقطرة ماء </a:t>
            </a:r>
            <a:r>
              <a:rPr lang="ar-EG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تساوی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حياة ، لذلك كانت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ثروة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الماء هي </a:t>
            </a:r>
            <a:r>
              <a:rPr lang="ar-EG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الفضلی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من بين كل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الثروات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، فالماء من أجَلّ النعم التي يجب أن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نحافظ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عليها  »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487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9BE8FA-4189-5D0C-0011-4C76B33AECD0}"/>
              </a:ext>
            </a:extLst>
          </p:cNvPr>
          <p:cNvSpPr txBox="1"/>
          <p:nvPr/>
        </p:nvSpPr>
        <p:spPr>
          <a:xfrm>
            <a:off x="468801" y="2407927"/>
            <a:ext cx="11752227" cy="4142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000250" algn="l"/>
              </a:tabLst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(1) أعرب ما تحته خط. 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tabLst>
                <a:tab pos="2000250" algn="l"/>
              </a:tabLst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(ب) استخرج من الفقرة :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EG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كلمة مبدوءة بألف وصل ، مع بيان السبب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كلمة مبدوءة بهمزة قطع، مع بيان السبب . 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(۳) خبرا مفردا، وأعربه .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(4) خبرا جملة ، واذكر محلها الإعرابي.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(ج) الغنى ............................... أكمل بخبر شبه جملة. 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 د)«المصريون يخلصون في أعمالهم». اجعل الخبر مفردا في الجملة السابقة. 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/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............................................................................................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 هـ)«الوطن </a:t>
            </a:r>
            <a:r>
              <a:rPr lang="ar-SA" sz="2800" b="1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أبناؤه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يتقدمون - الوطن يتقدم </a:t>
            </a:r>
            <a:r>
              <a:rPr lang="ar-SA" sz="2800" b="1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أبناؤه</a:t>
            </a: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إعراب ما تحته خط في الجملتين 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 rtl="1">
              <a:lnSpc>
                <a:spcPct val="80000"/>
              </a:lnSpc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(خبر، مبتدأ ثاني - مبتدأ ثاني، فاعل - مبتدأ ثاني، خبر - خبر، فاعل). اختر.</a:t>
            </a:r>
            <a:endParaRPr lang="en-US" sz="2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9CB856-50F7-5DA0-3408-4642683D66D7}"/>
              </a:ext>
            </a:extLst>
          </p:cNvPr>
          <p:cNvGrpSpPr/>
          <p:nvPr/>
        </p:nvGrpSpPr>
        <p:grpSpPr>
          <a:xfrm>
            <a:off x="2519254" y="65073"/>
            <a:ext cx="7152014" cy="914400"/>
            <a:chOff x="4203032" y="-224589"/>
            <a:chExt cx="3112169" cy="914400"/>
          </a:xfrm>
        </p:grpSpPr>
        <p:sp>
          <p:nvSpPr>
            <p:cNvPr id="9" name="Explosion: 14 Points 8">
              <a:extLst>
                <a:ext uri="{FF2B5EF4-FFF2-40B4-BE49-F238E27FC236}">
                  <a16:creationId xmlns:a16="http://schemas.microsoft.com/office/drawing/2014/main" id="{EFC61AAF-5822-F6B2-7BAA-05B07160C876}"/>
                </a:ext>
              </a:extLst>
            </p:cNvPr>
            <p:cNvSpPr/>
            <p:nvPr/>
          </p:nvSpPr>
          <p:spPr>
            <a:xfrm>
              <a:off x="4203032" y="-224589"/>
              <a:ext cx="3112169" cy="914400"/>
            </a:xfrm>
            <a:prstGeom prst="irregularSeal2">
              <a:avLst/>
            </a:prstGeom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4DFA4D-9AF6-AE46-E227-23965FBE4F78}"/>
                </a:ext>
              </a:extLst>
            </p:cNvPr>
            <p:cNvSpPr txBox="1"/>
            <p:nvPr/>
          </p:nvSpPr>
          <p:spPr>
            <a:xfrm>
              <a:off x="4615460" y="-122639"/>
              <a:ext cx="2037347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EG" sz="3600" b="1" dirty="0">
                  <a:solidFill>
                    <a:srgbClr val="C00000"/>
                  </a:solidFill>
                </a:rPr>
                <a:t>التدريبات</a:t>
              </a:r>
            </a:p>
          </p:txBody>
        </p:sp>
      </p:grpSp>
      <p:pic>
        <p:nvPicPr>
          <p:cNvPr id="12" name="صورة 15">
            <a:extLst>
              <a:ext uri="{FF2B5EF4-FFF2-40B4-BE49-F238E27FC236}">
                <a16:creationId xmlns:a16="http://schemas.microsoft.com/office/drawing/2014/main" id="{79F69C86-7EC2-3478-82BD-EF8EEA300B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5" y="-87032"/>
            <a:ext cx="1119780" cy="830693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8C1E1A-EC2C-8EDF-974D-A6B48B826243}"/>
              </a:ext>
            </a:extLst>
          </p:cNvPr>
          <p:cNvSpPr/>
          <p:nvPr/>
        </p:nvSpPr>
        <p:spPr>
          <a:xfrm>
            <a:off x="822828" y="40221"/>
            <a:ext cx="1696426" cy="52227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أجب بنفسك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F69892-2675-B132-887B-912942506B31}"/>
              </a:ext>
            </a:extLst>
          </p:cNvPr>
          <p:cNvSpPr txBox="1"/>
          <p:nvPr/>
        </p:nvSpPr>
        <p:spPr>
          <a:xfrm>
            <a:off x="0" y="925189"/>
            <a:ext cx="1224485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ar-EG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یدعونا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الإيمان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إلى القناعة والرضا بما قدر لنا ، فليس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الغنى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بكثرة المال ، ولكن الغنى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غنى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النفس، والإنسان </a:t>
            </a:r>
            <a:r>
              <a:rPr lang="ar-EG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القنوع</a:t>
            </a:r>
            <a:r>
              <a:rPr lang="ar-EG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يعيش في سلام مع نفسه ومجتمعه ، لذلك قال الحكماء : " القناعة كنز لا يفنى"»»</a:t>
            </a:r>
            <a:endParaRPr lang="en-US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99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361" y="64951"/>
            <a:ext cx="3969028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chemeClr val="bg1"/>
                </a:solidFill>
              </a:rPr>
              <a:t>الجملة الاسمية وأنواع الخبر</a:t>
            </a:r>
            <a:endParaRPr lang="ar-EG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1355" y="876413"/>
            <a:ext cx="12252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المبتدأ</a:t>
            </a:r>
            <a:r>
              <a:rPr lang="ar-SA" sz="3200" b="1" dirty="0"/>
              <a:t> :  اسم مرفوع  معرفة في الأصل يقع في أول الكلام أو يتأخر في مواضع محددة</a:t>
            </a:r>
            <a:endParaRPr lang="en-US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00DB3D-7C7C-7C5B-5A9E-7DE76C383724}"/>
              </a:ext>
            </a:extLst>
          </p:cNvPr>
          <p:cNvSpPr/>
          <p:nvPr/>
        </p:nvSpPr>
        <p:spPr>
          <a:xfrm>
            <a:off x="1222586" y="1841933"/>
            <a:ext cx="107490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FF0000"/>
                </a:solidFill>
              </a:rPr>
              <a:t>الخبر</a:t>
            </a:r>
            <a:r>
              <a:rPr lang="ar-SA" sz="3200" b="1" dirty="0"/>
              <a:t> :  هو الجزء  المكمل لمعنى الجملة الاسمية وحكمه الرفع </a:t>
            </a: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CBC3C-2318-1EA6-3332-91057407E422}"/>
              </a:ext>
            </a:extLst>
          </p:cNvPr>
          <p:cNvSpPr txBox="1"/>
          <p:nvPr/>
        </p:nvSpPr>
        <p:spPr>
          <a:xfrm>
            <a:off x="3187679" y="2588610"/>
            <a:ext cx="46280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/>
            <a:r>
              <a:rPr lang="ar-SA" sz="3200" b="1" dirty="0"/>
              <a:t>الطالب</a:t>
            </a:r>
            <a:r>
              <a:rPr lang="ar-EG" sz="3200" b="1" dirty="0">
                <a:solidFill>
                  <a:srgbClr val="FF0000"/>
                </a:solidFill>
              </a:rPr>
              <a:t>ُ</a:t>
            </a:r>
            <a:r>
              <a:rPr lang="ar-SA" sz="3200" b="1" dirty="0"/>
              <a:t> </a:t>
            </a:r>
            <a:r>
              <a:rPr lang="ar-EG" sz="3200" b="1" dirty="0"/>
              <a:t> </a:t>
            </a:r>
            <a:r>
              <a:rPr lang="ar-SA" sz="3200" b="1" dirty="0"/>
              <a:t>مجتهد</a:t>
            </a:r>
            <a:r>
              <a:rPr lang="ar-EG" sz="3200" b="1" dirty="0"/>
              <a:t>ٌ</a:t>
            </a:r>
            <a:r>
              <a:rPr lang="ar-SA" sz="3200" b="1" dirty="0"/>
              <a:t> </a:t>
            </a:r>
            <a:r>
              <a:rPr lang="ar-EG" sz="3200" b="1" dirty="0"/>
              <a:t> </a:t>
            </a:r>
            <a:r>
              <a:rPr lang="ar-SA" sz="3200" b="1" dirty="0" err="1"/>
              <a:t>فى</a:t>
            </a:r>
            <a:r>
              <a:rPr lang="ar-SA" sz="3200" b="1" dirty="0"/>
              <a:t> </a:t>
            </a:r>
            <a:r>
              <a:rPr lang="ar-EG" sz="3200" b="1" dirty="0"/>
              <a:t> </a:t>
            </a:r>
            <a:r>
              <a:rPr lang="ar-SA" sz="3200" b="1" dirty="0"/>
              <a:t>دروسه</a:t>
            </a:r>
            <a:endParaRPr lang="en-US" sz="3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2E6299-0EEF-3FAE-D753-BFF1F35D1F8D}"/>
              </a:ext>
            </a:extLst>
          </p:cNvPr>
          <p:cNvSpPr txBox="1"/>
          <p:nvPr/>
        </p:nvSpPr>
        <p:spPr>
          <a:xfrm>
            <a:off x="1879599" y="4212450"/>
            <a:ext cx="76281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/>
            <a:r>
              <a:rPr lang="ar-SA" sz="3200" b="1" dirty="0"/>
              <a:t>الطالب</a:t>
            </a:r>
            <a:r>
              <a:rPr lang="ar-EG" sz="3200" b="1" dirty="0"/>
              <a:t>ُ</a:t>
            </a:r>
            <a:r>
              <a:rPr lang="en-US" sz="3200" b="1" dirty="0"/>
              <a:t> </a:t>
            </a:r>
            <a:r>
              <a:rPr lang="ar-EG" sz="3200" b="1" dirty="0"/>
              <a:t> المجتهد  </a:t>
            </a:r>
            <a:r>
              <a:rPr lang="ar-SA" sz="3200" b="1" dirty="0"/>
              <a:t>ف</a:t>
            </a:r>
            <a:r>
              <a:rPr lang="ar-EG" sz="3200" b="1" dirty="0"/>
              <a:t>ي</a:t>
            </a:r>
            <a:r>
              <a:rPr lang="ar-SA" sz="3200" b="1" dirty="0"/>
              <a:t> </a:t>
            </a:r>
            <a:r>
              <a:rPr lang="ar-EG" sz="3200" b="1" dirty="0"/>
              <a:t> </a:t>
            </a:r>
            <a:r>
              <a:rPr lang="ar-SA" sz="3200" b="1" dirty="0"/>
              <a:t>دروسه</a:t>
            </a:r>
            <a:r>
              <a:rPr lang="ar-EG" sz="3200" b="1" dirty="0"/>
              <a:t>  محبوبٌ  من الجميع</a:t>
            </a:r>
            <a:endParaRPr lang="en-US" sz="3200" b="1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786315-36B6-ED32-616D-9BC317832B42}"/>
              </a:ext>
            </a:extLst>
          </p:cNvPr>
          <p:cNvSpPr/>
          <p:nvPr/>
        </p:nvSpPr>
        <p:spPr>
          <a:xfrm>
            <a:off x="6785377" y="2617080"/>
            <a:ext cx="1030364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CA8D61F-B61E-57F9-FC00-2DDCEC74962F}"/>
              </a:ext>
            </a:extLst>
          </p:cNvPr>
          <p:cNvSpPr/>
          <p:nvPr/>
        </p:nvSpPr>
        <p:spPr>
          <a:xfrm>
            <a:off x="5693694" y="2637249"/>
            <a:ext cx="1030364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1CCF2C75-A747-F454-DB6C-FF5BBD8908BB}"/>
              </a:ext>
            </a:extLst>
          </p:cNvPr>
          <p:cNvSpPr/>
          <p:nvPr/>
        </p:nvSpPr>
        <p:spPr>
          <a:xfrm>
            <a:off x="7646407" y="3465773"/>
            <a:ext cx="1030364" cy="584775"/>
          </a:xfrm>
          <a:prstGeom prst="wedgeEllipseCallout">
            <a:avLst>
              <a:gd name="adj1" fmla="val -56988"/>
              <a:gd name="adj2" fmla="val -10834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مبتدأ</a:t>
            </a: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7CF183EF-5C14-BCA7-FE20-415CB607D26B}"/>
              </a:ext>
            </a:extLst>
          </p:cNvPr>
          <p:cNvSpPr/>
          <p:nvPr/>
        </p:nvSpPr>
        <p:spPr>
          <a:xfrm>
            <a:off x="4814761" y="3392228"/>
            <a:ext cx="1030364" cy="584775"/>
          </a:xfrm>
          <a:prstGeom prst="wedgeEllipseCallout">
            <a:avLst>
              <a:gd name="adj1" fmla="val 49834"/>
              <a:gd name="adj2" fmla="val -938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خبر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81375FC-89D9-5654-7157-947436AFFAF7}"/>
              </a:ext>
            </a:extLst>
          </p:cNvPr>
          <p:cNvSpPr/>
          <p:nvPr/>
        </p:nvSpPr>
        <p:spPr>
          <a:xfrm>
            <a:off x="8477424" y="4212450"/>
            <a:ext cx="1030364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6FB2C71B-5673-4943-0321-99C68597564A}"/>
              </a:ext>
            </a:extLst>
          </p:cNvPr>
          <p:cNvSpPr/>
          <p:nvPr/>
        </p:nvSpPr>
        <p:spPr>
          <a:xfrm>
            <a:off x="8676771" y="5091412"/>
            <a:ext cx="1030364" cy="584775"/>
          </a:xfrm>
          <a:prstGeom prst="wedgeEllipseCallout">
            <a:avLst>
              <a:gd name="adj1" fmla="val -15903"/>
              <a:gd name="adj2" fmla="val -11124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مبتدأ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E85DB34-CBB3-5DD3-A08C-9EC97A4CBE0A}"/>
              </a:ext>
            </a:extLst>
          </p:cNvPr>
          <p:cNvSpPr/>
          <p:nvPr/>
        </p:nvSpPr>
        <p:spPr>
          <a:xfrm>
            <a:off x="4449522" y="4212450"/>
            <a:ext cx="1030364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F017CE37-2E82-EC56-2ABD-51EA937EAB62}"/>
              </a:ext>
            </a:extLst>
          </p:cNvPr>
          <p:cNvSpPr/>
          <p:nvPr/>
        </p:nvSpPr>
        <p:spPr>
          <a:xfrm>
            <a:off x="3515230" y="5032672"/>
            <a:ext cx="1030364" cy="584775"/>
          </a:xfrm>
          <a:prstGeom prst="wedgeEllipseCallout">
            <a:avLst>
              <a:gd name="adj1" fmla="val 61338"/>
              <a:gd name="adj2" fmla="val -1054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خبر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FFECDC-3C50-6157-D6AC-406FAEB6C157}"/>
              </a:ext>
            </a:extLst>
          </p:cNvPr>
          <p:cNvSpPr txBox="1"/>
          <p:nvPr/>
        </p:nvSpPr>
        <p:spPr>
          <a:xfrm>
            <a:off x="1425818" y="5844134"/>
            <a:ext cx="95661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ليس شرطًا أن يكون الخبر هو الكلمة الثانية بعد المبتدأ.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صورة 22" descr="stop-trackback">
            <a:extLst>
              <a:ext uri="{FF2B5EF4-FFF2-40B4-BE49-F238E27FC236}">
                <a16:creationId xmlns:a16="http://schemas.microsoft.com/office/drawing/2014/main" id="{A75274C5-892A-9BEF-AB8C-574412779458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7397" y="5789181"/>
            <a:ext cx="529072" cy="694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793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9733" y="101024"/>
            <a:ext cx="29464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EG" sz="3200" b="1" dirty="0">
                <a:solidFill>
                  <a:schemeClr val="bg1"/>
                </a:solidFill>
              </a:rPr>
              <a:t>أنواع </a:t>
            </a:r>
            <a:r>
              <a:rPr lang="ar-SA" sz="3200" b="1" dirty="0">
                <a:solidFill>
                  <a:schemeClr val="bg1"/>
                </a:solidFill>
              </a:rPr>
              <a:t>الخبر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2819" y="1633955"/>
            <a:ext cx="71144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SA" sz="3200" b="1" dirty="0"/>
              <a:t>1- اسم مفرد مرفوع  : ( ليس جملة ولا شبه جملة.)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524001" y="762001"/>
            <a:ext cx="9113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الخبر : </a:t>
            </a:r>
            <a:r>
              <a:rPr lang="ar-SA" sz="3200" b="1" dirty="0"/>
              <a:t>هو المتمم للفائدة </a:t>
            </a:r>
            <a:r>
              <a:rPr lang="ar-EG" sz="3200" b="1" dirty="0"/>
              <a:t>مع</a:t>
            </a:r>
            <a:r>
              <a:rPr lang="ar-SA" sz="3200" b="1" dirty="0"/>
              <a:t> المبتدأ و يحسُن السكوت عليه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886434" y="1589102"/>
            <a:ext cx="1939955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ar-SA" sz="3200" b="1" dirty="0"/>
              <a:t>أنواع الخبر :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" y="2686314"/>
            <a:ext cx="114795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/>
              <a:t>مثل :</a:t>
            </a:r>
            <a:r>
              <a:rPr lang="ar-EG" sz="3200" b="1" dirty="0"/>
              <a:t>  </a:t>
            </a:r>
            <a:r>
              <a:rPr lang="ar-SA" sz="3200" b="1" dirty="0"/>
              <a:t> العلمُ </a:t>
            </a:r>
            <a:r>
              <a:rPr lang="ar-SA" sz="3200" b="1" dirty="0">
                <a:solidFill>
                  <a:srgbClr val="C00000"/>
                </a:solidFill>
              </a:rPr>
              <a:t>نافعٌ</a:t>
            </a:r>
            <a:r>
              <a:rPr lang="ar-SA" sz="3200" b="1" dirty="0"/>
              <a:t>   ،</a:t>
            </a:r>
            <a:r>
              <a:rPr lang="ar-EG" sz="3200" b="1" dirty="0"/>
              <a:t> السيارةُ </a:t>
            </a:r>
            <a:r>
              <a:rPr lang="ar-EG" sz="3200" b="1" dirty="0">
                <a:solidFill>
                  <a:srgbClr val="C00000"/>
                </a:solidFill>
              </a:rPr>
              <a:t>مسرعةٌ</a:t>
            </a:r>
            <a:r>
              <a:rPr lang="ar-EG" sz="3200" b="1" dirty="0"/>
              <a:t> ، </a:t>
            </a:r>
            <a:r>
              <a:rPr lang="ar-SA" sz="3200" b="1" dirty="0"/>
              <a:t> </a:t>
            </a:r>
            <a:r>
              <a:rPr lang="ar-EG" sz="3200" b="1" dirty="0"/>
              <a:t>العالمان </a:t>
            </a:r>
            <a:r>
              <a:rPr lang="ar-EG" sz="3200" b="1" dirty="0">
                <a:solidFill>
                  <a:srgbClr val="C00000"/>
                </a:solidFill>
              </a:rPr>
              <a:t>مشهوران</a:t>
            </a:r>
            <a:r>
              <a:rPr lang="ar-EG" sz="3200" b="1" dirty="0">
                <a:solidFill>
                  <a:srgbClr val="FF0000"/>
                </a:solidFill>
              </a:rPr>
              <a:t> ، </a:t>
            </a:r>
            <a:r>
              <a:rPr lang="ar-EG" sz="3200" b="1" dirty="0"/>
              <a:t>الطلاب</a:t>
            </a:r>
            <a:r>
              <a:rPr lang="ar-EG" sz="3200" b="1" dirty="0">
                <a:solidFill>
                  <a:srgbClr val="FF0000"/>
                </a:solidFill>
              </a:rPr>
              <a:t> </a:t>
            </a:r>
            <a:r>
              <a:rPr lang="ar-EG" sz="3200" b="1" dirty="0">
                <a:solidFill>
                  <a:srgbClr val="C00000"/>
                </a:solidFill>
              </a:rPr>
              <a:t>حاضرون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07C046-33B3-59B0-7F18-97612E244011}"/>
              </a:ext>
            </a:extLst>
          </p:cNvPr>
          <p:cNvSpPr/>
          <p:nvPr/>
        </p:nvSpPr>
        <p:spPr>
          <a:xfrm>
            <a:off x="6434667" y="2686314"/>
            <a:ext cx="1151466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646D9A-C3F0-FF56-1E82-9DBCA651BCDE}"/>
              </a:ext>
            </a:extLst>
          </p:cNvPr>
          <p:cNvSpPr/>
          <p:nvPr/>
        </p:nvSpPr>
        <p:spPr>
          <a:xfrm>
            <a:off x="3539067" y="2714095"/>
            <a:ext cx="1473199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DE9659F-9787-56A2-7ED2-ABB9122DD4CD}"/>
              </a:ext>
            </a:extLst>
          </p:cNvPr>
          <p:cNvSpPr/>
          <p:nvPr/>
        </p:nvSpPr>
        <p:spPr>
          <a:xfrm>
            <a:off x="1032935" y="2743255"/>
            <a:ext cx="1473199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46558DB-55AE-73E3-671C-F97F147380F2}"/>
              </a:ext>
            </a:extLst>
          </p:cNvPr>
          <p:cNvSpPr/>
          <p:nvPr/>
        </p:nvSpPr>
        <p:spPr>
          <a:xfrm>
            <a:off x="8871910" y="2743255"/>
            <a:ext cx="1030364" cy="527834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D8F3B03-FE6B-3ABD-6491-D7A24A2BA9BB}"/>
              </a:ext>
            </a:extLst>
          </p:cNvPr>
          <p:cNvGrpSpPr/>
          <p:nvPr/>
        </p:nvGrpSpPr>
        <p:grpSpPr>
          <a:xfrm>
            <a:off x="5012266" y="4031060"/>
            <a:ext cx="1202267" cy="595191"/>
            <a:chOff x="4878493" y="4780615"/>
            <a:chExt cx="1202267" cy="595191"/>
          </a:xfrm>
        </p:grpSpPr>
        <p:sp>
          <p:nvSpPr>
            <p:cNvPr id="18" name="Speech Bubble: Oval 17">
              <a:extLst>
                <a:ext uri="{FF2B5EF4-FFF2-40B4-BE49-F238E27FC236}">
                  <a16:creationId xmlns:a16="http://schemas.microsoft.com/office/drawing/2014/main" id="{5E2C84A8-68E8-DEA3-26FB-14587D360B83}"/>
                </a:ext>
              </a:extLst>
            </p:cNvPr>
            <p:cNvSpPr/>
            <p:nvPr/>
          </p:nvSpPr>
          <p:spPr>
            <a:xfrm>
              <a:off x="5005555" y="4780615"/>
              <a:ext cx="1030364" cy="584775"/>
            </a:xfrm>
            <a:prstGeom prst="wedgeEllipseCallout">
              <a:avLst>
                <a:gd name="adj1" fmla="val 100782"/>
                <a:gd name="adj2" fmla="val -18073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2800" b="1" dirty="0"/>
                <a:t>مبتدأ</a:t>
              </a:r>
            </a:p>
          </p:txBody>
        </p:sp>
        <p:sp>
          <p:nvSpPr>
            <p:cNvPr id="13" name="Speech Bubble: Oval 12">
              <a:extLst>
                <a:ext uri="{FF2B5EF4-FFF2-40B4-BE49-F238E27FC236}">
                  <a16:creationId xmlns:a16="http://schemas.microsoft.com/office/drawing/2014/main" id="{70697316-91A9-E446-D7EB-D2D74A526609}"/>
                </a:ext>
              </a:extLst>
            </p:cNvPr>
            <p:cNvSpPr/>
            <p:nvPr/>
          </p:nvSpPr>
          <p:spPr>
            <a:xfrm>
              <a:off x="4964445" y="4791031"/>
              <a:ext cx="1030364" cy="584775"/>
            </a:xfrm>
            <a:prstGeom prst="wedgeEllipseCallout">
              <a:avLst>
                <a:gd name="adj1" fmla="val 288133"/>
                <a:gd name="adj2" fmla="val -15467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2800" b="1" dirty="0"/>
                <a:t>مبتدأ</a:t>
              </a:r>
            </a:p>
          </p:txBody>
        </p:sp>
        <p:sp>
          <p:nvSpPr>
            <p:cNvPr id="16" name="Speech Bubble: Oval 15">
              <a:extLst>
                <a:ext uri="{FF2B5EF4-FFF2-40B4-BE49-F238E27FC236}">
                  <a16:creationId xmlns:a16="http://schemas.microsoft.com/office/drawing/2014/main" id="{ED948B09-AC41-38AC-CE16-4AD58DBD2D0A}"/>
                </a:ext>
              </a:extLst>
            </p:cNvPr>
            <p:cNvSpPr/>
            <p:nvPr/>
          </p:nvSpPr>
          <p:spPr>
            <a:xfrm>
              <a:off x="5005555" y="4791031"/>
              <a:ext cx="1030364" cy="584775"/>
            </a:xfrm>
            <a:prstGeom prst="wedgeEllipseCallout">
              <a:avLst>
                <a:gd name="adj1" fmla="val -339658"/>
                <a:gd name="adj2" fmla="val -1720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2800" b="1" dirty="0"/>
                <a:t>مبتدأ</a:t>
              </a:r>
            </a:p>
          </p:txBody>
        </p:sp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0B02E51C-D69E-2FE8-A37A-99291F42AD27}"/>
                </a:ext>
              </a:extLst>
            </p:cNvPr>
            <p:cNvSpPr/>
            <p:nvPr/>
          </p:nvSpPr>
          <p:spPr>
            <a:xfrm>
              <a:off x="4878493" y="4785823"/>
              <a:ext cx="1202267" cy="584775"/>
            </a:xfrm>
            <a:prstGeom prst="wedgeEllipseCallout">
              <a:avLst>
                <a:gd name="adj1" fmla="val -91500"/>
                <a:gd name="adj2" fmla="val -16915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2800" b="1" dirty="0"/>
                <a:t>الخبر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A88469CD-F970-157B-85D5-DE3683F76F75}"/>
              </a:ext>
            </a:extLst>
          </p:cNvPr>
          <p:cNvSpPr/>
          <p:nvPr/>
        </p:nvSpPr>
        <p:spPr>
          <a:xfrm>
            <a:off x="10248204" y="5121756"/>
            <a:ext cx="1659466" cy="584775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/>
              <a:t>لاحظ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828EDE-43F6-99F8-4B50-A8926628B2AE}"/>
              </a:ext>
            </a:extLst>
          </p:cNvPr>
          <p:cNvSpPr txBox="1"/>
          <p:nvPr/>
        </p:nvSpPr>
        <p:spPr>
          <a:xfrm>
            <a:off x="423184" y="4847613"/>
            <a:ext cx="102143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ي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طابق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الخبر المفرد مع 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المبتدأ في </a:t>
            </a:r>
            <a:r>
              <a:rPr lang="ar-SA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النوع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التذكير أو التأنيث ) وفي </a:t>
            </a:r>
            <a:r>
              <a:rPr lang="ar-SA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العدد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(الإفراد والت</a:t>
            </a:r>
            <a:r>
              <a:rPr lang="ar-EG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ث</a:t>
            </a:r>
            <a:r>
              <a:rPr lang="ar-S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نية أو الجمع ) 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29737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 animBg="1"/>
      <p:bldP spid="14" grpId="0" animBg="1"/>
      <p:bldP spid="15" grpId="0" animBg="1"/>
      <p:bldP spid="17" grpId="0" animBg="1"/>
      <p:bldP spid="23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9733" y="101024"/>
            <a:ext cx="29464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EG" sz="3200" b="1" dirty="0">
                <a:solidFill>
                  <a:schemeClr val="bg1"/>
                </a:solidFill>
              </a:rPr>
              <a:t>أنواع </a:t>
            </a:r>
            <a:r>
              <a:rPr lang="ar-SA" sz="3200" b="1" dirty="0">
                <a:solidFill>
                  <a:schemeClr val="bg1"/>
                </a:solidFill>
              </a:rPr>
              <a:t>الخبر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6892" y="1628747"/>
            <a:ext cx="6947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3200" b="1" dirty="0"/>
              <a:t>2</a:t>
            </a:r>
            <a:r>
              <a:rPr lang="ar-SA" sz="3200" b="1" dirty="0"/>
              <a:t>- </a:t>
            </a:r>
            <a:r>
              <a:rPr lang="ar-EG" sz="3200" b="1" dirty="0"/>
              <a:t> الخبر الجملة :</a:t>
            </a:r>
            <a:r>
              <a:rPr lang="ar-SA" sz="3200" b="1" dirty="0"/>
              <a:t>هو ما كان جملة فعلية أو أسمية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524001" y="762001"/>
            <a:ext cx="9113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الخبر : </a:t>
            </a:r>
            <a:r>
              <a:rPr lang="ar-SA" sz="3200" b="1" dirty="0"/>
              <a:t>هو المتمم للفائدة </a:t>
            </a:r>
            <a:r>
              <a:rPr lang="ar-EG" sz="3200" b="1" dirty="0"/>
              <a:t>مع</a:t>
            </a:r>
            <a:r>
              <a:rPr lang="ar-SA" sz="3200" b="1" dirty="0"/>
              <a:t> المبتدأ و يحسُن السكوت عليه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886434" y="1589102"/>
            <a:ext cx="1939955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ar-SA" sz="3200" b="1" dirty="0"/>
              <a:t>أنواع الخبر :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606892" y="2569357"/>
            <a:ext cx="56538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مصر  آثارها  خالدة	.	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646D9A-C3F0-FF56-1E82-9DBCA651BCDE}"/>
              </a:ext>
            </a:extLst>
          </p:cNvPr>
          <p:cNvSpPr/>
          <p:nvPr/>
        </p:nvSpPr>
        <p:spPr>
          <a:xfrm>
            <a:off x="4233334" y="2509387"/>
            <a:ext cx="2734732" cy="710669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ED948B09-AC41-38AC-CE16-4AD58DBD2D0A}"/>
              </a:ext>
            </a:extLst>
          </p:cNvPr>
          <p:cNvSpPr/>
          <p:nvPr/>
        </p:nvSpPr>
        <p:spPr>
          <a:xfrm>
            <a:off x="360755" y="3358990"/>
            <a:ext cx="3403600" cy="707886"/>
          </a:xfrm>
          <a:prstGeom prst="wedgeEllipseCallout">
            <a:avLst>
              <a:gd name="adj1" fmla="val 72706"/>
              <a:gd name="adj2" fmla="val -7462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خبر جملة اسمية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88469CD-F970-157B-85D5-DE3683F76F75}"/>
              </a:ext>
            </a:extLst>
          </p:cNvPr>
          <p:cNvSpPr/>
          <p:nvPr/>
        </p:nvSpPr>
        <p:spPr>
          <a:xfrm>
            <a:off x="10637519" y="4066877"/>
            <a:ext cx="1571487" cy="860512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أعرب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828EDE-43F6-99F8-4B50-A8926628B2AE}"/>
              </a:ext>
            </a:extLst>
          </p:cNvPr>
          <p:cNvSpPr txBox="1"/>
          <p:nvPr/>
        </p:nvSpPr>
        <p:spPr>
          <a:xfrm>
            <a:off x="3423920" y="3737646"/>
            <a:ext cx="5852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مبتدأ مرفوع وعلامة رفعه الضمة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C5F037-4A71-0640-BFCF-764808630554}"/>
              </a:ext>
            </a:extLst>
          </p:cNvPr>
          <p:cNvSpPr/>
          <p:nvPr/>
        </p:nvSpPr>
        <p:spPr>
          <a:xfrm>
            <a:off x="8260719" y="2653405"/>
            <a:ext cx="34854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خبر جملة اسمية مثل :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C2F902-8499-BF26-A18D-9E13C7A76AA2}"/>
              </a:ext>
            </a:extLst>
          </p:cNvPr>
          <p:cNvSpPr/>
          <p:nvPr/>
        </p:nvSpPr>
        <p:spPr>
          <a:xfrm>
            <a:off x="9276154" y="3520832"/>
            <a:ext cx="16594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EG" sz="4000" b="1" dirty="0">
                <a:solidFill>
                  <a:srgbClr val="C00000"/>
                </a:solidFill>
              </a:rPr>
              <a:t>مصر: </a:t>
            </a:r>
          </a:p>
          <a:p>
            <a:pPr rtl="1"/>
            <a:r>
              <a:rPr lang="ar-EG" sz="4000" b="1" dirty="0">
                <a:solidFill>
                  <a:srgbClr val="C00000"/>
                </a:solidFill>
              </a:rPr>
              <a:t> آثارها: </a:t>
            </a:r>
          </a:p>
          <a:p>
            <a:pPr rtl="1"/>
            <a:r>
              <a:rPr lang="ar-EG" sz="4000" b="1" dirty="0">
                <a:solidFill>
                  <a:srgbClr val="C00000"/>
                </a:solidFill>
              </a:rPr>
              <a:t> خالدة: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D1E909-DB6C-1E3C-74CB-11D5F28C13F6}"/>
              </a:ext>
            </a:extLst>
          </p:cNvPr>
          <p:cNvSpPr txBox="1"/>
          <p:nvPr/>
        </p:nvSpPr>
        <p:spPr>
          <a:xfrm>
            <a:off x="3423920" y="4342613"/>
            <a:ext cx="5852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مبتدأ  ثان مرفوع وعلامة رفعه الضمة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C1325C-4D64-DBAB-BC8E-BCB7F1565E21}"/>
              </a:ext>
            </a:extLst>
          </p:cNvPr>
          <p:cNvSpPr txBox="1"/>
          <p:nvPr/>
        </p:nvSpPr>
        <p:spPr>
          <a:xfrm>
            <a:off x="2966720" y="4847049"/>
            <a:ext cx="63094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خبر للمبتدأ  </a:t>
            </a:r>
            <a:r>
              <a:rPr lang="ar-EG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الثانى</a:t>
            </a:r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مرفوع وعلامة رفعه الضمة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2E958F-FB58-F53F-C7A6-B9622ACA6F03}"/>
              </a:ext>
            </a:extLst>
          </p:cNvPr>
          <p:cNvSpPr txBox="1"/>
          <p:nvPr/>
        </p:nvSpPr>
        <p:spPr>
          <a:xfrm>
            <a:off x="2837878" y="5556338"/>
            <a:ext cx="89082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والجملة الاسمية ( </a:t>
            </a:r>
            <a:r>
              <a:rPr lang="ar-EG" sz="3200" b="1" dirty="0">
                <a:solidFill>
                  <a:srgbClr val="002060"/>
                </a:solidFill>
              </a:rPr>
              <a:t>آثارها خالدة</a:t>
            </a:r>
            <a:r>
              <a:rPr lang="ar-EG" sz="3200" b="1" dirty="0">
                <a:solidFill>
                  <a:srgbClr val="C00000"/>
                </a:solidFill>
              </a:rPr>
              <a:t>) في محل رفع خبر المبتدأ الأول  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F091E16A-BC56-1E8F-70B6-777BE619ECA2}"/>
              </a:ext>
            </a:extLst>
          </p:cNvPr>
          <p:cNvSpPr/>
          <p:nvPr/>
        </p:nvSpPr>
        <p:spPr>
          <a:xfrm rot="20839218">
            <a:off x="28861" y="4617700"/>
            <a:ext cx="3152987" cy="1635498"/>
          </a:xfrm>
          <a:prstGeom prst="cloud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ar-EG" sz="3200" b="1" dirty="0"/>
          </a:p>
          <a:p>
            <a:pPr algn="ctr" rtl="1"/>
            <a:r>
              <a:rPr lang="ar-EG" sz="3200" b="1" dirty="0"/>
              <a:t>لاحظ الضمير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21938882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 animBg="1"/>
      <p:bldP spid="16" grpId="0" animBg="1"/>
      <p:bldP spid="23" grpId="0" animBg="1"/>
      <p:bldP spid="25" grpId="0"/>
      <p:bldP spid="19" grpId="0"/>
      <p:bldP spid="21" grpId="0"/>
      <p:bldP spid="24" grpId="0"/>
      <p:bldP spid="26" grpId="0"/>
      <p:bldP spid="27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9733" y="101024"/>
            <a:ext cx="29464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EG" sz="3200" b="1" dirty="0">
                <a:solidFill>
                  <a:schemeClr val="bg1"/>
                </a:solidFill>
              </a:rPr>
              <a:t>أنواع </a:t>
            </a:r>
            <a:r>
              <a:rPr lang="ar-SA" sz="3200" b="1" dirty="0">
                <a:solidFill>
                  <a:schemeClr val="bg1"/>
                </a:solidFill>
              </a:rPr>
              <a:t>الخبر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6892" y="1628747"/>
            <a:ext cx="6947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3200" b="1" dirty="0"/>
              <a:t>2</a:t>
            </a:r>
            <a:r>
              <a:rPr lang="ar-SA" sz="3200" b="1" dirty="0"/>
              <a:t>- </a:t>
            </a:r>
            <a:r>
              <a:rPr lang="ar-EG" sz="3200" b="1" dirty="0"/>
              <a:t> الخبر الجملة :</a:t>
            </a:r>
            <a:r>
              <a:rPr lang="ar-SA" sz="3200" b="1" dirty="0"/>
              <a:t>هو ما كان جملة فعلية أو أسمية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524001" y="762001"/>
            <a:ext cx="9113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الخبر : </a:t>
            </a:r>
            <a:r>
              <a:rPr lang="ar-SA" sz="3200" b="1" dirty="0"/>
              <a:t>هو المتمم للفائدة </a:t>
            </a:r>
            <a:r>
              <a:rPr lang="ar-EG" sz="3200" b="1" dirty="0"/>
              <a:t>مع</a:t>
            </a:r>
            <a:r>
              <a:rPr lang="ar-SA" sz="3200" b="1" dirty="0"/>
              <a:t> المبتدأ و يحسُن السكوت عليه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886434" y="1589102"/>
            <a:ext cx="1939955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ar-SA" sz="3200" b="1" dirty="0"/>
              <a:t>أنواع الخبر :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606892" y="2569357"/>
            <a:ext cx="56538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الجنود انتصروا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646D9A-C3F0-FF56-1E82-9DBCA651BCDE}"/>
              </a:ext>
            </a:extLst>
          </p:cNvPr>
          <p:cNvSpPr/>
          <p:nvPr/>
        </p:nvSpPr>
        <p:spPr>
          <a:xfrm>
            <a:off x="3764354" y="2535958"/>
            <a:ext cx="1937097" cy="710669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ED948B09-AC41-38AC-CE16-4AD58DBD2D0A}"/>
              </a:ext>
            </a:extLst>
          </p:cNvPr>
          <p:cNvSpPr/>
          <p:nvPr/>
        </p:nvSpPr>
        <p:spPr>
          <a:xfrm>
            <a:off x="360755" y="3358990"/>
            <a:ext cx="3403600" cy="707886"/>
          </a:xfrm>
          <a:prstGeom prst="wedgeEllipseCallout">
            <a:avLst>
              <a:gd name="adj1" fmla="val 72706"/>
              <a:gd name="adj2" fmla="val -7462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خبر جملة فعلية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88469CD-F970-157B-85D5-DE3683F76F75}"/>
              </a:ext>
            </a:extLst>
          </p:cNvPr>
          <p:cNvSpPr/>
          <p:nvPr/>
        </p:nvSpPr>
        <p:spPr>
          <a:xfrm>
            <a:off x="10637519" y="4066877"/>
            <a:ext cx="1571487" cy="860512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أعرب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828EDE-43F6-99F8-4B50-A8926628B2AE}"/>
              </a:ext>
            </a:extLst>
          </p:cNvPr>
          <p:cNvSpPr txBox="1"/>
          <p:nvPr/>
        </p:nvSpPr>
        <p:spPr>
          <a:xfrm>
            <a:off x="3322898" y="3972715"/>
            <a:ext cx="5852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مبتدأ مرفوع وعلامة رفعه الضمة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C5F037-4A71-0640-BFCF-764808630554}"/>
              </a:ext>
            </a:extLst>
          </p:cNvPr>
          <p:cNvSpPr/>
          <p:nvPr/>
        </p:nvSpPr>
        <p:spPr>
          <a:xfrm>
            <a:off x="8260719" y="2653405"/>
            <a:ext cx="34854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خبر جملة فعلية مثل :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C2F902-8499-BF26-A18D-9E13C7A76AA2}"/>
              </a:ext>
            </a:extLst>
          </p:cNvPr>
          <p:cNvSpPr/>
          <p:nvPr/>
        </p:nvSpPr>
        <p:spPr>
          <a:xfrm>
            <a:off x="8853176" y="3841197"/>
            <a:ext cx="20665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EG" sz="4000" b="1" dirty="0">
                <a:solidFill>
                  <a:srgbClr val="C00000"/>
                </a:solidFill>
              </a:rPr>
              <a:t>الجنود</a:t>
            </a:r>
            <a:r>
              <a:rPr lang="ar-EG" sz="4000" b="1" dirty="0"/>
              <a:t>: </a:t>
            </a:r>
          </a:p>
          <a:p>
            <a:pPr rtl="1"/>
            <a:r>
              <a:rPr lang="ar-EG" sz="4000" b="1" dirty="0"/>
              <a:t> </a:t>
            </a:r>
            <a:r>
              <a:rPr lang="ar-EG" sz="4000" b="1" dirty="0">
                <a:solidFill>
                  <a:srgbClr val="C00000"/>
                </a:solidFill>
              </a:rPr>
              <a:t>انتصروا</a:t>
            </a:r>
            <a:r>
              <a:rPr lang="ar-EG" sz="4000" b="1" dirty="0"/>
              <a:t>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D1E909-DB6C-1E3C-74CB-11D5F28C13F6}"/>
              </a:ext>
            </a:extLst>
          </p:cNvPr>
          <p:cNvSpPr txBox="1"/>
          <p:nvPr/>
        </p:nvSpPr>
        <p:spPr>
          <a:xfrm>
            <a:off x="3322898" y="4575657"/>
            <a:ext cx="5852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فعل ماض + واو الجماعة فاعل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2E958F-FB58-F53F-C7A6-B9622ACA6F03}"/>
              </a:ext>
            </a:extLst>
          </p:cNvPr>
          <p:cNvSpPr txBox="1"/>
          <p:nvPr/>
        </p:nvSpPr>
        <p:spPr>
          <a:xfrm>
            <a:off x="3764353" y="5408558"/>
            <a:ext cx="78162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والجملة الفعلية ( </a:t>
            </a:r>
            <a:r>
              <a:rPr lang="ar-EG" sz="3200" b="1" dirty="0">
                <a:solidFill>
                  <a:srgbClr val="002060"/>
                </a:solidFill>
              </a:rPr>
              <a:t>انتصروا</a:t>
            </a:r>
            <a:r>
              <a:rPr lang="ar-EG" sz="3200" b="1" dirty="0">
                <a:solidFill>
                  <a:srgbClr val="C00000"/>
                </a:solidFill>
              </a:rPr>
              <a:t>) في محل رفع خبر المبتدأ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F091E16A-BC56-1E8F-70B6-777BE619ECA2}"/>
              </a:ext>
            </a:extLst>
          </p:cNvPr>
          <p:cNvSpPr/>
          <p:nvPr/>
        </p:nvSpPr>
        <p:spPr>
          <a:xfrm rot="20839218">
            <a:off x="28861" y="4617700"/>
            <a:ext cx="3152987" cy="1635498"/>
          </a:xfrm>
          <a:prstGeom prst="cloud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ar-EG" sz="3200" b="1" dirty="0"/>
          </a:p>
          <a:p>
            <a:pPr algn="ctr" rtl="1"/>
            <a:r>
              <a:rPr lang="ar-EG" sz="3200" b="1" dirty="0"/>
              <a:t>لاحظ الضمير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28267049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 animBg="1"/>
      <p:bldP spid="16" grpId="0" animBg="1"/>
      <p:bldP spid="23" grpId="0" animBg="1"/>
      <p:bldP spid="25" grpId="0"/>
      <p:bldP spid="19" grpId="0"/>
      <p:bldP spid="21" grpId="0"/>
      <p:bldP spid="24" grpId="0"/>
      <p:bldP spid="27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31A3887-6D0A-4D10-7359-02D16B9AE04F}"/>
              </a:ext>
            </a:extLst>
          </p:cNvPr>
          <p:cNvSpPr/>
          <p:nvPr/>
        </p:nvSpPr>
        <p:spPr>
          <a:xfrm>
            <a:off x="2216044" y="2534699"/>
            <a:ext cx="34854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الطعام فوقَ المائدة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39733" y="101024"/>
            <a:ext cx="29464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EG" sz="3200" b="1" dirty="0">
                <a:solidFill>
                  <a:schemeClr val="bg1"/>
                </a:solidFill>
              </a:rPr>
              <a:t>أنواع </a:t>
            </a:r>
            <a:r>
              <a:rPr lang="ar-SA" sz="3200" b="1" dirty="0">
                <a:solidFill>
                  <a:schemeClr val="bg1"/>
                </a:solidFill>
              </a:rPr>
              <a:t>الخبر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1110" y="1628747"/>
            <a:ext cx="9113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/>
              <a:t>3</a:t>
            </a:r>
            <a:r>
              <a:rPr lang="ar-SA" sz="3200" b="1" dirty="0"/>
              <a:t>- </a:t>
            </a:r>
            <a:r>
              <a:rPr lang="ar-EG" sz="3200" b="1" dirty="0"/>
              <a:t> الخبر شبه الجملة  :</a:t>
            </a:r>
            <a:r>
              <a:rPr lang="ar-SA" sz="3200" b="1" dirty="0"/>
              <a:t>هو ما كان </a:t>
            </a:r>
            <a:r>
              <a:rPr lang="ar-EG" sz="3200" b="1" dirty="0"/>
              <a:t>( جار و مجرور</a:t>
            </a:r>
            <a:r>
              <a:rPr lang="ar-EG" sz="3200" b="1" dirty="0">
                <a:solidFill>
                  <a:srgbClr val="C00000"/>
                </a:solidFill>
              </a:rPr>
              <a:t> أو </a:t>
            </a:r>
            <a:r>
              <a:rPr lang="ar-EG" sz="3200" b="1" dirty="0"/>
              <a:t>ظرف )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524001" y="762001"/>
            <a:ext cx="9113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الخبر : </a:t>
            </a:r>
            <a:r>
              <a:rPr lang="ar-SA" sz="3200" b="1" dirty="0"/>
              <a:t>هو المتمم للفائدة </a:t>
            </a:r>
            <a:r>
              <a:rPr lang="ar-EG" sz="3200" b="1" dirty="0"/>
              <a:t>مع</a:t>
            </a:r>
            <a:r>
              <a:rPr lang="ar-SA" sz="3200" b="1" dirty="0"/>
              <a:t> المبتدأ و يحسُن السكوت عليه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886434" y="1589102"/>
            <a:ext cx="1939955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 rtl="1"/>
            <a:r>
              <a:rPr lang="ar-SA" sz="3200" b="1" dirty="0"/>
              <a:t>أنواع الخبر :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249015" y="2585667"/>
            <a:ext cx="34854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الكتاب في الحقيبة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646D9A-C3F0-FF56-1E82-9DBCA651BCDE}"/>
              </a:ext>
            </a:extLst>
          </p:cNvPr>
          <p:cNvSpPr/>
          <p:nvPr/>
        </p:nvSpPr>
        <p:spPr>
          <a:xfrm>
            <a:off x="6287365" y="2555744"/>
            <a:ext cx="2064131" cy="710669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ED948B09-AC41-38AC-CE16-4AD58DBD2D0A}"/>
              </a:ext>
            </a:extLst>
          </p:cNvPr>
          <p:cNvSpPr/>
          <p:nvPr/>
        </p:nvSpPr>
        <p:spPr>
          <a:xfrm>
            <a:off x="7256657" y="3796091"/>
            <a:ext cx="3403600" cy="967617"/>
          </a:xfrm>
          <a:prstGeom prst="wedgeEllipseCallout">
            <a:avLst>
              <a:gd name="adj1" fmla="val -49184"/>
              <a:gd name="adj2" fmla="val -1138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خبر شبه جملة</a:t>
            </a:r>
          </a:p>
          <a:p>
            <a:pPr algn="ctr" rtl="1"/>
            <a:r>
              <a:rPr lang="ar-EG" sz="2800" b="1" dirty="0"/>
              <a:t>( جار ومجرور)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88469CD-F970-157B-85D5-DE3683F76F75}"/>
              </a:ext>
            </a:extLst>
          </p:cNvPr>
          <p:cNvSpPr/>
          <p:nvPr/>
        </p:nvSpPr>
        <p:spPr>
          <a:xfrm>
            <a:off x="10407421" y="5066764"/>
            <a:ext cx="1571487" cy="860512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أعرب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828EDE-43F6-99F8-4B50-A8926628B2AE}"/>
              </a:ext>
            </a:extLst>
          </p:cNvPr>
          <p:cNvSpPr txBox="1"/>
          <p:nvPr/>
        </p:nvSpPr>
        <p:spPr>
          <a:xfrm>
            <a:off x="3849022" y="5027609"/>
            <a:ext cx="42192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شبه جملة في محل رفع خبر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C5F037-4A71-0640-BFCF-764808630554}"/>
              </a:ext>
            </a:extLst>
          </p:cNvPr>
          <p:cNvSpPr/>
          <p:nvPr/>
        </p:nvSpPr>
        <p:spPr>
          <a:xfrm>
            <a:off x="9473485" y="2649873"/>
            <a:ext cx="1382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مثل :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C2F902-8499-BF26-A18D-9E13C7A76AA2}"/>
              </a:ext>
            </a:extLst>
          </p:cNvPr>
          <p:cNvSpPr/>
          <p:nvPr/>
        </p:nvSpPr>
        <p:spPr>
          <a:xfrm>
            <a:off x="7837085" y="4897515"/>
            <a:ext cx="34350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EG" sz="4000" b="1" dirty="0">
                <a:solidFill>
                  <a:srgbClr val="C00000"/>
                </a:solidFill>
              </a:rPr>
              <a:t>في الحقيبة</a:t>
            </a:r>
            <a:r>
              <a:rPr lang="ar-EG" sz="4000" b="1" dirty="0"/>
              <a:t>: </a:t>
            </a:r>
          </a:p>
          <a:p>
            <a:pPr rtl="1"/>
            <a:r>
              <a:rPr lang="ar-EG" sz="4000" b="1" dirty="0"/>
              <a:t> </a:t>
            </a:r>
            <a:r>
              <a:rPr lang="ar-EG" sz="4000" b="1" dirty="0">
                <a:solidFill>
                  <a:srgbClr val="C00000"/>
                </a:solidFill>
              </a:rPr>
              <a:t>فوق المائدة</a:t>
            </a:r>
            <a:r>
              <a:rPr lang="ar-EG" sz="4000" b="1" dirty="0"/>
              <a:t>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D1E909-DB6C-1E3C-74CB-11D5F28C13F6}"/>
              </a:ext>
            </a:extLst>
          </p:cNvPr>
          <p:cNvSpPr txBox="1"/>
          <p:nvPr/>
        </p:nvSpPr>
        <p:spPr>
          <a:xfrm>
            <a:off x="3849022" y="5616997"/>
            <a:ext cx="4219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r" rtl="1"/>
            <a:r>
              <a:rPr lang="ar-EG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شبه جملة في محل رفع خبر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F091E16A-BC56-1E8F-70B6-777BE619ECA2}"/>
              </a:ext>
            </a:extLst>
          </p:cNvPr>
          <p:cNvSpPr/>
          <p:nvPr/>
        </p:nvSpPr>
        <p:spPr>
          <a:xfrm rot="20839218">
            <a:off x="66101" y="5023903"/>
            <a:ext cx="3758708" cy="1635498"/>
          </a:xfrm>
          <a:prstGeom prst="cloud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ar-EG" sz="3200" b="1" dirty="0"/>
          </a:p>
          <a:p>
            <a:pPr algn="ctr" rtl="1"/>
            <a:r>
              <a:rPr lang="ar-EG" sz="3200" b="1" dirty="0"/>
              <a:t>لا تبحث عن الضمير</a:t>
            </a:r>
            <a:endParaRPr lang="ar-EG" sz="3200" dirty="0"/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DFD8CEB2-7755-AC7C-09C3-75A46E2F1DC4}"/>
              </a:ext>
            </a:extLst>
          </p:cNvPr>
          <p:cNvSpPr/>
          <p:nvPr/>
        </p:nvSpPr>
        <p:spPr>
          <a:xfrm>
            <a:off x="577233" y="3694202"/>
            <a:ext cx="3403600" cy="967617"/>
          </a:xfrm>
          <a:prstGeom prst="wedgeEllipseCallout">
            <a:avLst>
              <a:gd name="adj1" fmla="val 17483"/>
              <a:gd name="adj2" fmla="val -10881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2800" b="1" dirty="0"/>
              <a:t>خبر شبه جملة</a:t>
            </a:r>
          </a:p>
          <a:p>
            <a:pPr algn="ctr" rtl="1"/>
            <a:r>
              <a:rPr lang="ar-EG" sz="2800" b="1" dirty="0"/>
              <a:t>( ظرف)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6B7CE94-7EC1-5885-7A19-666ECF6B3824}"/>
              </a:ext>
            </a:extLst>
          </p:cNvPr>
          <p:cNvSpPr/>
          <p:nvPr/>
        </p:nvSpPr>
        <p:spPr>
          <a:xfrm>
            <a:off x="2216044" y="2495493"/>
            <a:ext cx="2220489" cy="710669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33277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14" grpId="0" animBg="1"/>
      <p:bldP spid="16" grpId="0" animBg="1"/>
      <p:bldP spid="23" grpId="0" animBg="1"/>
      <p:bldP spid="25" grpId="0"/>
      <p:bldP spid="19" grpId="0"/>
      <p:bldP spid="21" grpId="0"/>
      <p:bldP spid="24" grpId="0"/>
      <p:bldP spid="9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809469" y="2041373"/>
            <a:ext cx="101033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أنواع الخبر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تدريبات</a:t>
            </a:r>
          </a:p>
        </p:txBody>
      </p:sp>
    </p:spTree>
    <p:extLst>
      <p:ext uri="{BB962C8B-B14F-4D97-AF65-F5344CB8AC3E}">
        <p14:creationId xmlns:p14="http://schemas.microsoft.com/office/powerpoint/2010/main" val="3728684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045F2E6-DD5D-4E76-F084-6FA4D3015C03}"/>
              </a:ext>
            </a:extLst>
          </p:cNvPr>
          <p:cNvGrpSpPr/>
          <p:nvPr/>
        </p:nvGrpSpPr>
        <p:grpSpPr>
          <a:xfrm>
            <a:off x="2519254" y="65073"/>
            <a:ext cx="7152014" cy="914400"/>
            <a:chOff x="4203032" y="-224589"/>
            <a:chExt cx="3112169" cy="914400"/>
          </a:xfrm>
        </p:grpSpPr>
        <p:sp>
          <p:nvSpPr>
            <p:cNvPr id="3" name="Explosion: 14 Points 2">
              <a:extLst>
                <a:ext uri="{FF2B5EF4-FFF2-40B4-BE49-F238E27FC236}">
                  <a16:creationId xmlns:a16="http://schemas.microsoft.com/office/drawing/2014/main" id="{78702F0A-B9C7-F3B9-02BA-850D79567A6E}"/>
                </a:ext>
              </a:extLst>
            </p:cNvPr>
            <p:cNvSpPr/>
            <p:nvPr/>
          </p:nvSpPr>
          <p:spPr>
            <a:xfrm>
              <a:off x="4203032" y="-224589"/>
              <a:ext cx="3112169" cy="914400"/>
            </a:xfrm>
            <a:prstGeom prst="irregularSeal2">
              <a:avLst/>
            </a:prstGeom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2E1FBD8-8D87-B29B-49A3-9E190F55567E}"/>
                </a:ext>
              </a:extLst>
            </p:cNvPr>
            <p:cNvSpPr txBox="1"/>
            <p:nvPr/>
          </p:nvSpPr>
          <p:spPr>
            <a:xfrm>
              <a:off x="4615460" y="-122639"/>
              <a:ext cx="2037347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EG" sz="3600" b="1" dirty="0">
                  <a:solidFill>
                    <a:srgbClr val="C00000"/>
                  </a:solidFill>
                </a:rPr>
                <a:t>التدريبات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F9BE8FA-4189-5D0C-0011-4C76B33AECD0}"/>
              </a:ext>
            </a:extLst>
          </p:cNvPr>
          <p:cNvSpPr txBox="1"/>
          <p:nvPr/>
        </p:nvSpPr>
        <p:spPr>
          <a:xfrm>
            <a:off x="219147" y="801622"/>
            <a:ext cx="1175222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3200" b="1" dirty="0">
                <a:solidFill>
                  <a:srgbClr val="002060"/>
                </a:solidFill>
              </a:rPr>
              <a:t>س3: بين نوع الخبر فيما يلي :</a:t>
            </a: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 (1)  الشجرة ناضجة ثمارها . 			   2)الشجرة ثمارها ناضجة. </a:t>
            </a:r>
          </a:p>
          <a:p>
            <a:pPr algn="r" rtl="1"/>
            <a:endParaRPr lang="ar-EG" sz="3200" b="1" dirty="0">
              <a:solidFill>
                <a:srgbClr val="C00000"/>
              </a:solidFill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................................................................................................... </a:t>
            </a: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3) . الطلاب يتفوقون.                                   4) الطلاب متفوقون.</a:t>
            </a:r>
          </a:p>
          <a:p>
            <a:pPr algn="r" rtl="1"/>
            <a:endParaRPr lang="ar-EG" sz="3200" b="1" dirty="0">
              <a:solidFill>
                <a:srgbClr val="C00000"/>
              </a:solidFill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...................................................................................................</a:t>
            </a: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5)الأطباء </a:t>
            </a:r>
            <a:r>
              <a:rPr lang="ar-EG" sz="3200" b="1" dirty="0" err="1">
                <a:solidFill>
                  <a:srgbClr val="C00000"/>
                </a:solidFill>
              </a:rPr>
              <a:t>فى</a:t>
            </a:r>
            <a:r>
              <a:rPr lang="ar-EG" sz="3200" b="1" dirty="0">
                <a:solidFill>
                  <a:srgbClr val="C00000"/>
                </a:solidFill>
              </a:rPr>
              <a:t> غرفة العمليات.                         6) الأمهات يصنعن المستقبل.</a:t>
            </a:r>
          </a:p>
          <a:p>
            <a:pPr algn="r" rtl="1"/>
            <a:endParaRPr lang="ar-EG" sz="3200" b="1" dirty="0">
              <a:solidFill>
                <a:srgbClr val="C00000"/>
              </a:solidFill>
            </a:endParaRPr>
          </a:p>
          <a:p>
            <a:pPr algn="r" rtl="1"/>
            <a:r>
              <a:rPr lang="ar-EG" sz="3200" b="1" dirty="0">
                <a:solidFill>
                  <a:srgbClr val="C00000"/>
                </a:solidFill>
              </a:rPr>
              <a:t>...................................................................................................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5C1AC55-5517-7EF3-7149-0388C54BFC31}"/>
              </a:ext>
            </a:extLst>
          </p:cNvPr>
          <p:cNvSpPr/>
          <p:nvPr/>
        </p:nvSpPr>
        <p:spPr>
          <a:xfrm>
            <a:off x="8592191" y="2156992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مفرد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AF96FEB-A895-2B3E-856D-A5A386180AAC}"/>
              </a:ext>
            </a:extLst>
          </p:cNvPr>
          <p:cNvSpPr/>
          <p:nvPr/>
        </p:nvSpPr>
        <p:spPr>
          <a:xfrm>
            <a:off x="2048256" y="2156991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جملة اسمية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3BB9C42-C555-006B-7D5B-1D8542B30CDF}"/>
              </a:ext>
            </a:extLst>
          </p:cNvPr>
          <p:cNvSpPr/>
          <p:nvPr/>
        </p:nvSpPr>
        <p:spPr>
          <a:xfrm>
            <a:off x="8619386" y="3628283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جملة فعلية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3804923-615F-8807-10CA-F0AD56114FCA}"/>
              </a:ext>
            </a:extLst>
          </p:cNvPr>
          <p:cNvSpPr/>
          <p:nvPr/>
        </p:nvSpPr>
        <p:spPr>
          <a:xfrm>
            <a:off x="2048256" y="3648668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مفرد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54DAF35-1135-6B75-E43C-B092DD4A3F4F}"/>
              </a:ext>
            </a:extLst>
          </p:cNvPr>
          <p:cNvSpPr/>
          <p:nvPr/>
        </p:nvSpPr>
        <p:spPr>
          <a:xfrm>
            <a:off x="8619386" y="5108950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شبه جملة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FAAE8BA-06D5-5E95-3268-021E8AE0A22A}"/>
              </a:ext>
            </a:extLst>
          </p:cNvPr>
          <p:cNvSpPr/>
          <p:nvPr/>
        </p:nvSpPr>
        <p:spPr>
          <a:xfrm>
            <a:off x="2037994" y="5113500"/>
            <a:ext cx="2641600" cy="526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3600" b="1" dirty="0"/>
              <a:t>جملة فعلية</a:t>
            </a:r>
          </a:p>
        </p:txBody>
      </p:sp>
      <p:pic>
        <p:nvPicPr>
          <p:cNvPr id="15" name="صورة 8">
            <a:extLst>
              <a:ext uri="{FF2B5EF4-FFF2-40B4-BE49-F238E27FC236}">
                <a16:creationId xmlns:a16="http://schemas.microsoft.com/office/drawing/2014/main" id="{D4B11074-8BD1-106D-CAE3-E949DEA4D1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66292" y="-157895"/>
            <a:ext cx="1305924" cy="95283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D141944-1A4A-E60C-33E1-FEE1DB10D0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5" y="-87032"/>
            <a:ext cx="1119780" cy="83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44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9BE8FA-4189-5D0C-0011-4C76B33AECD0}"/>
              </a:ext>
            </a:extLst>
          </p:cNvPr>
          <p:cNvSpPr txBox="1"/>
          <p:nvPr/>
        </p:nvSpPr>
        <p:spPr>
          <a:xfrm>
            <a:off x="439773" y="895766"/>
            <a:ext cx="11752227" cy="5171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C00000"/>
                </a:solidFill>
              </a:rPr>
              <a:t> حول الخبر المفرد إلى جملة، والخبر الجملة إلى مفرد فيما يلي :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الزهور تتفتح في الربيع .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الحرية أشكالها متنوعة.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الأمهات حاضرات حفل عيد الأم.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الطلاب منتبهون لشرح المعلم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المتفوقون مسرورون بتفوقهم. </a:t>
            </a:r>
          </a:p>
          <a:p>
            <a:pPr marL="514350" indent="-514350" algn="r" rtl="1">
              <a:lnSpc>
                <a:spcPct val="150000"/>
              </a:lnSpc>
              <a:buAutoNum type="arabicParenBoth"/>
            </a:pPr>
            <a:r>
              <a:rPr lang="ar-EG" sz="3200" b="1" dirty="0">
                <a:solidFill>
                  <a:srgbClr val="002060"/>
                </a:solidFill>
              </a:rPr>
              <a:t>القارئ الماهر سريع الفهم.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9CB856-50F7-5DA0-3408-4642683D66D7}"/>
              </a:ext>
            </a:extLst>
          </p:cNvPr>
          <p:cNvGrpSpPr/>
          <p:nvPr/>
        </p:nvGrpSpPr>
        <p:grpSpPr>
          <a:xfrm>
            <a:off x="2519254" y="65073"/>
            <a:ext cx="7152014" cy="914400"/>
            <a:chOff x="4203032" y="-224589"/>
            <a:chExt cx="3112169" cy="914400"/>
          </a:xfrm>
        </p:grpSpPr>
        <p:sp>
          <p:nvSpPr>
            <p:cNvPr id="9" name="Explosion: 14 Points 8">
              <a:extLst>
                <a:ext uri="{FF2B5EF4-FFF2-40B4-BE49-F238E27FC236}">
                  <a16:creationId xmlns:a16="http://schemas.microsoft.com/office/drawing/2014/main" id="{EFC61AAF-5822-F6B2-7BAA-05B07160C876}"/>
                </a:ext>
              </a:extLst>
            </p:cNvPr>
            <p:cNvSpPr/>
            <p:nvPr/>
          </p:nvSpPr>
          <p:spPr>
            <a:xfrm>
              <a:off x="4203032" y="-224589"/>
              <a:ext cx="3112169" cy="914400"/>
            </a:xfrm>
            <a:prstGeom prst="irregularSeal2">
              <a:avLst/>
            </a:prstGeom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4DFA4D-9AF6-AE46-E227-23965FBE4F78}"/>
                </a:ext>
              </a:extLst>
            </p:cNvPr>
            <p:cNvSpPr txBox="1"/>
            <p:nvPr/>
          </p:nvSpPr>
          <p:spPr>
            <a:xfrm>
              <a:off x="4615460" y="-122639"/>
              <a:ext cx="2037347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EG" sz="3600" b="1" dirty="0">
                  <a:solidFill>
                    <a:srgbClr val="C00000"/>
                  </a:solidFill>
                </a:rPr>
                <a:t>التدريبات</a:t>
              </a:r>
            </a:p>
          </p:txBody>
        </p:sp>
      </p:grpSp>
      <p:pic>
        <p:nvPicPr>
          <p:cNvPr id="12" name="صورة 15">
            <a:extLst>
              <a:ext uri="{FF2B5EF4-FFF2-40B4-BE49-F238E27FC236}">
                <a16:creationId xmlns:a16="http://schemas.microsoft.com/office/drawing/2014/main" id="{79F69C86-7EC2-3478-82BD-EF8EEA300B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07" b="93211" l="6067" r="99413">
                        <a14:foregroundMark x1="91781" y1="28073" x2="92955" y2="38716"/>
                        <a14:foregroundMark x1="94912" y1="54495" x2="94912" y2="64954"/>
                        <a14:foregroundMark x1="17613" y1="93945" x2="8023" y2="82569"/>
                        <a14:foregroundMark x1="6849" y1="32477" x2="6849" y2="23670"/>
                        <a14:foregroundMark x1="95499" y1="35963" x2="96282" y2="29908"/>
                        <a14:foregroundMark x1="22701" y1="9725" x2="26419" y2="8807"/>
                        <a14:foregroundMark x1="96869" y1="56147" x2="96869" y2="63303"/>
                        <a14:foregroundMark x1="97456" y1="35963" x2="99413" y2="32477"/>
                        <a14:foregroundMark x1="96282" y1="64037" x2="98043" y2="614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5" y="-87032"/>
            <a:ext cx="1119780" cy="83069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E2D5840-7E15-B171-48AD-7C35BE49E171}"/>
              </a:ext>
            </a:extLst>
          </p:cNvPr>
          <p:cNvSpPr/>
          <p:nvPr/>
        </p:nvSpPr>
        <p:spPr>
          <a:xfrm>
            <a:off x="1385888" y="1810166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الزهور متفتحة في الربيع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65E562C-1885-F00B-8157-D2F0CA8046F0}"/>
              </a:ext>
            </a:extLst>
          </p:cNvPr>
          <p:cNvSpPr/>
          <p:nvPr/>
        </p:nvSpPr>
        <p:spPr>
          <a:xfrm>
            <a:off x="1385888" y="2547835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الحرية  متنوعة الأشكال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9432A78-6661-9DE2-6263-59BB78CE05B0}"/>
              </a:ext>
            </a:extLst>
          </p:cNvPr>
          <p:cNvSpPr/>
          <p:nvPr/>
        </p:nvSpPr>
        <p:spPr>
          <a:xfrm>
            <a:off x="1385888" y="3279435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الأمهات يحضرن حفل عيد الأم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9DB55CE-C230-8416-C322-0B14EA13A9FE}"/>
              </a:ext>
            </a:extLst>
          </p:cNvPr>
          <p:cNvSpPr/>
          <p:nvPr/>
        </p:nvSpPr>
        <p:spPr>
          <a:xfrm>
            <a:off x="1385888" y="4018632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الطلاب ينتبهون لشرح المعلم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8976065-0A60-A62B-4ACD-E978EEFA8566}"/>
              </a:ext>
            </a:extLst>
          </p:cNvPr>
          <p:cNvSpPr/>
          <p:nvPr/>
        </p:nvSpPr>
        <p:spPr>
          <a:xfrm>
            <a:off x="1385888" y="4756301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المتفوقون يسرون بتفوقهم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76981A7-D8F1-5834-8818-0DE4DA5E8539}"/>
              </a:ext>
            </a:extLst>
          </p:cNvPr>
          <p:cNvSpPr/>
          <p:nvPr/>
        </p:nvSpPr>
        <p:spPr>
          <a:xfrm>
            <a:off x="1385888" y="5493970"/>
            <a:ext cx="4929998" cy="4043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chemeClr val="accent6">
                    <a:lumMod val="50000"/>
                  </a:schemeClr>
                </a:solidFill>
              </a:rPr>
              <a:t>القارئ الماهر فهمه سريع</a:t>
            </a:r>
          </a:p>
        </p:txBody>
      </p:sp>
      <p:pic>
        <p:nvPicPr>
          <p:cNvPr id="19" name="صورة 8">
            <a:extLst>
              <a:ext uri="{FF2B5EF4-FFF2-40B4-BE49-F238E27FC236}">
                <a16:creationId xmlns:a16="http://schemas.microsoft.com/office/drawing/2014/main" id="{A667FA42-BB93-C83B-5BF3-2705F071670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96" b="89931" l="2463" r="95074">
                        <a14:foregroundMark x1="2463" y1="41840" x2="8621" y2="53125"/>
                        <a14:foregroundMark x1="91502" y1="51389" x2="95197" y2="50521"/>
                        <a14:foregroundMark x1="24015" y1="41840" x2="26478" y2="35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66292" y="-157895"/>
            <a:ext cx="1305924" cy="95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940</Words>
  <Application>Microsoft Office PowerPoint</Application>
  <PresentationFormat>Widescreen</PresentationFormat>
  <Paragraphs>147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AlHor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2</cp:revision>
  <dcterms:created xsi:type="dcterms:W3CDTF">2023-10-03T06:24:24Z</dcterms:created>
  <dcterms:modified xsi:type="dcterms:W3CDTF">2023-10-03T06:28:22Z</dcterms:modified>
</cp:coreProperties>
</file>