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264" r:id="rId4"/>
    <p:sldId id="278" r:id="rId5"/>
    <p:sldId id="287" r:id="rId6"/>
    <p:sldId id="280" r:id="rId7"/>
    <p:sldId id="290" r:id="rId8"/>
    <p:sldId id="291" r:id="rId9"/>
    <p:sldId id="295" r:id="rId10"/>
    <p:sldId id="296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7"/>
    <a:srgbClr val="009640"/>
    <a:srgbClr val="F08215"/>
    <a:srgbClr val="FFE000"/>
    <a:srgbClr val="DE1E5A"/>
    <a:srgbClr val="85BD33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324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-mathematics/australian-resources-f-2-mathematics-number-and-algebra/australian-resources-f-2-mathematics-number-and-algebra-number-and-place-value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-mathematics/australian-resources-f-2-mathematics-number-and-algebra/australian-resources-f-2-mathematics-number-and-algebra-number-and-place-valu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DDC52EF-F295-450F-BEEF-3736F138A33B}"/>
              </a:ext>
            </a:extLst>
          </p:cNvPr>
          <p:cNvSpPr/>
          <p:nvPr userDrawn="1"/>
        </p:nvSpPr>
        <p:spPr>
          <a:xfrm>
            <a:off x="8458200" y="6128238"/>
            <a:ext cx="553915" cy="56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E2F52461-B9E1-46A8-930C-2B81D2A369A7}"/>
              </a:ext>
            </a:extLst>
          </p:cNvPr>
          <p:cNvSpPr/>
          <p:nvPr userDrawn="1"/>
        </p:nvSpPr>
        <p:spPr>
          <a:xfrm>
            <a:off x="0" y="5776546"/>
            <a:ext cx="1459523" cy="101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545FBA58-7B60-42F6-9E7C-22FE41469AEB}"/>
              </a:ext>
            </a:extLst>
          </p:cNvPr>
          <p:cNvSpPr/>
          <p:nvPr userDrawn="1"/>
        </p:nvSpPr>
        <p:spPr>
          <a:xfrm>
            <a:off x="8458200" y="6128238"/>
            <a:ext cx="553915" cy="56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4AB67F67-8206-4681-A4E4-91479BED4E79}"/>
              </a:ext>
            </a:extLst>
          </p:cNvPr>
          <p:cNvSpPr/>
          <p:nvPr userDrawn="1"/>
        </p:nvSpPr>
        <p:spPr>
          <a:xfrm>
            <a:off x="-70339" y="5776546"/>
            <a:ext cx="1459523" cy="101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m.au/resources/australian-resources-f-2-mathematics/australian-resources-f-2-mathematics-number-and-algebra/australian-resources-f-2-mathematics-number-and-algebra-number-and-place-value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hlinkClick r:id="rId8"/>
            <a:extLst>
              <a:ext uri="{FF2B5EF4-FFF2-40B4-BE49-F238E27FC236}">
                <a16:creationId xmlns:a16="http://schemas.microsoft.com/office/drawing/2014/main" id="{8DEAAE68-3408-4BC1-A89F-AB879147C459}"/>
              </a:ext>
            </a:extLst>
          </p:cNvPr>
          <p:cNvSpPr/>
          <p:nvPr userDrawn="1"/>
        </p:nvSpPr>
        <p:spPr>
          <a:xfrm>
            <a:off x="8590085" y="6664568"/>
            <a:ext cx="553915" cy="19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B207F-BFE5-89AC-0C21-168DB5CCAECE}"/>
              </a:ext>
            </a:extLst>
          </p:cNvPr>
          <p:cNvSpPr/>
          <p:nvPr/>
        </p:nvSpPr>
        <p:spPr>
          <a:xfrm>
            <a:off x="89452" y="5774635"/>
            <a:ext cx="1133061" cy="1003852"/>
          </a:xfrm>
          <a:prstGeom prst="rect">
            <a:avLst/>
          </a:prstGeom>
          <a:solidFill>
            <a:srgbClr val="00A8E7"/>
          </a:solidFill>
          <a:ln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Patterns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CDB784-8010-4B20-9E57-138C7F9181EC}"/>
              </a:ext>
            </a:extLst>
          </p:cNvPr>
          <p:cNvSpPr/>
          <p:nvPr/>
        </p:nvSpPr>
        <p:spPr>
          <a:xfrm>
            <a:off x="755650" y="1727953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shape comes </a:t>
            </a:r>
            <a:r>
              <a:rPr lang="en-GB" b="1" dirty="0"/>
              <a:t>before</a:t>
            </a:r>
            <a:r>
              <a:rPr lang="en-GB" dirty="0"/>
              <a:t> the hexagon? </a:t>
            </a:r>
            <a:endParaRPr lang="en-GB" b="1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8043378-0EEE-4311-BE64-F785B6AA1B9A}"/>
              </a:ext>
            </a:extLst>
          </p:cNvPr>
          <p:cNvSpPr/>
          <p:nvPr/>
        </p:nvSpPr>
        <p:spPr>
          <a:xfrm>
            <a:off x="1447798" y="2862181"/>
            <a:ext cx="626836" cy="626836"/>
          </a:xfrm>
          <a:prstGeom prst="triangl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B63060-0D57-4DD2-A495-1AC4A38B93CF}"/>
              </a:ext>
            </a:extLst>
          </p:cNvPr>
          <p:cNvSpPr/>
          <p:nvPr/>
        </p:nvSpPr>
        <p:spPr>
          <a:xfrm>
            <a:off x="2911020" y="2862181"/>
            <a:ext cx="626836" cy="62683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87AE13-E4BD-4284-BF53-6D31AAADD82A}"/>
              </a:ext>
            </a:extLst>
          </p:cNvPr>
          <p:cNvSpPr/>
          <p:nvPr/>
        </p:nvSpPr>
        <p:spPr>
          <a:xfrm>
            <a:off x="3642631" y="2862181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256ACB-EAFB-4662-880D-6094C38180EB}"/>
              </a:ext>
            </a:extLst>
          </p:cNvPr>
          <p:cNvSpPr/>
          <p:nvPr/>
        </p:nvSpPr>
        <p:spPr>
          <a:xfrm>
            <a:off x="755650" y="406924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shape comes </a:t>
            </a:r>
            <a:r>
              <a:rPr lang="en-GB" b="1" dirty="0"/>
              <a:t>before</a:t>
            </a:r>
            <a:r>
              <a:rPr lang="en-GB" dirty="0"/>
              <a:t> the heart?</a:t>
            </a:r>
            <a:endParaRPr lang="en-GB" b="1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AB32C1D-65BF-4FC9-81B7-1ECDA6253B13}"/>
              </a:ext>
            </a:extLst>
          </p:cNvPr>
          <p:cNvSpPr/>
          <p:nvPr/>
        </p:nvSpPr>
        <p:spPr>
          <a:xfrm>
            <a:off x="2179409" y="2862181"/>
            <a:ext cx="626836" cy="626836"/>
          </a:xfrm>
          <a:prstGeom prst="triangl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1146811E-6624-44FF-8DF6-A59A2B5BF066}"/>
              </a:ext>
            </a:extLst>
          </p:cNvPr>
          <p:cNvSpPr/>
          <p:nvPr/>
        </p:nvSpPr>
        <p:spPr>
          <a:xfrm>
            <a:off x="4374241" y="2862181"/>
            <a:ext cx="681265" cy="626836"/>
          </a:xfrm>
          <a:prstGeom prst="hexagon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812E08FD-E68A-4E70-AD11-6BF96DDD27E2}"/>
              </a:ext>
            </a:extLst>
          </p:cNvPr>
          <p:cNvSpPr/>
          <p:nvPr/>
        </p:nvSpPr>
        <p:spPr>
          <a:xfrm>
            <a:off x="5160280" y="2862181"/>
            <a:ext cx="626836" cy="626836"/>
          </a:xfrm>
          <a:prstGeom prst="triangl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049E41A-7FFB-43E3-AD48-EE746FC41240}"/>
              </a:ext>
            </a:extLst>
          </p:cNvPr>
          <p:cNvSpPr/>
          <p:nvPr/>
        </p:nvSpPr>
        <p:spPr>
          <a:xfrm>
            <a:off x="5891891" y="2862181"/>
            <a:ext cx="626836" cy="626836"/>
          </a:xfrm>
          <a:prstGeom prst="triangl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D0EBAD-E47B-4DD8-B3A3-A18F0BCF5492}"/>
              </a:ext>
            </a:extLst>
          </p:cNvPr>
          <p:cNvSpPr/>
          <p:nvPr/>
        </p:nvSpPr>
        <p:spPr>
          <a:xfrm>
            <a:off x="6623502" y="2862181"/>
            <a:ext cx="626836" cy="62683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CA57886-9201-4D32-B403-7C116FD73EE8}"/>
              </a:ext>
            </a:extLst>
          </p:cNvPr>
          <p:cNvCxnSpPr>
            <a:cxnSpLocks/>
          </p:cNvCxnSpPr>
          <p:nvPr/>
        </p:nvCxnSpPr>
        <p:spPr>
          <a:xfrm>
            <a:off x="3458430" y="2278089"/>
            <a:ext cx="297141" cy="510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7719FD27-F6A6-4490-9C56-8E9701F32E44}"/>
              </a:ext>
            </a:extLst>
          </p:cNvPr>
          <p:cNvSpPr/>
          <p:nvPr/>
        </p:nvSpPr>
        <p:spPr>
          <a:xfrm>
            <a:off x="1349827" y="5122419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31D3FF3F-4A7B-4A9C-AF19-DC8829A63E94}"/>
              </a:ext>
            </a:extLst>
          </p:cNvPr>
          <p:cNvSpPr/>
          <p:nvPr/>
        </p:nvSpPr>
        <p:spPr>
          <a:xfrm>
            <a:off x="2079170" y="5122419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2C77FE10-41C1-43AB-A1FA-91CD3C6CD4A7}"/>
              </a:ext>
            </a:extLst>
          </p:cNvPr>
          <p:cNvSpPr/>
          <p:nvPr/>
        </p:nvSpPr>
        <p:spPr>
          <a:xfrm>
            <a:off x="2808513" y="5122419"/>
            <a:ext cx="626836" cy="626836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F82E2056-DF9F-4397-9F53-7CEC3CD5DE81}"/>
              </a:ext>
            </a:extLst>
          </p:cNvPr>
          <p:cNvSpPr/>
          <p:nvPr/>
        </p:nvSpPr>
        <p:spPr>
          <a:xfrm>
            <a:off x="5001078" y="5122419"/>
            <a:ext cx="626836" cy="626836"/>
          </a:xfrm>
          <a:prstGeom prst="diamond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66A7D53B-DFD5-4312-95A2-E968E8C589A6}"/>
              </a:ext>
            </a:extLst>
          </p:cNvPr>
          <p:cNvSpPr/>
          <p:nvPr/>
        </p:nvSpPr>
        <p:spPr>
          <a:xfrm>
            <a:off x="3537856" y="5122419"/>
            <a:ext cx="626836" cy="626836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4CEFBCBB-6052-47BB-BA39-76B7AC1002A2}"/>
              </a:ext>
            </a:extLst>
          </p:cNvPr>
          <p:cNvSpPr/>
          <p:nvPr/>
        </p:nvSpPr>
        <p:spPr>
          <a:xfrm>
            <a:off x="4267199" y="5122419"/>
            <a:ext cx="626836" cy="626836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Heart 61">
            <a:extLst>
              <a:ext uri="{FF2B5EF4-FFF2-40B4-BE49-F238E27FC236}">
                <a16:creationId xmlns:a16="http://schemas.microsoft.com/office/drawing/2014/main" id="{1365BDE5-6E59-4067-9254-898683E5F77B}"/>
              </a:ext>
            </a:extLst>
          </p:cNvPr>
          <p:cNvSpPr/>
          <p:nvPr/>
        </p:nvSpPr>
        <p:spPr>
          <a:xfrm>
            <a:off x="5734957" y="5122419"/>
            <a:ext cx="626836" cy="626836"/>
          </a:xfrm>
          <a:prstGeom prst="hear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Star: 5 Points 62">
            <a:extLst>
              <a:ext uri="{FF2B5EF4-FFF2-40B4-BE49-F238E27FC236}">
                <a16:creationId xmlns:a16="http://schemas.microsoft.com/office/drawing/2014/main" id="{0E28896E-CBCD-409A-A93C-FE7475F4A37B}"/>
              </a:ext>
            </a:extLst>
          </p:cNvPr>
          <p:cNvSpPr/>
          <p:nvPr/>
        </p:nvSpPr>
        <p:spPr>
          <a:xfrm>
            <a:off x="6468836" y="5122419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Star: 5 Points 63">
            <a:extLst>
              <a:ext uri="{FF2B5EF4-FFF2-40B4-BE49-F238E27FC236}">
                <a16:creationId xmlns:a16="http://schemas.microsoft.com/office/drawing/2014/main" id="{E370347F-A891-4F69-80E6-41843C452AAE}"/>
              </a:ext>
            </a:extLst>
          </p:cNvPr>
          <p:cNvSpPr/>
          <p:nvPr/>
        </p:nvSpPr>
        <p:spPr>
          <a:xfrm>
            <a:off x="7198179" y="5122419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5BE8BC0-58BC-424C-A8D7-C8FAD3036B44}"/>
              </a:ext>
            </a:extLst>
          </p:cNvPr>
          <p:cNvCxnSpPr>
            <a:cxnSpLocks/>
          </p:cNvCxnSpPr>
          <p:nvPr/>
        </p:nvCxnSpPr>
        <p:spPr>
          <a:xfrm>
            <a:off x="4796718" y="4611755"/>
            <a:ext cx="297141" cy="510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Learning Intention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understand the language of before and after.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identify the numbers before and after to 100.</a:t>
            </a:r>
          </a:p>
          <a:p>
            <a:r>
              <a:rPr lang="en-GB" dirty="0">
                <a:latin typeface="Twinkl" pitchFamily="50" charset="0"/>
              </a:rPr>
              <a:t>I can identify the numbers before and after when skip counting.</a:t>
            </a:r>
          </a:p>
          <a:p>
            <a:r>
              <a:rPr lang="en-GB" dirty="0">
                <a:latin typeface="Twinkl" pitchFamily="50" charset="0"/>
              </a:rPr>
              <a:t>I can identify before and after in a pattern or sequence.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do the words ‘before’ and ‘after’ mean?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24FC81-C4DC-4742-BCBC-FFB1009D71A2}"/>
              </a:ext>
            </a:extLst>
          </p:cNvPr>
          <p:cNvSpPr/>
          <p:nvPr/>
        </p:nvSpPr>
        <p:spPr>
          <a:xfrm>
            <a:off x="975489" y="2439781"/>
            <a:ext cx="4145876" cy="1160713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We could say </a:t>
            </a:r>
            <a:r>
              <a:rPr lang="en-GB" b="1" dirty="0"/>
              <a:t>before </a:t>
            </a:r>
            <a:r>
              <a:rPr lang="en-GB" dirty="0"/>
              <a:t>I brushed my teeth in the morning, I got out of bed.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207A6F-A454-46A7-9D57-0F591D6E83BE}"/>
              </a:ext>
            </a:extLst>
          </p:cNvPr>
          <p:cNvSpPr/>
          <p:nvPr/>
        </p:nvSpPr>
        <p:spPr>
          <a:xfrm>
            <a:off x="4963665" y="4709425"/>
            <a:ext cx="3541143" cy="854246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b="1" dirty="0"/>
              <a:t>After</a:t>
            </a:r>
            <a:r>
              <a:rPr lang="en-GB" dirty="0"/>
              <a:t> I brushed my teeth, I got dressed.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3CCC6-94D1-43CD-A09A-0806BB6C3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0" y="3178206"/>
            <a:ext cx="3598831" cy="2552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CCFE5B-15FF-42BE-A04A-5A7C7BE12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60" y="1513946"/>
            <a:ext cx="2535555" cy="29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Numbers to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951866" y="1640860"/>
            <a:ext cx="7206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We can also use the language ‘before’ and ‘after’ when using numbers.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207A6F-A454-46A7-9D57-0F591D6E83BE}"/>
              </a:ext>
            </a:extLst>
          </p:cNvPr>
          <p:cNvSpPr/>
          <p:nvPr/>
        </p:nvSpPr>
        <p:spPr>
          <a:xfrm>
            <a:off x="1058785" y="2245759"/>
            <a:ext cx="3513215" cy="547779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b="1" dirty="0"/>
              <a:t>What number comes before 12?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F4E43C-D04C-4CFF-8A13-9635AF57C9D8}"/>
              </a:ext>
            </a:extLst>
          </p:cNvPr>
          <p:cNvGrpSpPr/>
          <p:nvPr/>
        </p:nvGrpSpPr>
        <p:grpSpPr>
          <a:xfrm>
            <a:off x="441663" y="4268242"/>
            <a:ext cx="8160800" cy="763009"/>
            <a:chOff x="441663" y="4801642"/>
            <a:chExt cx="8160800" cy="7630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E59060-011A-4BCB-B104-4FCA2692C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34" y="5168759"/>
              <a:ext cx="3445975" cy="3958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8158F5-36AC-4F1B-AC5B-7FDBAC822BA6}"/>
                </a:ext>
              </a:extLst>
            </p:cNvPr>
            <p:cNvSpPr/>
            <p:nvPr/>
          </p:nvSpPr>
          <p:spPr>
            <a:xfrm>
              <a:off x="441663" y="4801642"/>
              <a:ext cx="816080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/>
                <a:t>0  </a:t>
              </a:r>
              <a:r>
                <a:rPr lang="en-GB" dirty="0"/>
                <a:t> 1   2   3   4   5   6   7   8   9   10  11  12  13  14  15  16  17  18  19  20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083230E-49D5-404B-8155-7E5FD34F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755" y="5168759"/>
              <a:ext cx="3583999" cy="395892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F467201-4E08-4F6D-B410-31C30EAB8387}"/>
              </a:ext>
            </a:extLst>
          </p:cNvPr>
          <p:cNvSpPr/>
          <p:nvPr/>
        </p:nvSpPr>
        <p:spPr>
          <a:xfrm>
            <a:off x="4936359" y="4231290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nswer">
            <a:extLst>
              <a:ext uri="{FF2B5EF4-FFF2-40B4-BE49-F238E27FC236}">
                <a16:creationId xmlns:a16="http://schemas.microsoft.com/office/drawing/2014/main" id="{B9D1A886-7263-45C3-B931-F1D7C8656EB0}"/>
              </a:ext>
            </a:extLst>
          </p:cNvPr>
          <p:cNvSpPr/>
          <p:nvPr/>
        </p:nvSpPr>
        <p:spPr>
          <a:xfrm>
            <a:off x="2897633" y="5080943"/>
            <a:ext cx="3513215" cy="581831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632292-E53B-4EDD-A54F-F0BA6EEFE2E8}"/>
              </a:ext>
            </a:extLst>
          </p:cNvPr>
          <p:cNvGrpSpPr/>
          <p:nvPr/>
        </p:nvGrpSpPr>
        <p:grpSpPr>
          <a:xfrm>
            <a:off x="4285839" y="3703179"/>
            <a:ext cx="650520" cy="874951"/>
            <a:chOff x="4285839" y="4236579"/>
            <a:chExt cx="650520" cy="87495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444203-65CA-4E1A-8848-A9E0E103E070}"/>
                </a:ext>
              </a:extLst>
            </p:cNvPr>
            <p:cNvSpPr/>
            <p:nvPr/>
          </p:nvSpPr>
          <p:spPr>
            <a:xfrm>
              <a:off x="4589518" y="4764689"/>
              <a:ext cx="346841" cy="346841"/>
            </a:xfrm>
            <a:prstGeom prst="ellipse">
              <a:avLst/>
            </a:prstGeom>
            <a:noFill/>
            <a:ln w="19050"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A944961-CA91-48CA-99F9-10D47BE900A6}"/>
                </a:ext>
              </a:extLst>
            </p:cNvPr>
            <p:cNvCxnSpPr>
              <a:cxnSpLocks/>
            </p:cNvCxnSpPr>
            <p:nvPr/>
          </p:nvCxnSpPr>
          <p:spPr>
            <a:xfrm>
              <a:off x="4285839" y="4236579"/>
              <a:ext cx="368401" cy="4834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7B9AEDE-8EA2-4692-AF51-5F97B34D4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92" y="2007977"/>
            <a:ext cx="1717152" cy="20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Numbers to 20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207A6F-A454-46A7-9D57-0F591D6E83BE}"/>
              </a:ext>
            </a:extLst>
          </p:cNvPr>
          <p:cNvSpPr/>
          <p:nvPr/>
        </p:nvSpPr>
        <p:spPr>
          <a:xfrm>
            <a:off x="1058785" y="2245759"/>
            <a:ext cx="3513215" cy="547779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b="1" dirty="0"/>
              <a:t>What number comes after 12?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F4E43C-D04C-4CFF-8A13-9635AF57C9D8}"/>
              </a:ext>
            </a:extLst>
          </p:cNvPr>
          <p:cNvGrpSpPr/>
          <p:nvPr/>
        </p:nvGrpSpPr>
        <p:grpSpPr>
          <a:xfrm>
            <a:off x="441663" y="4268242"/>
            <a:ext cx="8160800" cy="763009"/>
            <a:chOff x="441663" y="4801642"/>
            <a:chExt cx="8160800" cy="7630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E59060-011A-4BCB-B104-4FCA2692C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34" y="5168759"/>
              <a:ext cx="3445975" cy="39589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8158F5-36AC-4F1B-AC5B-7FDBAC822BA6}"/>
                </a:ext>
              </a:extLst>
            </p:cNvPr>
            <p:cNvSpPr/>
            <p:nvPr/>
          </p:nvSpPr>
          <p:spPr>
            <a:xfrm>
              <a:off x="441663" y="4801642"/>
              <a:ext cx="816080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/>
                <a:t>0  </a:t>
              </a:r>
              <a:r>
                <a:rPr lang="en-GB" dirty="0"/>
                <a:t> 1   2   3   4   5   6   7   8   9   10  11  12  13  14  15  16  17  18  19  20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083230E-49D5-404B-8155-7E5FD34F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755" y="5168759"/>
              <a:ext cx="3583999" cy="395892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F467201-4E08-4F6D-B410-31C30EAB8387}"/>
              </a:ext>
            </a:extLst>
          </p:cNvPr>
          <p:cNvSpPr/>
          <p:nvPr/>
        </p:nvSpPr>
        <p:spPr>
          <a:xfrm>
            <a:off x="4936359" y="4231290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nswer">
            <a:extLst>
              <a:ext uri="{FF2B5EF4-FFF2-40B4-BE49-F238E27FC236}">
                <a16:creationId xmlns:a16="http://schemas.microsoft.com/office/drawing/2014/main" id="{B9D1A886-7263-45C3-B931-F1D7C8656EB0}"/>
              </a:ext>
            </a:extLst>
          </p:cNvPr>
          <p:cNvSpPr/>
          <p:nvPr/>
        </p:nvSpPr>
        <p:spPr>
          <a:xfrm>
            <a:off x="2897633" y="5080943"/>
            <a:ext cx="3513215" cy="581831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632292-E53B-4EDD-A54F-F0BA6EEFE2E8}"/>
              </a:ext>
            </a:extLst>
          </p:cNvPr>
          <p:cNvGrpSpPr/>
          <p:nvPr/>
        </p:nvGrpSpPr>
        <p:grpSpPr>
          <a:xfrm>
            <a:off x="4982527" y="3703179"/>
            <a:ext cx="650520" cy="874951"/>
            <a:chOff x="4285839" y="4236579"/>
            <a:chExt cx="650520" cy="87495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444203-65CA-4E1A-8848-A9E0E103E070}"/>
                </a:ext>
              </a:extLst>
            </p:cNvPr>
            <p:cNvSpPr/>
            <p:nvPr/>
          </p:nvSpPr>
          <p:spPr>
            <a:xfrm>
              <a:off x="4589518" y="4764689"/>
              <a:ext cx="346841" cy="346841"/>
            </a:xfrm>
            <a:prstGeom prst="ellipse">
              <a:avLst/>
            </a:prstGeom>
            <a:noFill/>
            <a:ln w="19050"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A944961-CA91-48CA-99F9-10D47BE900A6}"/>
                </a:ext>
              </a:extLst>
            </p:cNvPr>
            <p:cNvCxnSpPr>
              <a:cxnSpLocks/>
            </p:cNvCxnSpPr>
            <p:nvPr/>
          </p:nvCxnSpPr>
          <p:spPr>
            <a:xfrm>
              <a:off x="4285839" y="4236579"/>
              <a:ext cx="368401" cy="4834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6FF6668-1925-4BBD-B0F0-3602E60FD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91" y="1930558"/>
            <a:ext cx="1782465" cy="21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10D89632-17D3-4185-ADE7-37FB1A051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93" y="2376480"/>
            <a:ext cx="4614703" cy="412303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Numbers to 20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A7FA5F-F225-4A6E-A762-9213603ACD40}"/>
              </a:ext>
            </a:extLst>
          </p:cNvPr>
          <p:cNvSpPr/>
          <p:nvPr/>
        </p:nvSpPr>
        <p:spPr>
          <a:xfrm>
            <a:off x="951866" y="1640860"/>
            <a:ext cx="7206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Lets Practise!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F1D77A-EFF9-4CEA-BF78-321A4B4972B9}"/>
              </a:ext>
            </a:extLst>
          </p:cNvPr>
          <p:cNvSpPr/>
          <p:nvPr/>
        </p:nvSpPr>
        <p:spPr>
          <a:xfrm>
            <a:off x="951866" y="1986290"/>
            <a:ext cx="7206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 your whiteboard write down the numbers </a:t>
            </a:r>
            <a:r>
              <a:rPr lang="en-GB" b="1" dirty="0"/>
              <a:t>before.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CFBF14-FE6B-48ED-9D46-5B4CBD72EA63}"/>
              </a:ext>
            </a:extLst>
          </p:cNvPr>
          <p:cNvSpPr/>
          <p:nvPr/>
        </p:nvSpPr>
        <p:spPr>
          <a:xfrm>
            <a:off x="2848388" y="3128351"/>
            <a:ext cx="4088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18A0DB"/>
                </a:solidFill>
              </a:rPr>
              <a:t>15 </a:t>
            </a:r>
            <a:endParaRPr lang="en-GB" sz="2400" b="1" dirty="0">
              <a:solidFill>
                <a:srgbClr val="18A0DB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1A1784-EDC1-4748-A054-778B6B2CD67C}"/>
              </a:ext>
            </a:extLst>
          </p:cNvPr>
          <p:cNvSpPr/>
          <p:nvPr/>
        </p:nvSpPr>
        <p:spPr>
          <a:xfrm>
            <a:off x="2848388" y="3410937"/>
            <a:ext cx="4088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18A0DB"/>
                </a:solidFill>
              </a:rPr>
              <a:t>6 </a:t>
            </a:r>
            <a:endParaRPr lang="en-GB" sz="2400" b="1" dirty="0">
              <a:solidFill>
                <a:srgbClr val="18A0DB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94E9B9-BFC3-4789-98E2-02F3B18AE1A2}"/>
              </a:ext>
            </a:extLst>
          </p:cNvPr>
          <p:cNvSpPr/>
          <p:nvPr/>
        </p:nvSpPr>
        <p:spPr>
          <a:xfrm>
            <a:off x="2848388" y="3693523"/>
            <a:ext cx="6483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18A0DB"/>
                </a:solidFill>
              </a:rPr>
              <a:t>20 </a:t>
            </a:r>
            <a:endParaRPr lang="en-GB" sz="2400" b="1" dirty="0">
              <a:solidFill>
                <a:srgbClr val="18A0DB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4A25BE-4723-45B3-8F4C-4C93A06C5B10}"/>
              </a:ext>
            </a:extLst>
          </p:cNvPr>
          <p:cNvSpPr/>
          <p:nvPr/>
        </p:nvSpPr>
        <p:spPr>
          <a:xfrm>
            <a:off x="2848388" y="3976108"/>
            <a:ext cx="6483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18A0DB"/>
                </a:solidFill>
              </a:rPr>
              <a:t>11 </a:t>
            </a:r>
            <a:endParaRPr lang="en-GB" sz="2400" b="1" dirty="0">
              <a:solidFill>
                <a:srgbClr val="18A0DB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144BAC-28B1-49C7-BFBD-24AE267ECAC9}"/>
              </a:ext>
            </a:extLst>
          </p:cNvPr>
          <p:cNvSpPr/>
          <p:nvPr/>
        </p:nvSpPr>
        <p:spPr>
          <a:xfrm>
            <a:off x="4944521" y="3128351"/>
            <a:ext cx="4088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009640"/>
                </a:solidFill>
              </a:rPr>
              <a:t>13 </a:t>
            </a:r>
            <a:endParaRPr lang="en-GB" sz="2400" b="1" dirty="0">
              <a:solidFill>
                <a:srgbClr val="00964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235D11-0E7E-4689-B4B9-EFFA6B34A882}"/>
              </a:ext>
            </a:extLst>
          </p:cNvPr>
          <p:cNvSpPr/>
          <p:nvPr/>
        </p:nvSpPr>
        <p:spPr>
          <a:xfrm>
            <a:off x="4944521" y="3410937"/>
            <a:ext cx="4088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009640"/>
                </a:solidFill>
              </a:rPr>
              <a:t>16 </a:t>
            </a:r>
            <a:endParaRPr lang="en-GB" sz="2400" b="1" dirty="0">
              <a:solidFill>
                <a:srgbClr val="00964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65B8DF-9DB6-4F89-BA39-64B278073963}"/>
              </a:ext>
            </a:extLst>
          </p:cNvPr>
          <p:cNvSpPr/>
          <p:nvPr/>
        </p:nvSpPr>
        <p:spPr>
          <a:xfrm>
            <a:off x="4944521" y="3693523"/>
            <a:ext cx="6483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009640"/>
                </a:solidFill>
              </a:rPr>
              <a:t>12 </a:t>
            </a:r>
            <a:endParaRPr lang="en-GB" sz="2400" b="1" dirty="0">
              <a:solidFill>
                <a:srgbClr val="00964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ADA261-F4E4-4AAE-89C4-8AE553BBBFC6}"/>
              </a:ext>
            </a:extLst>
          </p:cNvPr>
          <p:cNvSpPr/>
          <p:nvPr/>
        </p:nvSpPr>
        <p:spPr>
          <a:xfrm>
            <a:off x="4944521" y="3976108"/>
            <a:ext cx="6483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009640"/>
                </a:solidFill>
              </a:rPr>
              <a:t>5 </a:t>
            </a:r>
            <a:endParaRPr lang="en-GB" sz="2400" b="1" dirty="0">
              <a:solidFill>
                <a:srgbClr val="00964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E55A26-B2FD-41B8-A1BA-53B9C028CBC1}"/>
              </a:ext>
            </a:extLst>
          </p:cNvPr>
          <p:cNvGrpSpPr/>
          <p:nvPr/>
        </p:nvGrpSpPr>
        <p:grpSpPr>
          <a:xfrm>
            <a:off x="3569249" y="3128351"/>
            <a:ext cx="1224905" cy="1217089"/>
            <a:chOff x="1672727" y="2823551"/>
            <a:chExt cx="1224905" cy="121708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B3FD0A-1DF2-4D1D-BE43-DE7FF3777BCB}"/>
                </a:ext>
              </a:extLst>
            </p:cNvPr>
            <p:cNvSpPr/>
            <p:nvPr/>
          </p:nvSpPr>
          <p:spPr>
            <a:xfrm>
              <a:off x="1672727" y="3106137"/>
              <a:ext cx="122490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/>
                <a:t>- 5 </a:t>
              </a:r>
              <a:endParaRPr lang="en-GB" sz="2400" b="1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539E7A-1E8E-4CBA-B419-DDE4E9D63870}"/>
                </a:ext>
              </a:extLst>
            </p:cNvPr>
            <p:cNvGrpSpPr/>
            <p:nvPr/>
          </p:nvGrpSpPr>
          <p:grpSpPr>
            <a:xfrm>
              <a:off x="1672728" y="2823551"/>
              <a:ext cx="776558" cy="1217089"/>
              <a:chOff x="1672728" y="2823551"/>
              <a:chExt cx="776558" cy="121708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F4BF57B-EE63-42DE-9D74-6851339324D7}"/>
                  </a:ext>
                </a:extLst>
              </p:cNvPr>
              <p:cNvSpPr/>
              <p:nvPr/>
            </p:nvSpPr>
            <p:spPr>
              <a:xfrm>
                <a:off x="1672728" y="2823551"/>
                <a:ext cx="776558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400" dirty="0"/>
                  <a:t>- 14 </a:t>
                </a:r>
                <a:endParaRPr lang="en-GB" sz="2400" b="1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27F319C-68F8-4688-9229-F2656DAFD42A}"/>
                  </a:ext>
                </a:extLst>
              </p:cNvPr>
              <p:cNvSpPr/>
              <p:nvPr/>
            </p:nvSpPr>
            <p:spPr>
              <a:xfrm>
                <a:off x="1672728" y="3388723"/>
                <a:ext cx="648334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400" dirty="0"/>
                  <a:t>- 19 </a:t>
                </a:r>
                <a:endParaRPr lang="en-GB" sz="2400" b="1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90BB86E-9F95-421A-A520-2DED28D1CBF2}"/>
                  </a:ext>
                </a:extLst>
              </p:cNvPr>
              <p:cNvSpPr/>
              <p:nvPr/>
            </p:nvSpPr>
            <p:spPr>
              <a:xfrm>
                <a:off x="1672728" y="3671308"/>
                <a:ext cx="648334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400" dirty="0"/>
                  <a:t>- 10 </a:t>
                </a:r>
                <a:endParaRPr lang="en-GB" sz="2400" b="1" dirty="0"/>
              </a:p>
            </p:txBody>
          </p:sp>
        </p:grpSp>
      </p:grpSp>
      <p:sp>
        <p:nvSpPr>
          <p:cNvPr id="39" name="Answer">
            <a:extLst>
              <a:ext uri="{FF2B5EF4-FFF2-40B4-BE49-F238E27FC236}">
                <a16:creationId xmlns:a16="http://schemas.microsoft.com/office/drawing/2014/main" id="{E82BA634-4578-4A67-BB99-0D0835FEB407}"/>
              </a:ext>
            </a:extLst>
          </p:cNvPr>
          <p:cNvSpPr/>
          <p:nvPr/>
        </p:nvSpPr>
        <p:spPr>
          <a:xfrm>
            <a:off x="2848388" y="4926224"/>
            <a:ext cx="3513215" cy="581831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6D7D75-B822-46AE-BD83-DA42B84BAD24}"/>
              </a:ext>
            </a:extLst>
          </p:cNvPr>
          <p:cNvGrpSpPr/>
          <p:nvPr/>
        </p:nvGrpSpPr>
        <p:grpSpPr>
          <a:xfrm>
            <a:off x="5746391" y="3128351"/>
            <a:ext cx="1224905" cy="1217089"/>
            <a:chOff x="5373870" y="2823551"/>
            <a:chExt cx="1224905" cy="121708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CA5151F-606F-46A2-A547-63F05E94F3A0}"/>
                </a:ext>
              </a:extLst>
            </p:cNvPr>
            <p:cNvSpPr/>
            <p:nvPr/>
          </p:nvSpPr>
          <p:spPr>
            <a:xfrm>
              <a:off x="5373870" y="2823551"/>
              <a:ext cx="776558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/>
                <a:t>- 12 </a:t>
              </a:r>
              <a:endParaRPr lang="en-GB" sz="2400" b="1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6D07688-9C80-42CB-B884-5DBF4730A52F}"/>
                </a:ext>
              </a:extLst>
            </p:cNvPr>
            <p:cNvSpPr/>
            <p:nvPr/>
          </p:nvSpPr>
          <p:spPr>
            <a:xfrm>
              <a:off x="5373870" y="3388723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/>
                <a:t>- 11 </a:t>
              </a:r>
              <a:endParaRPr lang="en-GB" sz="2400" b="1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1273DE0-B6B8-4FE7-8051-9288D54F537D}"/>
                </a:ext>
              </a:extLst>
            </p:cNvPr>
            <p:cNvSpPr/>
            <p:nvPr/>
          </p:nvSpPr>
          <p:spPr>
            <a:xfrm>
              <a:off x="5373870" y="3671308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/>
                <a:t>- 4 </a:t>
              </a:r>
              <a:endParaRPr lang="en-GB" sz="2400" b="1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10E830-03DB-4E97-A761-ACF2FB6942D8}"/>
                </a:ext>
              </a:extLst>
            </p:cNvPr>
            <p:cNvSpPr/>
            <p:nvPr/>
          </p:nvSpPr>
          <p:spPr>
            <a:xfrm>
              <a:off x="5373870" y="3106137"/>
              <a:ext cx="122490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/>
                <a:t>- 15 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7772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45203C-5D86-48CF-94F0-7E57E8355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61" y="2376480"/>
            <a:ext cx="4614703" cy="412303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Numbers to 100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A7FA5F-F225-4A6E-A762-9213603ACD40}"/>
              </a:ext>
            </a:extLst>
          </p:cNvPr>
          <p:cNvSpPr/>
          <p:nvPr/>
        </p:nvSpPr>
        <p:spPr>
          <a:xfrm>
            <a:off x="951866" y="1640860"/>
            <a:ext cx="7206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Lets Practise!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F1D77A-EFF9-4CEA-BF78-321A4B4972B9}"/>
              </a:ext>
            </a:extLst>
          </p:cNvPr>
          <p:cNvSpPr/>
          <p:nvPr/>
        </p:nvSpPr>
        <p:spPr>
          <a:xfrm>
            <a:off x="951866" y="1986290"/>
            <a:ext cx="7206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 your whiteboard or workbook write down the numbers </a:t>
            </a:r>
            <a:r>
              <a:rPr lang="en-GB" b="1" dirty="0"/>
              <a:t>after.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CFBF14-FE6B-48ED-9D46-5B4CBD72EA63}"/>
              </a:ext>
            </a:extLst>
          </p:cNvPr>
          <p:cNvSpPr/>
          <p:nvPr/>
        </p:nvSpPr>
        <p:spPr>
          <a:xfrm>
            <a:off x="2748008" y="3215437"/>
            <a:ext cx="4088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18A0DB"/>
                </a:solidFill>
              </a:rPr>
              <a:t>19 </a:t>
            </a:r>
            <a:endParaRPr lang="en-GB" sz="2400" b="1" dirty="0">
              <a:solidFill>
                <a:srgbClr val="18A0DB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1A1784-EDC1-4748-A054-778B6B2CD67C}"/>
              </a:ext>
            </a:extLst>
          </p:cNvPr>
          <p:cNvSpPr/>
          <p:nvPr/>
        </p:nvSpPr>
        <p:spPr>
          <a:xfrm>
            <a:off x="2748008" y="3498023"/>
            <a:ext cx="4088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18A0DB"/>
                </a:solidFill>
              </a:rPr>
              <a:t>10 </a:t>
            </a:r>
            <a:endParaRPr lang="en-GB" sz="2400" b="1" dirty="0">
              <a:solidFill>
                <a:srgbClr val="18A0DB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94E9B9-BFC3-4789-98E2-02F3B18AE1A2}"/>
              </a:ext>
            </a:extLst>
          </p:cNvPr>
          <p:cNvSpPr/>
          <p:nvPr/>
        </p:nvSpPr>
        <p:spPr>
          <a:xfrm>
            <a:off x="2748008" y="3780609"/>
            <a:ext cx="6483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18A0DB"/>
                </a:solidFill>
              </a:rPr>
              <a:t>15 </a:t>
            </a:r>
            <a:endParaRPr lang="en-GB" sz="2400" b="1" dirty="0">
              <a:solidFill>
                <a:srgbClr val="18A0DB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4A25BE-4723-45B3-8F4C-4C93A06C5B10}"/>
              </a:ext>
            </a:extLst>
          </p:cNvPr>
          <p:cNvSpPr/>
          <p:nvPr/>
        </p:nvSpPr>
        <p:spPr>
          <a:xfrm>
            <a:off x="2748008" y="4063194"/>
            <a:ext cx="6483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18A0DB"/>
                </a:solidFill>
              </a:rPr>
              <a:t>9 </a:t>
            </a:r>
            <a:endParaRPr lang="en-GB" sz="2400" b="1" dirty="0">
              <a:solidFill>
                <a:srgbClr val="18A0DB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144BAC-28B1-49C7-BFBD-24AE267ECAC9}"/>
              </a:ext>
            </a:extLst>
          </p:cNvPr>
          <p:cNvSpPr/>
          <p:nvPr/>
        </p:nvSpPr>
        <p:spPr>
          <a:xfrm>
            <a:off x="4887685" y="3215437"/>
            <a:ext cx="4088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009640"/>
                </a:solidFill>
              </a:rPr>
              <a:t>5 </a:t>
            </a:r>
            <a:endParaRPr lang="en-GB" sz="2400" b="1" dirty="0">
              <a:solidFill>
                <a:srgbClr val="00964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235D11-0E7E-4689-B4B9-EFFA6B34A882}"/>
              </a:ext>
            </a:extLst>
          </p:cNvPr>
          <p:cNvSpPr/>
          <p:nvPr/>
        </p:nvSpPr>
        <p:spPr>
          <a:xfrm>
            <a:off x="4887685" y="3498023"/>
            <a:ext cx="4088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009640"/>
                </a:solidFill>
              </a:rPr>
              <a:t>16 </a:t>
            </a:r>
            <a:endParaRPr lang="en-GB" sz="2400" b="1" dirty="0">
              <a:solidFill>
                <a:srgbClr val="00964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65B8DF-9DB6-4F89-BA39-64B278073963}"/>
              </a:ext>
            </a:extLst>
          </p:cNvPr>
          <p:cNvSpPr/>
          <p:nvPr/>
        </p:nvSpPr>
        <p:spPr>
          <a:xfrm>
            <a:off x="4887685" y="3780609"/>
            <a:ext cx="6483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009640"/>
                </a:solidFill>
              </a:rPr>
              <a:t>14 </a:t>
            </a:r>
            <a:endParaRPr lang="en-GB" sz="2400" b="1" dirty="0">
              <a:solidFill>
                <a:srgbClr val="00964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ADA261-F4E4-4AAE-89C4-8AE553BBBFC6}"/>
              </a:ext>
            </a:extLst>
          </p:cNvPr>
          <p:cNvSpPr/>
          <p:nvPr/>
        </p:nvSpPr>
        <p:spPr>
          <a:xfrm>
            <a:off x="4887685" y="4063194"/>
            <a:ext cx="64833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>
                <a:solidFill>
                  <a:srgbClr val="009640"/>
                </a:solidFill>
              </a:rPr>
              <a:t>12 </a:t>
            </a:r>
            <a:endParaRPr lang="en-GB" sz="2400" b="1" dirty="0">
              <a:solidFill>
                <a:srgbClr val="00964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E55A26-B2FD-41B8-A1BA-53B9C028CBC1}"/>
              </a:ext>
            </a:extLst>
          </p:cNvPr>
          <p:cNvGrpSpPr/>
          <p:nvPr/>
        </p:nvGrpSpPr>
        <p:grpSpPr>
          <a:xfrm>
            <a:off x="3468869" y="3215437"/>
            <a:ext cx="1224905" cy="1217089"/>
            <a:chOff x="1672727" y="2823551"/>
            <a:chExt cx="1224905" cy="121708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B3FD0A-1DF2-4D1D-BE43-DE7FF3777BCB}"/>
                </a:ext>
              </a:extLst>
            </p:cNvPr>
            <p:cNvSpPr/>
            <p:nvPr/>
          </p:nvSpPr>
          <p:spPr>
            <a:xfrm>
              <a:off x="1672727" y="3106137"/>
              <a:ext cx="122490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/>
                <a:t>- 11 </a:t>
              </a:r>
              <a:endParaRPr lang="en-GB" sz="2400" b="1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539E7A-1E8E-4CBA-B419-DDE4E9D63870}"/>
                </a:ext>
              </a:extLst>
            </p:cNvPr>
            <p:cNvGrpSpPr/>
            <p:nvPr/>
          </p:nvGrpSpPr>
          <p:grpSpPr>
            <a:xfrm>
              <a:off x="1672728" y="2823551"/>
              <a:ext cx="776558" cy="1217089"/>
              <a:chOff x="1672728" y="2823551"/>
              <a:chExt cx="776558" cy="121708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F4BF57B-EE63-42DE-9D74-6851339324D7}"/>
                  </a:ext>
                </a:extLst>
              </p:cNvPr>
              <p:cNvSpPr/>
              <p:nvPr/>
            </p:nvSpPr>
            <p:spPr>
              <a:xfrm>
                <a:off x="1672728" y="2823551"/>
                <a:ext cx="776558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400" dirty="0"/>
                  <a:t>- 20 </a:t>
                </a:r>
                <a:endParaRPr lang="en-GB" sz="2400" b="1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27F319C-68F8-4688-9229-F2656DAFD42A}"/>
                  </a:ext>
                </a:extLst>
              </p:cNvPr>
              <p:cNvSpPr/>
              <p:nvPr/>
            </p:nvSpPr>
            <p:spPr>
              <a:xfrm>
                <a:off x="1672728" y="3388723"/>
                <a:ext cx="648334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400" dirty="0"/>
                  <a:t>- 16 </a:t>
                </a:r>
                <a:endParaRPr lang="en-GB" sz="2400" b="1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90BB86E-9F95-421A-A520-2DED28D1CBF2}"/>
                  </a:ext>
                </a:extLst>
              </p:cNvPr>
              <p:cNvSpPr/>
              <p:nvPr/>
            </p:nvSpPr>
            <p:spPr>
              <a:xfrm>
                <a:off x="1672728" y="3671308"/>
                <a:ext cx="648334" cy="3693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2400" dirty="0"/>
                  <a:t>- 10 </a:t>
                </a:r>
                <a:endParaRPr lang="en-GB" sz="2400" b="1" dirty="0"/>
              </a:p>
            </p:txBody>
          </p:sp>
        </p:grpSp>
      </p:grpSp>
      <p:sp>
        <p:nvSpPr>
          <p:cNvPr id="39" name="Answer">
            <a:extLst>
              <a:ext uri="{FF2B5EF4-FFF2-40B4-BE49-F238E27FC236}">
                <a16:creationId xmlns:a16="http://schemas.microsoft.com/office/drawing/2014/main" id="{E82BA634-4578-4A67-BB99-0D0835FEB407}"/>
              </a:ext>
            </a:extLst>
          </p:cNvPr>
          <p:cNvSpPr/>
          <p:nvPr/>
        </p:nvSpPr>
        <p:spPr>
          <a:xfrm>
            <a:off x="2815392" y="4811173"/>
            <a:ext cx="3513215" cy="581831"/>
          </a:xfrm>
          <a:prstGeom prst="roundRect">
            <a:avLst/>
          </a:prstGeom>
          <a:solidFill>
            <a:srgbClr val="FFE000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000" b="1" dirty="0"/>
              <a:t>Answer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6D7D75-B822-46AE-BD83-DA42B84BAD24}"/>
              </a:ext>
            </a:extLst>
          </p:cNvPr>
          <p:cNvGrpSpPr/>
          <p:nvPr/>
        </p:nvGrpSpPr>
        <p:grpSpPr>
          <a:xfrm>
            <a:off x="5689555" y="3215437"/>
            <a:ext cx="1224905" cy="1217089"/>
            <a:chOff x="5373870" y="2823551"/>
            <a:chExt cx="1224905" cy="121708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CA5151F-606F-46A2-A547-63F05E94F3A0}"/>
                </a:ext>
              </a:extLst>
            </p:cNvPr>
            <p:cNvSpPr/>
            <p:nvPr/>
          </p:nvSpPr>
          <p:spPr>
            <a:xfrm>
              <a:off x="5373870" y="2823551"/>
              <a:ext cx="776558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/>
                <a:t>- 6</a:t>
              </a:r>
              <a:endParaRPr lang="en-GB" sz="2400" b="1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6D07688-9C80-42CB-B884-5DBF4730A52F}"/>
                </a:ext>
              </a:extLst>
            </p:cNvPr>
            <p:cNvSpPr/>
            <p:nvPr/>
          </p:nvSpPr>
          <p:spPr>
            <a:xfrm>
              <a:off x="5373870" y="3388723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/>
                <a:t>- 15 </a:t>
              </a:r>
              <a:endParaRPr lang="en-GB" sz="2400" b="1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1273DE0-B6B8-4FE7-8051-9288D54F537D}"/>
                </a:ext>
              </a:extLst>
            </p:cNvPr>
            <p:cNvSpPr/>
            <p:nvPr/>
          </p:nvSpPr>
          <p:spPr>
            <a:xfrm>
              <a:off x="5373870" y="3671308"/>
              <a:ext cx="64833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/>
                <a:t>- 13 </a:t>
              </a:r>
              <a:endParaRPr lang="en-GB" sz="2400" b="1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10E830-03DB-4E97-A761-ACF2FB6942D8}"/>
                </a:ext>
              </a:extLst>
            </p:cNvPr>
            <p:cNvSpPr/>
            <p:nvPr/>
          </p:nvSpPr>
          <p:spPr>
            <a:xfrm>
              <a:off x="5373870" y="3106137"/>
              <a:ext cx="122490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sz="2400" dirty="0"/>
                <a:t>- 17 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889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Number Patterns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A7FA5F-F225-4A6E-A762-9213603ACD40}"/>
              </a:ext>
            </a:extLst>
          </p:cNvPr>
          <p:cNvSpPr/>
          <p:nvPr/>
        </p:nvSpPr>
        <p:spPr>
          <a:xfrm>
            <a:off x="951866" y="1640860"/>
            <a:ext cx="72060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We can also use ‘before’ and ‘after’ when we are using number patterns or sequences.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F1D77A-EFF9-4CEA-BF78-321A4B4972B9}"/>
              </a:ext>
            </a:extLst>
          </p:cNvPr>
          <p:cNvSpPr/>
          <p:nvPr/>
        </p:nvSpPr>
        <p:spPr>
          <a:xfrm>
            <a:off x="951866" y="2299511"/>
            <a:ext cx="72060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Lets skip count in 2s from 2 to 20.</a:t>
            </a:r>
            <a:endParaRPr lang="en-GB" b="1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20DF10A-8207-4344-8DC6-065EE967D962}"/>
              </a:ext>
            </a:extLst>
          </p:cNvPr>
          <p:cNvGrpSpPr/>
          <p:nvPr/>
        </p:nvGrpSpPr>
        <p:grpSpPr>
          <a:xfrm>
            <a:off x="441663" y="4062969"/>
            <a:ext cx="8160800" cy="763009"/>
            <a:chOff x="441663" y="4801642"/>
            <a:chExt cx="8160800" cy="76300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5715469-CED1-4CBB-BBE1-78967767B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734" y="5168759"/>
              <a:ext cx="3445975" cy="395892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0EB9EB5-89E3-4119-AE97-B37E5A985F5A}"/>
                </a:ext>
              </a:extLst>
            </p:cNvPr>
            <p:cNvSpPr/>
            <p:nvPr/>
          </p:nvSpPr>
          <p:spPr>
            <a:xfrm>
              <a:off x="441663" y="4801642"/>
              <a:ext cx="816080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/>
                <a:t>0  </a:t>
              </a:r>
              <a:r>
                <a:rPr lang="en-GB" dirty="0"/>
                <a:t> 1   2   3   4   5   6   7   8   9   10  11  12  13  14  15  16  17  18  19  20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FE854A8-05F7-43F6-9633-1E1A9F05E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755" y="5168759"/>
              <a:ext cx="3583999" cy="395892"/>
            </a:xfrm>
            <a:prstGeom prst="rect">
              <a:avLst/>
            </a:prstGeom>
          </p:spPr>
        </p:pic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73D8EF51-6068-4229-8A7E-4AC4EF3D458E}"/>
              </a:ext>
            </a:extLst>
          </p:cNvPr>
          <p:cNvSpPr/>
          <p:nvPr/>
        </p:nvSpPr>
        <p:spPr>
          <a:xfrm>
            <a:off x="1499004" y="4020521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148541A-0D9B-4F59-8A79-9DD3C58AE285}"/>
              </a:ext>
            </a:extLst>
          </p:cNvPr>
          <p:cNvSpPr/>
          <p:nvPr/>
        </p:nvSpPr>
        <p:spPr>
          <a:xfrm>
            <a:off x="855191" y="4018716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88D2D1C-4D85-4F09-AC14-F67FE398D902}"/>
              </a:ext>
            </a:extLst>
          </p:cNvPr>
          <p:cNvSpPr/>
          <p:nvPr/>
        </p:nvSpPr>
        <p:spPr>
          <a:xfrm>
            <a:off x="2180101" y="4020521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74A7141-443B-4CF3-9FF4-1484CADAB637}"/>
              </a:ext>
            </a:extLst>
          </p:cNvPr>
          <p:cNvSpPr/>
          <p:nvPr/>
        </p:nvSpPr>
        <p:spPr>
          <a:xfrm>
            <a:off x="2857435" y="4020521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AB60E52-D5AB-4556-B79D-0B5C7B41DB55}"/>
              </a:ext>
            </a:extLst>
          </p:cNvPr>
          <p:cNvSpPr/>
          <p:nvPr/>
        </p:nvSpPr>
        <p:spPr>
          <a:xfrm>
            <a:off x="3515954" y="4020521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05B2D54-6E7B-4A87-A9CC-1C81FD951955}"/>
              </a:ext>
            </a:extLst>
          </p:cNvPr>
          <p:cNvSpPr/>
          <p:nvPr/>
        </p:nvSpPr>
        <p:spPr>
          <a:xfrm>
            <a:off x="4241051" y="4020521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33A8EB1-923A-43F0-8F30-3BE15B147756}"/>
              </a:ext>
            </a:extLst>
          </p:cNvPr>
          <p:cNvSpPr/>
          <p:nvPr/>
        </p:nvSpPr>
        <p:spPr>
          <a:xfrm>
            <a:off x="4939807" y="4020521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567034F-4512-4DB5-B006-B5BFDDD426B5}"/>
              </a:ext>
            </a:extLst>
          </p:cNvPr>
          <p:cNvSpPr/>
          <p:nvPr/>
        </p:nvSpPr>
        <p:spPr>
          <a:xfrm>
            <a:off x="5638563" y="4020521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55913B2-D767-43CF-A2F7-676F46BE021D}"/>
              </a:ext>
            </a:extLst>
          </p:cNvPr>
          <p:cNvSpPr/>
          <p:nvPr/>
        </p:nvSpPr>
        <p:spPr>
          <a:xfrm>
            <a:off x="6337319" y="4020521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B4A845B-432E-42A4-8E04-4E396FE101FA}"/>
              </a:ext>
            </a:extLst>
          </p:cNvPr>
          <p:cNvSpPr/>
          <p:nvPr/>
        </p:nvSpPr>
        <p:spPr>
          <a:xfrm>
            <a:off x="7036075" y="4020521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A1FDF82-00B6-4174-B8DB-1BBC8BF23FB7}"/>
              </a:ext>
            </a:extLst>
          </p:cNvPr>
          <p:cNvSpPr/>
          <p:nvPr/>
        </p:nvSpPr>
        <p:spPr>
          <a:xfrm>
            <a:off x="7773616" y="4020521"/>
            <a:ext cx="346841" cy="346841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9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1663" y="358490"/>
            <a:ext cx="8260674" cy="994306"/>
          </a:xfrm>
          <a:prstGeom prst="flowChartDocument">
            <a:avLst/>
          </a:prstGeom>
          <a:solidFill>
            <a:srgbClr val="FFE000"/>
          </a:solidFill>
        </p:spPr>
        <p:txBody>
          <a:bodyPr/>
          <a:lstStyle/>
          <a:p>
            <a:r>
              <a:rPr lang="en-GB" sz="3600" dirty="0">
                <a:ln w="19050">
                  <a:noFill/>
                </a:ln>
                <a:solidFill>
                  <a:sysClr val="windowText" lastClr="000000"/>
                </a:solidFill>
                <a:latin typeface="+mn-lt"/>
              </a:rPr>
              <a:t>Before and After Patterns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727954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We can also use ‘before’ and ‘after’ when looking at picture patterns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CDB784-8010-4B20-9E57-138C7F9181EC}"/>
              </a:ext>
            </a:extLst>
          </p:cNvPr>
          <p:cNvSpPr/>
          <p:nvPr/>
        </p:nvSpPr>
        <p:spPr>
          <a:xfrm>
            <a:off x="755650" y="224161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shape would come </a:t>
            </a:r>
            <a:r>
              <a:rPr lang="en-GB" b="1" dirty="0"/>
              <a:t>after</a:t>
            </a:r>
            <a:r>
              <a:rPr lang="en-GB" dirty="0"/>
              <a:t> or </a:t>
            </a:r>
            <a:r>
              <a:rPr lang="en-GB" b="1" dirty="0"/>
              <a:t>next</a:t>
            </a:r>
            <a:r>
              <a:rPr lang="en-GB" dirty="0"/>
              <a:t> in the sequence?</a:t>
            </a:r>
            <a:endParaRPr lang="en-GB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197BA0-18B6-4C71-BE83-D6DE93374C6C}"/>
              </a:ext>
            </a:extLst>
          </p:cNvPr>
          <p:cNvSpPr/>
          <p:nvPr/>
        </p:nvSpPr>
        <p:spPr>
          <a:xfrm>
            <a:off x="1025524" y="3198898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A1E0F98-ECD5-4435-BC6D-4E362B4476B3}"/>
              </a:ext>
            </a:extLst>
          </p:cNvPr>
          <p:cNvSpPr/>
          <p:nvPr/>
        </p:nvSpPr>
        <p:spPr>
          <a:xfrm>
            <a:off x="1754867" y="3198898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8043378-0EEE-4311-BE64-F785B6AA1B9A}"/>
              </a:ext>
            </a:extLst>
          </p:cNvPr>
          <p:cNvSpPr/>
          <p:nvPr/>
        </p:nvSpPr>
        <p:spPr>
          <a:xfrm>
            <a:off x="3213553" y="3198898"/>
            <a:ext cx="626836" cy="626836"/>
          </a:xfrm>
          <a:prstGeom prst="triangl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EBFA6E3-60E7-4FDD-ABB4-61CB95247952}"/>
              </a:ext>
            </a:extLst>
          </p:cNvPr>
          <p:cNvSpPr/>
          <p:nvPr/>
        </p:nvSpPr>
        <p:spPr>
          <a:xfrm>
            <a:off x="2484210" y="3198898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B63060-0D57-4DD2-A495-1AC4A38B93CF}"/>
              </a:ext>
            </a:extLst>
          </p:cNvPr>
          <p:cNvSpPr/>
          <p:nvPr/>
        </p:nvSpPr>
        <p:spPr>
          <a:xfrm>
            <a:off x="3945164" y="3198898"/>
            <a:ext cx="626836" cy="62683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61CAA4-6E17-4E68-A442-0D4D371AD293}"/>
              </a:ext>
            </a:extLst>
          </p:cNvPr>
          <p:cNvSpPr/>
          <p:nvPr/>
        </p:nvSpPr>
        <p:spPr>
          <a:xfrm>
            <a:off x="4676775" y="3198898"/>
            <a:ext cx="626836" cy="62683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01982E1-9C78-4084-88EA-6B93BB2972C0}"/>
              </a:ext>
            </a:extLst>
          </p:cNvPr>
          <p:cNvSpPr/>
          <p:nvPr/>
        </p:nvSpPr>
        <p:spPr>
          <a:xfrm>
            <a:off x="5408386" y="3198898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87AE13-E4BD-4284-BF53-6D31AAADD82A}"/>
              </a:ext>
            </a:extLst>
          </p:cNvPr>
          <p:cNvSpPr/>
          <p:nvPr/>
        </p:nvSpPr>
        <p:spPr>
          <a:xfrm>
            <a:off x="6139997" y="3198898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4922AAE-90BF-4AC9-931B-12CDB31E487D}"/>
              </a:ext>
            </a:extLst>
          </p:cNvPr>
          <p:cNvSpPr/>
          <p:nvPr/>
        </p:nvSpPr>
        <p:spPr>
          <a:xfrm>
            <a:off x="6871608" y="3198898"/>
            <a:ext cx="626836" cy="62683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17A4117-7097-4F2B-9A58-5A6E5065A330}"/>
              </a:ext>
            </a:extLst>
          </p:cNvPr>
          <p:cNvSpPr/>
          <p:nvPr/>
        </p:nvSpPr>
        <p:spPr>
          <a:xfrm>
            <a:off x="7603219" y="3198898"/>
            <a:ext cx="626836" cy="626836"/>
          </a:xfrm>
          <a:prstGeom prst="triangl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F15F1B5C-8BA7-4A92-9FF7-EC0705B81845}"/>
              </a:ext>
            </a:extLst>
          </p:cNvPr>
          <p:cNvSpPr/>
          <p:nvPr/>
        </p:nvSpPr>
        <p:spPr>
          <a:xfrm>
            <a:off x="1338942" y="4339391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870E1ED1-2716-4407-80C7-C89E1FAEAEAC}"/>
              </a:ext>
            </a:extLst>
          </p:cNvPr>
          <p:cNvSpPr/>
          <p:nvPr/>
        </p:nvSpPr>
        <p:spPr>
          <a:xfrm>
            <a:off x="2068285" y="4339391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Heart 48">
            <a:extLst>
              <a:ext uri="{FF2B5EF4-FFF2-40B4-BE49-F238E27FC236}">
                <a16:creationId xmlns:a16="http://schemas.microsoft.com/office/drawing/2014/main" id="{72F072D7-6BB2-4F5A-B087-11404A4AAD50}"/>
              </a:ext>
            </a:extLst>
          </p:cNvPr>
          <p:cNvSpPr/>
          <p:nvPr/>
        </p:nvSpPr>
        <p:spPr>
          <a:xfrm>
            <a:off x="3526971" y="4339391"/>
            <a:ext cx="626836" cy="626836"/>
          </a:xfrm>
          <a:prstGeom prst="hear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6D0EE4C6-0533-43E9-9EAC-6C5396E956AA}"/>
              </a:ext>
            </a:extLst>
          </p:cNvPr>
          <p:cNvSpPr/>
          <p:nvPr/>
        </p:nvSpPr>
        <p:spPr>
          <a:xfrm>
            <a:off x="2797628" y="4339391"/>
            <a:ext cx="626836" cy="626836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Heart 50">
            <a:extLst>
              <a:ext uri="{FF2B5EF4-FFF2-40B4-BE49-F238E27FC236}">
                <a16:creationId xmlns:a16="http://schemas.microsoft.com/office/drawing/2014/main" id="{66B2104E-F953-4773-8E7D-0D723991132B}"/>
              </a:ext>
            </a:extLst>
          </p:cNvPr>
          <p:cNvSpPr/>
          <p:nvPr/>
        </p:nvSpPr>
        <p:spPr>
          <a:xfrm>
            <a:off x="4258582" y="4339391"/>
            <a:ext cx="626836" cy="626836"/>
          </a:xfrm>
          <a:prstGeom prst="hear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Heart 51">
            <a:extLst>
              <a:ext uri="{FF2B5EF4-FFF2-40B4-BE49-F238E27FC236}">
                <a16:creationId xmlns:a16="http://schemas.microsoft.com/office/drawing/2014/main" id="{52A05326-F192-40B3-8434-6C68F71D810B}"/>
              </a:ext>
            </a:extLst>
          </p:cNvPr>
          <p:cNvSpPr/>
          <p:nvPr/>
        </p:nvSpPr>
        <p:spPr>
          <a:xfrm>
            <a:off x="4990193" y="4339391"/>
            <a:ext cx="626836" cy="626836"/>
          </a:xfrm>
          <a:prstGeom prst="hear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0F1CA4B7-D966-4365-8768-BD6BAFEE3786}"/>
              </a:ext>
            </a:extLst>
          </p:cNvPr>
          <p:cNvSpPr/>
          <p:nvPr/>
        </p:nvSpPr>
        <p:spPr>
          <a:xfrm>
            <a:off x="5721804" y="4339391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6D3D4CB1-9880-4030-A6C9-FD82381B17E3}"/>
              </a:ext>
            </a:extLst>
          </p:cNvPr>
          <p:cNvSpPr/>
          <p:nvPr/>
        </p:nvSpPr>
        <p:spPr>
          <a:xfrm>
            <a:off x="6453415" y="4339391"/>
            <a:ext cx="626836" cy="626836"/>
          </a:xfrm>
          <a:prstGeom prst="star5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CEFD3428-E724-46D3-B09F-E2315632841B}"/>
              </a:ext>
            </a:extLst>
          </p:cNvPr>
          <p:cNvSpPr/>
          <p:nvPr/>
        </p:nvSpPr>
        <p:spPr>
          <a:xfrm>
            <a:off x="7185026" y="4339391"/>
            <a:ext cx="626836" cy="626836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C793E567-FB74-4033-8974-C1C6151FDE0A}" vid="{1FCF7DC4-FD21-4C41-B0FA-720300F48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372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Before and After</vt:lpstr>
      <vt:lpstr>Before and After Numbers to 20</vt:lpstr>
      <vt:lpstr>Before and After Numbers to 20</vt:lpstr>
      <vt:lpstr>Before and After Numbers to 20</vt:lpstr>
      <vt:lpstr>Before and After Numbers to 100</vt:lpstr>
      <vt:lpstr>Before and After Number Patterns</vt:lpstr>
      <vt:lpstr>Before and After Patterns</vt:lpstr>
      <vt:lpstr>Before and After Patterns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Matthew Ridsdale</dc:creator>
  <cp:lastModifiedBy>Maryam Shouman</cp:lastModifiedBy>
  <cp:revision>50</cp:revision>
  <dcterms:created xsi:type="dcterms:W3CDTF">2019-06-05T08:15:39Z</dcterms:created>
  <dcterms:modified xsi:type="dcterms:W3CDTF">2024-05-17T17:12:50Z</dcterms:modified>
</cp:coreProperties>
</file>