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A4"/>
    <a:srgbClr val="EC6F70"/>
    <a:srgbClr val="5E9B72"/>
    <a:srgbClr val="EA516C"/>
    <a:srgbClr val="3E656E"/>
    <a:srgbClr val="2C97B0"/>
    <a:srgbClr val="E41E21"/>
    <a:srgbClr val="689429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3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5"/>
            <a:ext cx="7340229" cy="556391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8"/>
            <a:ext cx="7323840" cy="556391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3B71A4"/>
                </a:solidFill>
              </a:rPr>
              <a:t>Eid Al-</a:t>
            </a:r>
            <a:r>
              <a:rPr lang="en-GB" sz="3200" dirty="0" err="1">
                <a:solidFill>
                  <a:srgbClr val="3B71A4"/>
                </a:solidFill>
              </a:rPr>
              <a:t>Fitr</a:t>
            </a:r>
            <a:r>
              <a:rPr lang="en-GB" sz="3200" dirty="0">
                <a:solidFill>
                  <a:srgbClr val="3B71A4"/>
                </a:solidFill>
              </a:rPr>
              <a:t> around the World</a:t>
            </a:r>
            <a:endParaRPr lang="en-GB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1376" y="1407006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Muslims all over the world celebrate Eid in different ways.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6407C7-846F-407E-B4E8-F236CD34AA2E}"/>
              </a:ext>
            </a:extLst>
          </p:cNvPr>
          <p:cNvSpPr/>
          <p:nvPr/>
        </p:nvSpPr>
        <p:spPr>
          <a:xfrm>
            <a:off x="843769" y="2149704"/>
            <a:ext cx="7437200" cy="556391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73DF7-2037-46A9-AA70-745B996E8090}"/>
              </a:ext>
            </a:extLst>
          </p:cNvPr>
          <p:cNvSpPr/>
          <p:nvPr/>
        </p:nvSpPr>
        <p:spPr>
          <a:xfrm>
            <a:off x="1131376" y="2276552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How do you celebrate Eid in your country?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69275F-5E79-45EB-BD40-66657E06F637}"/>
              </a:ext>
            </a:extLst>
          </p:cNvPr>
          <p:cNvSpPr/>
          <p:nvPr/>
        </p:nvSpPr>
        <p:spPr>
          <a:xfrm>
            <a:off x="940739" y="2979525"/>
            <a:ext cx="7340229" cy="786563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2403D9-6A32-40B0-931D-FB63C4181D26}"/>
              </a:ext>
            </a:extLst>
          </p:cNvPr>
          <p:cNvSpPr/>
          <p:nvPr/>
        </p:nvSpPr>
        <p:spPr>
          <a:xfrm>
            <a:off x="843768" y="2862208"/>
            <a:ext cx="7323840" cy="78656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6E98E-8248-414A-B572-D1EAFCBA5997}"/>
              </a:ext>
            </a:extLst>
          </p:cNvPr>
          <p:cNvSpPr/>
          <p:nvPr/>
        </p:nvSpPr>
        <p:spPr>
          <a:xfrm>
            <a:off x="1131376" y="2989056"/>
            <a:ext cx="62805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Research another country and collect some pictures that show how Muslims celebrate Eid Al-</a:t>
            </a:r>
            <a:r>
              <a:rPr lang="en-GB" dirty="0" err="1"/>
              <a:t>Fitr</a:t>
            </a:r>
            <a:r>
              <a:rPr lang="en-GB" dirty="0"/>
              <a:t> there!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3ABBA-2A49-4822-A3BE-EC4B77769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00" y="3883405"/>
            <a:ext cx="2445776" cy="24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  <p:bldP spid="8" grpId="0" animBg="1"/>
      <p:bldP spid="13" grpId="0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11B3311E-1C08-4928-897F-AD431EC3914C}"/>
              </a:ext>
            </a:extLst>
          </p:cNvPr>
          <p:cNvSpPr/>
          <p:nvPr/>
        </p:nvSpPr>
        <p:spPr>
          <a:xfrm>
            <a:off x="973443" y="1400812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1766699" y="1501076"/>
            <a:ext cx="6471217" cy="432177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E9B72"/>
                </a:solidFill>
              </a:rPr>
              <a:t>v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1669728" y="1383760"/>
            <a:ext cx="6456768" cy="432176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3B71A4"/>
                </a:solidFill>
              </a:rPr>
              <a:t>Reflection</a:t>
            </a:r>
            <a:endParaRPr lang="en-GB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558" y="1464908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dirty="0"/>
              <a:t>What is the meaning of Eid Al-</a:t>
            </a:r>
            <a:r>
              <a:rPr lang="en-GB" dirty="0" err="1"/>
              <a:t>Fitr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0A7A6-1541-4C28-99D9-4024A0CBD8D6}"/>
              </a:ext>
            </a:extLst>
          </p:cNvPr>
          <p:cNvSpPr/>
          <p:nvPr/>
        </p:nvSpPr>
        <p:spPr>
          <a:xfrm>
            <a:off x="1766699" y="2139274"/>
            <a:ext cx="6471217" cy="431499"/>
          </a:xfrm>
          <a:prstGeom prst="roundRect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D8EDA8-C800-4BA9-9C0A-E202512AC3C9}"/>
              </a:ext>
            </a:extLst>
          </p:cNvPr>
          <p:cNvSpPr/>
          <p:nvPr/>
        </p:nvSpPr>
        <p:spPr>
          <a:xfrm>
            <a:off x="1669728" y="2021958"/>
            <a:ext cx="6456768" cy="431498"/>
          </a:xfrm>
          <a:prstGeom prst="roundRect">
            <a:avLst/>
          </a:prstGeom>
          <a:solidFill>
            <a:schemeClr val="bg1"/>
          </a:solidFill>
          <a:ln>
            <a:solidFill>
              <a:srgbClr val="EC6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B9C8B-DB58-4492-8DCF-F9539DF75F40}"/>
              </a:ext>
            </a:extLst>
          </p:cNvPr>
          <p:cNvSpPr/>
          <p:nvPr/>
        </p:nvSpPr>
        <p:spPr>
          <a:xfrm>
            <a:off x="1940558" y="2103983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dirty="0"/>
              <a:t>How do we know when Eid Al-</a:t>
            </a:r>
            <a:r>
              <a:rPr lang="en-GB" dirty="0" err="1"/>
              <a:t>Fitr</a:t>
            </a:r>
            <a:r>
              <a:rPr lang="en-GB" dirty="0"/>
              <a:t> is here?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3339E1-4161-444F-BA10-6BC86EA96858}"/>
              </a:ext>
            </a:extLst>
          </p:cNvPr>
          <p:cNvSpPr/>
          <p:nvPr/>
        </p:nvSpPr>
        <p:spPr>
          <a:xfrm>
            <a:off x="1766699" y="2790416"/>
            <a:ext cx="6471217" cy="448874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EBE69C-E1C1-4647-A190-DF2ECFC6D9A9}"/>
              </a:ext>
            </a:extLst>
          </p:cNvPr>
          <p:cNvSpPr/>
          <p:nvPr/>
        </p:nvSpPr>
        <p:spPr>
          <a:xfrm>
            <a:off x="1669728" y="2673099"/>
            <a:ext cx="6456768" cy="44887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C893A7-2DFE-4AFE-B12A-8F7AA7E71536}"/>
              </a:ext>
            </a:extLst>
          </p:cNvPr>
          <p:cNvSpPr/>
          <p:nvPr/>
        </p:nvSpPr>
        <p:spPr>
          <a:xfrm>
            <a:off x="1940558" y="2773040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dirty="0"/>
              <a:t>What is Zakat Al-</a:t>
            </a:r>
            <a:r>
              <a:rPr lang="en-GB" dirty="0" err="1"/>
              <a:t>Fitr</a:t>
            </a:r>
            <a:r>
              <a:rPr lang="en-GB" dirty="0"/>
              <a:t>? Who do we give it to? Why?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36AED9-A8FA-41A9-8048-1B18B65B1428}"/>
              </a:ext>
            </a:extLst>
          </p:cNvPr>
          <p:cNvSpPr/>
          <p:nvPr/>
        </p:nvSpPr>
        <p:spPr>
          <a:xfrm>
            <a:off x="1766699" y="3461132"/>
            <a:ext cx="6471217" cy="448874"/>
          </a:xfrm>
          <a:prstGeom prst="roundRect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BDE555-DF4F-4749-AF4C-136E1BD014AC}"/>
              </a:ext>
            </a:extLst>
          </p:cNvPr>
          <p:cNvSpPr/>
          <p:nvPr/>
        </p:nvSpPr>
        <p:spPr>
          <a:xfrm>
            <a:off x="1669728" y="3343815"/>
            <a:ext cx="6456768" cy="448873"/>
          </a:xfrm>
          <a:prstGeom prst="roundRect">
            <a:avLst/>
          </a:prstGeom>
          <a:solidFill>
            <a:schemeClr val="bg1"/>
          </a:solidFill>
          <a:ln>
            <a:solidFill>
              <a:srgbClr val="EC6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D56AA1-E0BD-418F-A279-64A471B73F28}"/>
              </a:ext>
            </a:extLst>
          </p:cNvPr>
          <p:cNvSpPr/>
          <p:nvPr/>
        </p:nvSpPr>
        <p:spPr>
          <a:xfrm>
            <a:off x="1940558" y="3443552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dirty="0"/>
              <a:t>What do we do in Eid Al-</a:t>
            </a:r>
            <a:r>
              <a:rPr lang="en-GB" dirty="0" err="1"/>
              <a:t>Fitr</a:t>
            </a:r>
            <a:r>
              <a:rPr lang="en-GB" dirty="0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DE0DF5A-F889-4EE2-A612-1468EF0B2DBA}"/>
              </a:ext>
            </a:extLst>
          </p:cNvPr>
          <p:cNvSpPr/>
          <p:nvPr/>
        </p:nvSpPr>
        <p:spPr>
          <a:xfrm>
            <a:off x="1766699" y="4144640"/>
            <a:ext cx="6471217" cy="743800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85AFB0-5FAD-4FF8-A39B-63F7127A5F59}"/>
              </a:ext>
            </a:extLst>
          </p:cNvPr>
          <p:cNvSpPr/>
          <p:nvPr/>
        </p:nvSpPr>
        <p:spPr>
          <a:xfrm>
            <a:off x="1669728" y="4027323"/>
            <a:ext cx="6456768" cy="743801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EA53E7-91DC-4920-8C50-41D993B623DD}"/>
              </a:ext>
            </a:extLst>
          </p:cNvPr>
          <p:cNvSpPr/>
          <p:nvPr/>
        </p:nvSpPr>
        <p:spPr>
          <a:xfrm>
            <a:off x="1940558" y="4144640"/>
            <a:ext cx="62805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dirty="0"/>
              <a:t>What other countries’ Eid celebrations would you like to learn about?</a:t>
            </a: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F4A2C315-04CE-4A96-8D7B-690685FBFE82}"/>
              </a:ext>
            </a:extLst>
          </p:cNvPr>
          <p:cNvSpPr txBox="1">
            <a:spLocks/>
          </p:cNvSpPr>
          <p:nvPr/>
        </p:nvSpPr>
        <p:spPr>
          <a:xfrm>
            <a:off x="930683" y="1356320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4F7AD5-FC89-47A1-B0DF-8F30232FAC97}"/>
              </a:ext>
            </a:extLst>
          </p:cNvPr>
          <p:cNvSpPr/>
          <p:nvPr/>
        </p:nvSpPr>
        <p:spPr>
          <a:xfrm>
            <a:off x="985509" y="2015789"/>
            <a:ext cx="500898" cy="500898"/>
          </a:xfrm>
          <a:prstGeom prst="ellipse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20">
            <a:extLst>
              <a:ext uri="{FF2B5EF4-FFF2-40B4-BE49-F238E27FC236}">
                <a16:creationId xmlns:a16="http://schemas.microsoft.com/office/drawing/2014/main" id="{4271D1F8-28B3-4453-ACD2-E00BDD8CD3DC}"/>
              </a:ext>
            </a:extLst>
          </p:cNvPr>
          <p:cNvSpPr txBox="1">
            <a:spLocks/>
          </p:cNvSpPr>
          <p:nvPr/>
        </p:nvSpPr>
        <p:spPr>
          <a:xfrm>
            <a:off x="942749" y="1971297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BC8AF4-4A8E-4FBE-857E-E1EDDA5B8655}"/>
              </a:ext>
            </a:extLst>
          </p:cNvPr>
          <p:cNvSpPr/>
          <p:nvPr/>
        </p:nvSpPr>
        <p:spPr>
          <a:xfrm>
            <a:off x="997462" y="2672202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itle 20">
            <a:extLst>
              <a:ext uri="{FF2B5EF4-FFF2-40B4-BE49-F238E27FC236}">
                <a16:creationId xmlns:a16="http://schemas.microsoft.com/office/drawing/2014/main" id="{FDF6B7AB-7E4A-45A9-9F41-1254FA41451D}"/>
              </a:ext>
            </a:extLst>
          </p:cNvPr>
          <p:cNvSpPr txBox="1">
            <a:spLocks/>
          </p:cNvSpPr>
          <p:nvPr/>
        </p:nvSpPr>
        <p:spPr>
          <a:xfrm>
            <a:off x="954702" y="2627710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E215D5-C1D6-4964-9B62-A6EE495062B1}"/>
              </a:ext>
            </a:extLst>
          </p:cNvPr>
          <p:cNvSpPr/>
          <p:nvPr/>
        </p:nvSpPr>
        <p:spPr>
          <a:xfrm>
            <a:off x="1002998" y="3329910"/>
            <a:ext cx="500898" cy="500898"/>
          </a:xfrm>
          <a:prstGeom prst="ellipse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itle 20">
            <a:extLst>
              <a:ext uri="{FF2B5EF4-FFF2-40B4-BE49-F238E27FC236}">
                <a16:creationId xmlns:a16="http://schemas.microsoft.com/office/drawing/2014/main" id="{62674BF2-7E43-4892-B8EA-B9C4F239B2F2}"/>
              </a:ext>
            </a:extLst>
          </p:cNvPr>
          <p:cNvSpPr txBox="1">
            <a:spLocks/>
          </p:cNvSpPr>
          <p:nvPr/>
        </p:nvSpPr>
        <p:spPr>
          <a:xfrm>
            <a:off x="960238" y="3285418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9E73B3-3C5A-41E7-ADCD-DB7812ECB727}"/>
              </a:ext>
            </a:extLst>
          </p:cNvPr>
          <p:cNvSpPr/>
          <p:nvPr/>
        </p:nvSpPr>
        <p:spPr>
          <a:xfrm>
            <a:off x="997273" y="4002385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id="{8053E10A-8482-463B-85BA-024B9D294C89}"/>
              </a:ext>
            </a:extLst>
          </p:cNvPr>
          <p:cNvSpPr txBox="1">
            <a:spLocks/>
          </p:cNvSpPr>
          <p:nvPr/>
        </p:nvSpPr>
        <p:spPr>
          <a:xfrm>
            <a:off x="954513" y="3957893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D86DB-48B7-4ED9-9F20-72AA5DDC5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189" y="4954352"/>
            <a:ext cx="2945215" cy="29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2" grpId="0" animBg="1"/>
      <p:bldP spid="5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2" grpId="0" animBg="1"/>
      <p:bldP spid="23" grpId="0"/>
      <p:bldP spid="24" grpId="0" animBg="1"/>
      <p:bldP spid="25" grpId="0" animBg="1"/>
      <p:bldP spid="26" grpId="0"/>
      <p:bldP spid="3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 understand what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is and how we celebrate it.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identify the meaning of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explain how we know when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is here.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explain the meaning of Zakat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and who we should give to.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list some of the things we do on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 understand what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is and how we celebrate it.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identify the meaning of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explain how we know when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is here.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explain the meaning of Zakat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and who we should give to.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can list some of the things we do on Eid Al-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Fitr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5"/>
            <a:ext cx="7340229" cy="816289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71A4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8"/>
            <a:ext cx="7323840" cy="816289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3B71A4"/>
                </a:solidFill>
              </a:rPr>
              <a:t>What Is Eid Al-</a:t>
            </a:r>
            <a:r>
              <a:rPr lang="en-GB" sz="3200" dirty="0" err="1">
                <a:solidFill>
                  <a:srgbClr val="3B71A4"/>
                </a:solidFill>
              </a:rPr>
              <a:t>Fitr</a:t>
            </a:r>
            <a:r>
              <a:rPr lang="en-GB" sz="3200" dirty="0">
                <a:solidFill>
                  <a:srgbClr val="3B71A4"/>
                </a:solidFill>
              </a:rPr>
              <a:t>?</a:t>
            </a:r>
            <a:endParaRPr lang="en-GB" sz="3600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1376" y="1407006"/>
            <a:ext cx="62805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Eid Al-</a:t>
            </a:r>
            <a:r>
              <a:rPr lang="en-GB" dirty="0" err="1"/>
              <a:t>Fitr</a:t>
            </a:r>
            <a:r>
              <a:rPr lang="en-GB" dirty="0"/>
              <a:t> means ‘the feast of breaking the fast’. Eid Al-</a:t>
            </a:r>
            <a:r>
              <a:rPr lang="en-GB" dirty="0" err="1"/>
              <a:t>Fitr</a:t>
            </a:r>
            <a:r>
              <a:rPr lang="en-GB" dirty="0"/>
              <a:t> is a celebration that happens when Ramadan ends.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8384F-2F39-4226-B7A1-C53D240C0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23" y="2331081"/>
            <a:ext cx="4584151" cy="40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1015653" y="1307264"/>
            <a:ext cx="7112692" cy="661571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2800" dirty="0">
                <a:solidFill>
                  <a:srgbClr val="EA516C"/>
                </a:solidFill>
              </a:rPr>
              <a:t>Do You Remember?</a:t>
            </a:r>
            <a:endParaRPr lang="en-GB" sz="3600" dirty="0">
              <a:solidFill>
                <a:srgbClr val="EA516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796" y="1486617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chemeClr val="bg1"/>
                </a:solidFill>
              </a:rPr>
              <a:t>What is the name of the month that comes after Ramadan?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29AB8-119B-49F0-B2C0-BF6E6FC0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65" y="2391781"/>
            <a:ext cx="3576387" cy="3890075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1889B321-6939-482E-AC81-1128EC2E98B8}"/>
              </a:ext>
            </a:extLst>
          </p:cNvPr>
          <p:cNvSpPr txBox="1">
            <a:spLocks/>
          </p:cNvSpPr>
          <p:nvPr/>
        </p:nvSpPr>
        <p:spPr>
          <a:xfrm>
            <a:off x="2838201" y="2576102"/>
            <a:ext cx="3122909" cy="190291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>
                <a:solidFill>
                  <a:srgbClr val="3E656E"/>
                </a:solidFill>
              </a:rPr>
              <a:t>?</a:t>
            </a:r>
            <a:endParaRPr lang="en-GB" sz="7200" dirty="0">
              <a:solidFill>
                <a:srgbClr val="3E656E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31476E8-11E2-48B5-8211-B7412DC6B396}"/>
              </a:ext>
            </a:extLst>
          </p:cNvPr>
          <p:cNvSpPr txBox="1">
            <a:spLocks/>
          </p:cNvSpPr>
          <p:nvPr/>
        </p:nvSpPr>
        <p:spPr>
          <a:xfrm>
            <a:off x="2822703" y="4680516"/>
            <a:ext cx="3122909" cy="62768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C97B0"/>
                </a:solidFill>
                <a:latin typeface="+mn-lt"/>
              </a:rPr>
              <a:t>Shawwal</a:t>
            </a:r>
          </a:p>
        </p:txBody>
      </p:sp>
    </p:spTree>
    <p:extLst>
      <p:ext uri="{BB962C8B-B14F-4D97-AF65-F5344CB8AC3E}">
        <p14:creationId xmlns:p14="http://schemas.microsoft.com/office/powerpoint/2010/main" val="2776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4"/>
            <a:ext cx="7340229" cy="1362503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71A4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7"/>
            <a:ext cx="7323840" cy="136250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3B71A4"/>
                </a:solidFill>
              </a:rPr>
              <a:t>Eid Al-</a:t>
            </a:r>
            <a:r>
              <a:rPr lang="en-GB" sz="3200" dirty="0" err="1">
                <a:solidFill>
                  <a:srgbClr val="3B71A4"/>
                </a:solidFill>
              </a:rPr>
              <a:t>Fitr</a:t>
            </a:r>
            <a:endParaRPr lang="en-GB" sz="3600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883" y="1419508"/>
            <a:ext cx="703623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first day of the month of Shawwal is the first day of Eid Al-</a:t>
            </a:r>
            <a:r>
              <a:rPr lang="en-GB" dirty="0" err="1"/>
              <a:t>Fitr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Eid Al-</a:t>
            </a:r>
            <a:r>
              <a:rPr lang="en-GB" dirty="0" err="1"/>
              <a:t>Fitr</a:t>
            </a:r>
            <a:r>
              <a:rPr lang="en-GB" dirty="0"/>
              <a:t> we celebrate completing our fast and we thank Allah for the strength and blessings He has given us throughout Ramadan.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88AE2-8C50-4B92-AEA0-0092AC911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1" y="3021376"/>
            <a:ext cx="6648773" cy="31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4"/>
            <a:ext cx="7340229" cy="1942411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16C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7"/>
            <a:ext cx="7323840" cy="1942411"/>
          </a:xfrm>
          <a:prstGeom prst="roundRect">
            <a:avLst/>
          </a:prstGeom>
          <a:solidFill>
            <a:schemeClr val="bg1"/>
          </a:solidFill>
          <a:ln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2800" dirty="0">
                <a:solidFill>
                  <a:srgbClr val="EA516C"/>
                </a:solidFill>
              </a:rPr>
              <a:t>How Do We Know When Eid Al-</a:t>
            </a:r>
            <a:r>
              <a:rPr lang="en-GB" sz="2800" dirty="0" err="1">
                <a:solidFill>
                  <a:srgbClr val="EA516C"/>
                </a:solidFill>
              </a:rPr>
              <a:t>Fitr</a:t>
            </a:r>
            <a:r>
              <a:rPr lang="en-GB" sz="2800" dirty="0">
                <a:solidFill>
                  <a:srgbClr val="EA516C"/>
                </a:solidFill>
              </a:rPr>
              <a:t> Is Here?</a:t>
            </a:r>
            <a:endParaRPr lang="en-GB" sz="3200" dirty="0">
              <a:solidFill>
                <a:srgbClr val="EA516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883" y="1419508"/>
            <a:ext cx="703623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 know that Eid Al-</a:t>
            </a:r>
            <a:r>
              <a:rPr lang="en-GB" dirty="0" err="1"/>
              <a:t>Fitr</a:t>
            </a:r>
            <a:r>
              <a:rPr lang="en-GB" dirty="0"/>
              <a:t> is here when we see a new crescent moon in the sky.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Each month of the Islamic calendar begins with a new moon. When we see the new moon of the month of Shawwal we know it is the first day of Eid!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C04A1-F63C-4E04-8789-170B2EAD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264" b="75526"/>
          <a:stretch/>
        </p:blipFill>
        <p:spPr>
          <a:xfrm>
            <a:off x="843768" y="3535974"/>
            <a:ext cx="7444632" cy="26299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5"/>
            <a:ext cx="7340229" cy="812113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8"/>
            <a:ext cx="7323840" cy="81211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2800" dirty="0">
                <a:solidFill>
                  <a:srgbClr val="3B71A4"/>
                </a:solidFill>
              </a:rPr>
              <a:t>What Is Zakat Al-</a:t>
            </a:r>
            <a:r>
              <a:rPr lang="en-GB" sz="2800" dirty="0" err="1">
                <a:solidFill>
                  <a:srgbClr val="3B71A4"/>
                </a:solidFill>
              </a:rPr>
              <a:t>Fitr</a:t>
            </a:r>
            <a:r>
              <a:rPr lang="en-GB" sz="2800" dirty="0">
                <a:solidFill>
                  <a:srgbClr val="3B71A4"/>
                </a:solidFill>
              </a:rPr>
              <a:t>?</a:t>
            </a:r>
            <a:endParaRPr lang="en-GB" sz="3600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883" y="1419508"/>
            <a:ext cx="70362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Eid Al-</a:t>
            </a:r>
            <a:r>
              <a:rPr lang="en-GB" dirty="0" err="1"/>
              <a:t>Fitr</a:t>
            </a:r>
            <a:r>
              <a:rPr lang="en-GB" dirty="0"/>
              <a:t> is a very special time when family and friends get together to have fun and celebrate. It is also a time to give charity.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CF3879-4DC4-4FD5-A18D-7EDC4DA410B6}"/>
              </a:ext>
            </a:extLst>
          </p:cNvPr>
          <p:cNvSpPr/>
          <p:nvPr/>
        </p:nvSpPr>
        <p:spPr>
          <a:xfrm>
            <a:off x="940739" y="2444222"/>
            <a:ext cx="7340229" cy="812113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64D8DD-BD1B-4D8C-81CB-A3CEF6072938}"/>
              </a:ext>
            </a:extLst>
          </p:cNvPr>
          <p:cNvSpPr/>
          <p:nvPr/>
        </p:nvSpPr>
        <p:spPr>
          <a:xfrm>
            <a:off x="843768" y="2326905"/>
            <a:ext cx="7323840" cy="81211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D72E4-2A2C-40A7-BEA1-968CBDE007F2}"/>
              </a:ext>
            </a:extLst>
          </p:cNvPr>
          <p:cNvSpPr/>
          <p:nvPr/>
        </p:nvSpPr>
        <p:spPr>
          <a:xfrm>
            <a:off x="1053883" y="2466255"/>
            <a:ext cx="70362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Zakat Al-</a:t>
            </a:r>
            <a:r>
              <a:rPr lang="en-GB" dirty="0" err="1"/>
              <a:t>Fitr</a:t>
            </a:r>
            <a:r>
              <a:rPr lang="en-GB" dirty="0"/>
              <a:t> is an obligatory charity that we give at the end of Ramadan and before Eid Al-</a:t>
            </a:r>
            <a:r>
              <a:rPr lang="en-GB" dirty="0" err="1"/>
              <a:t>Fitr</a:t>
            </a:r>
            <a:r>
              <a:rPr lang="en-GB" dirty="0"/>
              <a:t> prayer at the latest.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9A390-AD1A-4E55-8006-19EF47276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7" y="3544495"/>
            <a:ext cx="3828081" cy="262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FAD98-A4E0-4D1A-A038-F98A72B5F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15" y="3601666"/>
            <a:ext cx="2872740" cy="25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/>
      <p:bldP spid="8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940739" y="1397475"/>
            <a:ext cx="7340229" cy="816289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16C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843768" y="1280158"/>
            <a:ext cx="7323840" cy="816289"/>
          </a:xfrm>
          <a:prstGeom prst="roundRect">
            <a:avLst/>
          </a:prstGeom>
          <a:solidFill>
            <a:schemeClr val="bg1"/>
          </a:solidFill>
          <a:ln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12700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EA516C"/>
                </a:solidFill>
              </a:rPr>
              <a:t>Who Should We Give Zakat Al-</a:t>
            </a:r>
            <a:r>
              <a:rPr lang="en-GB" sz="3200" dirty="0" err="1">
                <a:solidFill>
                  <a:srgbClr val="EA516C"/>
                </a:solidFill>
              </a:rPr>
              <a:t>Fitr</a:t>
            </a:r>
            <a:r>
              <a:rPr lang="en-GB" sz="3200" dirty="0">
                <a:solidFill>
                  <a:srgbClr val="EA516C"/>
                </a:solidFill>
              </a:rPr>
              <a:t> to?</a:t>
            </a:r>
            <a:endParaRPr lang="en-GB" sz="3600" dirty="0">
              <a:solidFill>
                <a:srgbClr val="EA516C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C7441-A5AE-4949-9F6D-FFD342965526}"/>
              </a:ext>
            </a:extLst>
          </p:cNvPr>
          <p:cNvSpPr txBox="1"/>
          <p:nvPr/>
        </p:nvSpPr>
        <p:spPr>
          <a:xfrm>
            <a:off x="1032831" y="1352139"/>
            <a:ext cx="715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</a:rPr>
              <a:t>Zakat Al-</a:t>
            </a:r>
            <a:r>
              <a:rPr lang="en-GB" b="0" i="0" dirty="0" err="1">
                <a:effectLst/>
              </a:rPr>
              <a:t>Fitr</a:t>
            </a:r>
            <a:r>
              <a:rPr lang="en-GB" b="0" i="0" dirty="0">
                <a:effectLst/>
              </a:rPr>
              <a:t> can be given as food or money to people who are less fortunate so that they can enjoy and celebrate Eid Al-</a:t>
            </a:r>
            <a:r>
              <a:rPr lang="en-GB" b="0" i="0" dirty="0" err="1">
                <a:effectLst/>
              </a:rPr>
              <a:t>Fitr</a:t>
            </a:r>
            <a:r>
              <a:rPr lang="en-GB" b="0" i="0" dirty="0">
                <a:effectLst/>
              </a:rPr>
              <a:t>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CD29C-CF9E-4F7C-9783-E8462A67D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34" y="2291242"/>
            <a:ext cx="2873946" cy="40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11B3311E-1C08-4928-897F-AD431EC3914C}"/>
              </a:ext>
            </a:extLst>
          </p:cNvPr>
          <p:cNvSpPr/>
          <p:nvPr/>
        </p:nvSpPr>
        <p:spPr>
          <a:xfrm>
            <a:off x="1015388" y="1400812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DA0AB-B496-48D2-A97E-0014648851F1}"/>
              </a:ext>
            </a:extLst>
          </p:cNvPr>
          <p:cNvSpPr/>
          <p:nvPr/>
        </p:nvSpPr>
        <p:spPr>
          <a:xfrm>
            <a:off x="1808644" y="1501076"/>
            <a:ext cx="6471217" cy="432177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E9B72"/>
                </a:solidFill>
              </a:rPr>
              <a:t>v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9FEF0-829D-4FB8-93D4-7E2D82B0E5C0}"/>
              </a:ext>
            </a:extLst>
          </p:cNvPr>
          <p:cNvSpPr/>
          <p:nvPr/>
        </p:nvSpPr>
        <p:spPr>
          <a:xfrm>
            <a:off x="1711673" y="1383760"/>
            <a:ext cx="6456768" cy="432176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20449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rgbClr val="3B71A4"/>
                </a:solidFill>
              </a:rPr>
              <a:t>What Do We Do on Eid Al-</a:t>
            </a:r>
            <a:r>
              <a:rPr lang="en-GB" sz="3200" dirty="0" err="1">
                <a:solidFill>
                  <a:srgbClr val="3B71A4"/>
                </a:solidFill>
              </a:rPr>
              <a:t>Fitr</a:t>
            </a:r>
            <a:r>
              <a:rPr lang="en-GB" sz="3200" dirty="0">
                <a:solidFill>
                  <a:srgbClr val="3B71A4"/>
                </a:solidFill>
              </a:rPr>
              <a:t>?</a:t>
            </a:r>
            <a:endParaRPr lang="en-GB" dirty="0">
              <a:solidFill>
                <a:srgbClr val="3B71A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281" y="1456519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dirty="0"/>
              <a:t>We take a shower.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0A7A6-1541-4C28-99D9-4024A0CBD8D6}"/>
              </a:ext>
            </a:extLst>
          </p:cNvPr>
          <p:cNvSpPr/>
          <p:nvPr/>
        </p:nvSpPr>
        <p:spPr>
          <a:xfrm>
            <a:off x="1808644" y="2139274"/>
            <a:ext cx="6471217" cy="431499"/>
          </a:xfrm>
          <a:prstGeom prst="roundRect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D8EDA8-C800-4BA9-9C0A-E202512AC3C9}"/>
              </a:ext>
            </a:extLst>
          </p:cNvPr>
          <p:cNvSpPr/>
          <p:nvPr/>
        </p:nvSpPr>
        <p:spPr>
          <a:xfrm>
            <a:off x="1711673" y="2021958"/>
            <a:ext cx="6456768" cy="431498"/>
          </a:xfrm>
          <a:prstGeom prst="roundRect">
            <a:avLst/>
          </a:prstGeom>
          <a:solidFill>
            <a:schemeClr val="bg1"/>
          </a:solidFill>
          <a:ln>
            <a:solidFill>
              <a:srgbClr val="EC6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B9C8B-DB58-4492-8DCF-F9539DF75F40}"/>
              </a:ext>
            </a:extLst>
          </p:cNvPr>
          <p:cNvSpPr/>
          <p:nvPr/>
        </p:nvSpPr>
        <p:spPr>
          <a:xfrm>
            <a:off x="1999281" y="2095594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</a:rPr>
              <a:t>We get dressed in our new clothes.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3339E1-4161-444F-BA10-6BC86EA96858}"/>
              </a:ext>
            </a:extLst>
          </p:cNvPr>
          <p:cNvSpPr/>
          <p:nvPr/>
        </p:nvSpPr>
        <p:spPr>
          <a:xfrm>
            <a:off x="1808644" y="2790416"/>
            <a:ext cx="6471217" cy="448874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EBE69C-E1C1-4647-A190-DF2ECFC6D9A9}"/>
              </a:ext>
            </a:extLst>
          </p:cNvPr>
          <p:cNvSpPr/>
          <p:nvPr/>
        </p:nvSpPr>
        <p:spPr>
          <a:xfrm>
            <a:off x="1711673" y="2673099"/>
            <a:ext cx="6456768" cy="44887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C893A7-2DFE-4AFE-B12A-8F7AA7E71536}"/>
              </a:ext>
            </a:extLst>
          </p:cNvPr>
          <p:cNvSpPr/>
          <p:nvPr/>
        </p:nvSpPr>
        <p:spPr>
          <a:xfrm>
            <a:off x="1999281" y="2764651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</a:rPr>
              <a:t>We come together for the Eid prayer.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36AED9-A8FA-41A9-8048-1B18B65B1428}"/>
              </a:ext>
            </a:extLst>
          </p:cNvPr>
          <p:cNvSpPr/>
          <p:nvPr/>
        </p:nvSpPr>
        <p:spPr>
          <a:xfrm>
            <a:off x="1808644" y="3461132"/>
            <a:ext cx="6471217" cy="448874"/>
          </a:xfrm>
          <a:prstGeom prst="roundRect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BDE555-DF4F-4749-AF4C-136E1BD014AC}"/>
              </a:ext>
            </a:extLst>
          </p:cNvPr>
          <p:cNvSpPr/>
          <p:nvPr/>
        </p:nvSpPr>
        <p:spPr>
          <a:xfrm>
            <a:off x="1711673" y="3343815"/>
            <a:ext cx="6456768" cy="448873"/>
          </a:xfrm>
          <a:prstGeom prst="roundRect">
            <a:avLst/>
          </a:prstGeom>
          <a:solidFill>
            <a:schemeClr val="bg1"/>
          </a:solidFill>
          <a:ln>
            <a:solidFill>
              <a:srgbClr val="EC6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D56AA1-E0BD-418F-A279-64A471B73F28}"/>
              </a:ext>
            </a:extLst>
          </p:cNvPr>
          <p:cNvSpPr/>
          <p:nvPr/>
        </p:nvSpPr>
        <p:spPr>
          <a:xfrm>
            <a:off x="1999281" y="3435163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</a:rPr>
              <a:t>We visit family and friends.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DE0DF5A-F889-4EE2-A612-1468EF0B2DBA}"/>
              </a:ext>
            </a:extLst>
          </p:cNvPr>
          <p:cNvSpPr/>
          <p:nvPr/>
        </p:nvSpPr>
        <p:spPr>
          <a:xfrm>
            <a:off x="1808644" y="4144640"/>
            <a:ext cx="6471217" cy="448874"/>
          </a:xfrm>
          <a:prstGeom prst="roundRect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E9B7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85AFB0-5FAD-4FF8-A39B-63F7127A5F59}"/>
              </a:ext>
            </a:extLst>
          </p:cNvPr>
          <p:cNvSpPr/>
          <p:nvPr/>
        </p:nvSpPr>
        <p:spPr>
          <a:xfrm>
            <a:off x="1711673" y="4027323"/>
            <a:ext cx="6456768" cy="448873"/>
          </a:xfrm>
          <a:prstGeom prst="roundRect">
            <a:avLst/>
          </a:prstGeom>
          <a:solidFill>
            <a:schemeClr val="bg1"/>
          </a:solidFill>
          <a:ln>
            <a:solidFill>
              <a:srgbClr val="3B7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EA53E7-91DC-4920-8C50-41D993B623DD}"/>
              </a:ext>
            </a:extLst>
          </p:cNvPr>
          <p:cNvSpPr/>
          <p:nvPr/>
        </p:nvSpPr>
        <p:spPr>
          <a:xfrm>
            <a:off x="1999281" y="4136251"/>
            <a:ext cx="6280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</a:rPr>
              <a:t>We exchange gifts and Eid greetings cards.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B4ADDA-9F0A-4A75-A0A3-1D84A319E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7" y="4851499"/>
            <a:ext cx="726871" cy="14960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9CEAE7-E451-44BE-9714-D6F0853A6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13" y="4738551"/>
            <a:ext cx="2349661" cy="1518933"/>
          </a:xfrm>
          <a:prstGeom prst="rect">
            <a:avLst/>
          </a:prstGeom>
        </p:spPr>
      </p:pic>
      <p:sp>
        <p:nvSpPr>
          <p:cNvPr id="35" name="Title 20">
            <a:extLst>
              <a:ext uri="{FF2B5EF4-FFF2-40B4-BE49-F238E27FC236}">
                <a16:creationId xmlns:a16="http://schemas.microsoft.com/office/drawing/2014/main" id="{F4A2C315-04CE-4A96-8D7B-690685FBFE82}"/>
              </a:ext>
            </a:extLst>
          </p:cNvPr>
          <p:cNvSpPr txBox="1">
            <a:spLocks/>
          </p:cNvSpPr>
          <p:nvPr/>
        </p:nvSpPr>
        <p:spPr>
          <a:xfrm>
            <a:off x="972628" y="1356320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6073F4A-31F3-4F67-9F05-279E4783A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1" y="5092883"/>
            <a:ext cx="1263119" cy="1049052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EE4F7AD5-FC89-47A1-B0DF-8F30232FAC97}"/>
              </a:ext>
            </a:extLst>
          </p:cNvPr>
          <p:cNvSpPr/>
          <p:nvPr/>
        </p:nvSpPr>
        <p:spPr>
          <a:xfrm>
            <a:off x="1027454" y="2015789"/>
            <a:ext cx="500898" cy="500898"/>
          </a:xfrm>
          <a:prstGeom prst="ellipse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20">
            <a:extLst>
              <a:ext uri="{FF2B5EF4-FFF2-40B4-BE49-F238E27FC236}">
                <a16:creationId xmlns:a16="http://schemas.microsoft.com/office/drawing/2014/main" id="{4271D1F8-28B3-4453-ACD2-E00BDD8CD3DC}"/>
              </a:ext>
            </a:extLst>
          </p:cNvPr>
          <p:cNvSpPr txBox="1">
            <a:spLocks/>
          </p:cNvSpPr>
          <p:nvPr/>
        </p:nvSpPr>
        <p:spPr>
          <a:xfrm>
            <a:off x="984694" y="1971297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BC8AF4-4A8E-4FBE-857E-E1EDDA5B8655}"/>
              </a:ext>
            </a:extLst>
          </p:cNvPr>
          <p:cNvSpPr/>
          <p:nvPr/>
        </p:nvSpPr>
        <p:spPr>
          <a:xfrm>
            <a:off x="1039407" y="2672202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itle 20">
            <a:extLst>
              <a:ext uri="{FF2B5EF4-FFF2-40B4-BE49-F238E27FC236}">
                <a16:creationId xmlns:a16="http://schemas.microsoft.com/office/drawing/2014/main" id="{FDF6B7AB-7E4A-45A9-9F41-1254FA41451D}"/>
              </a:ext>
            </a:extLst>
          </p:cNvPr>
          <p:cNvSpPr txBox="1">
            <a:spLocks/>
          </p:cNvSpPr>
          <p:nvPr/>
        </p:nvSpPr>
        <p:spPr>
          <a:xfrm>
            <a:off x="996647" y="2627710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E215D5-C1D6-4964-9B62-A6EE495062B1}"/>
              </a:ext>
            </a:extLst>
          </p:cNvPr>
          <p:cNvSpPr/>
          <p:nvPr/>
        </p:nvSpPr>
        <p:spPr>
          <a:xfrm>
            <a:off x="1044943" y="3329910"/>
            <a:ext cx="500898" cy="500898"/>
          </a:xfrm>
          <a:prstGeom prst="ellipse">
            <a:avLst/>
          </a:prstGeom>
          <a:solidFill>
            <a:srgbClr val="E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itle 20">
            <a:extLst>
              <a:ext uri="{FF2B5EF4-FFF2-40B4-BE49-F238E27FC236}">
                <a16:creationId xmlns:a16="http://schemas.microsoft.com/office/drawing/2014/main" id="{62674BF2-7E43-4892-B8EA-B9C4F239B2F2}"/>
              </a:ext>
            </a:extLst>
          </p:cNvPr>
          <p:cNvSpPr txBox="1">
            <a:spLocks/>
          </p:cNvSpPr>
          <p:nvPr/>
        </p:nvSpPr>
        <p:spPr>
          <a:xfrm>
            <a:off x="1002183" y="3285418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9E73B3-3C5A-41E7-ADCD-DB7812ECB727}"/>
              </a:ext>
            </a:extLst>
          </p:cNvPr>
          <p:cNvSpPr/>
          <p:nvPr/>
        </p:nvSpPr>
        <p:spPr>
          <a:xfrm>
            <a:off x="1039218" y="4002385"/>
            <a:ext cx="500898" cy="500898"/>
          </a:xfrm>
          <a:prstGeom prst="ellipse">
            <a:avLst/>
          </a:prstGeom>
          <a:solidFill>
            <a:srgbClr val="3B7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id="{8053E10A-8482-463B-85BA-024B9D294C89}"/>
              </a:ext>
            </a:extLst>
          </p:cNvPr>
          <p:cNvSpPr txBox="1">
            <a:spLocks/>
          </p:cNvSpPr>
          <p:nvPr/>
        </p:nvSpPr>
        <p:spPr>
          <a:xfrm>
            <a:off x="996458" y="3957893"/>
            <a:ext cx="583175" cy="6182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8BF76-0319-4F63-ACE5-CA9EE75DA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2" y="4630368"/>
            <a:ext cx="597775" cy="167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3CD6-B17C-42F2-90E2-4C7D7DC70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39" y="4738551"/>
            <a:ext cx="790022" cy="15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2" grpId="0" animBg="1"/>
      <p:bldP spid="5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2" grpId="0" animBg="1"/>
      <p:bldP spid="23" grpId="0"/>
      <p:bldP spid="24" grpId="0" animBg="1"/>
      <p:bldP spid="25" grpId="0" animBg="1"/>
      <p:bldP spid="26" grpId="0"/>
      <p:bldP spid="3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277</TotalTime>
  <Words>520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What Is Eid Al-Fitr?</vt:lpstr>
      <vt:lpstr>Do You Remember?</vt:lpstr>
      <vt:lpstr>Eid Al-Fitr</vt:lpstr>
      <vt:lpstr>How Do We Know When Eid Al-Fitr Is Here?</vt:lpstr>
      <vt:lpstr>What Is Zakat Al-Fitr?</vt:lpstr>
      <vt:lpstr>Who Should We Give Zakat Al-Fitr to?</vt:lpstr>
      <vt:lpstr>What Do We Do on Eid Al-Fitr?</vt:lpstr>
      <vt:lpstr>Eid Al-Fitr around the World</vt:lpstr>
      <vt:lpstr>Reflection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Anika Chowdhury</dc:creator>
  <cp:lastModifiedBy>Anika Chowdhury</cp:lastModifiedBy>
  <cp:revision>27</cp:revision>
  <dcterms:created xsi:type="dcterms:W3CDTF">2021-04-27T13:46:02Z</dcterms:created>
  <dcterms:modified xsi:type="dcterms:W3CDTF">2021-04-29T08:23:05Z</dcterms:modified>
</cp:coreProperties>
</file>