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7"/>
    <a:srgbClr val="F7AF6D"/>
    <a:srgbClr val="FBD5B3"/>
    <a:srgbClr val="FDE9D7"/>
    <a:srgbClr val="F8BB84"/>
    <a:srgbClr val="F1811A"/>
    <a:srgbClr val="FEF2E8"/>
    <a:srgbClr val="FCE1C8"/>
    <a:srgbClr val="EAC8EA"/>
    <a:srgbClr val="CA7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usa-resources-common-core-math-grade-2-operations-and-algebraic-thinking/usa-resources-common-core-math-grade-2-operations-and-algebraic-thinking-add-and-subtract-within-20/usa-resources-common-core-math-grade-2-operations-and-algebraic-thinking-add-and-subtract-within-20-2oab2-fluently-add-and-subtract-within-20-using-mental-strategies2-by-end-of-grade-2-know-from-memory-all-sums-of-two-one-digit-number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usa-resources-common-core-math-grade-2-operations-and-algebraic-thinking/usa-resources-common-core-math-grade-2-operations-and-algebraic-thinking-add-and-subtract-within-20/usa-resources-common-core-math-grade-2-operations-and-algebraic-thinking-add-and-subtract-within-20-2oab2-fluently-add-and-subtract-within-20-using-mental-strategies2-by-end-of-grade-2-know-from-memory-all-sums-of-two-one-digit-number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south-africa-resources/south-africa-resources-english-medium-foundation-phase/south-africa-resources-english-medium-foundation-phase-mathematic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4FA62F9-5556-4A7B-942E-02B8B1CED585}"/>
              </a:ext>
            </a:extLst>
          </p:cNvPr>
          <p:cNvSpPr/>
          <p:nvPr/>
        </p:nvSpPr>
        <p:spPr>
          <a:xfrm>
            <a:off x="4072855" y="5553512"/>
            <a:ext cx="998289" cy="587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1811A"/>
                </a:solidFill>
                <a:latin typeface="+mn-lt"/>
              </a:rPr>
              <a:t>Practice Problems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55651" y="2476501"/>
            <a:ext cx="1349374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9 - 3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999405" y="2476501"/>
            <a:ext cx="884855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227879" y="2510910"/>
            <a:ext cx="648672" cy="409639"/>
          </a:xfrm>
          <a:prstGeom prst="roundRect">
            <a:avLst/>
          </a:prstGeom>
          <a:solidFill>
            <a:srgbClr val="F1811A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55651" y="3093721"/>
            <a:ext cx="1349374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7 - 1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999405" y="3093721"/>
            <a:ext cx="884855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27879" y="3128130"/>
            <a:ext cx="648672" cy="409639"/>
          </a:xfrm>
          <a:prstGeom prst="roundRect">
            <a:avLst/>
          </a:prstGeom>
          <a:solidFill>
            <a:srgbClr val="F1811A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55651" y="3705862"/>
            <a:ext cx="1349374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5 - 4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999405" y="3705862"/>
            <a:ext cx="884855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227879" y="3740271"/>
            <a:ext cx="648672" cy="409639"/>
          </a:xfrm>
          <a:prstGeom prst="roundRect">
            <a:avLst/>
          </a:prstGeom>
          <a:solidFill>
            <a:srgbClr val="F1811A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55651" y="4318003"/>
            <a:ext cx="1349374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10 - 5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999405" y="4318003"/>
            <a:ext cx="884855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227879" y="4352412"/>
            <a:ext cx="648672" cy="409639"/>
          </a:xfrm>
          <a:prstGeom prst="roundRect">
            <a:avLst/>
          </a:prstGeom>
          <a:solidFill>
            <a:srgbClr val="F1811A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55651" y="4930144"/>
            <a:ext cx="1349374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4 - 2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999405" y="4930144"/>
            <a:ext cx="884855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2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227879" y="4964553"/>
            <a:ext cx="648672" cy="409639"/>
          </a:xfrm>
          <a:prstGeom prst="roundRect">
            <a:avLst/>
          </a:prstGeom>
          <a:solidFill>
            <a:srgbClr val="F1811A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55651" y="5542285"/>
            <a:ext cx="1349374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6 - 5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999405" y="5542285"/>
            <a:ext cx="884855" cy="47845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F1811A"/>
                </a:solidFill>
              </a:rPr>
              <a:t>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227879" y="5576694"/>
            <a:ext cx="648672" cy="409639"/>
          </a:xfrm>
          <a:prstGeom prst="roundRect">
            <a:avLst/>
          </a:prstGeom>
          <a:solidFill>
            <a:srgbClr val="F1811A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5" name="Click here for answers!"/>
          <p:cNvSpPr/>
          <p:nvPr/>
        </p:nvSpPr>
        <p:spPr>
          <a:xfrm>
            <a:off x="6867526" y="661751"/>
            <a:ext cx="1622900" cy="1622900"/>
          </a:xfrm>
          <a:prstGeom prst="ellipse">
            <a:avLst/>
          </a:prstGeom>
          <a:solidFill>
            <a:srgbClr val="F1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here for answers!</a:t>
            </a:r>
          </a:p>
        </p:txBody>
      </p:sp>
      <p:sp>
        <p:nvSpPr>
          <p:cNvPr id="76" name="TextBox 75"/>
          <p:cNvSpPr txBox="1"/>
          <p:nvPr/>
        </p:nvSpPr>
        <p:spPr>
          <a:xfrm rot="1026835">
            <a:off x="4902343" y="2066775"/>
            <a:ext cx="2552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solidFill>
                  <a:srgbClr val="F7AF6D"/>
                </a:solidFill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 rot="1026835">
            <a:off x="3708645" y="1021686"/>
            <a:ext cx="2552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solidFill>
                  <a:srgbClr val="F1811A"/>
                </a:solidFill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 rot="1026835">
            <a:off x="6105351" y="3177002"/>
            <a:ext cx="2552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solidFill>
                  <a:srgbClr val="FBD5B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653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3" grpId="0" animBg="1"/>
      <p:bldP spid="61" grpId="0" animBg="1"/>
      <p:bldP spid="64" grpId="0" animBg="1"/>
      <p:bldP spid="67" grpId="0" animBg="1"/>
      <p:bldP spid="70" grpId="0" animBg="1"/>
      <p:bldP spid="73" grpId="0" animBg="1"/>
      <p:bldP spid="76" grpId="0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B4793"/>
                </a:solidFill>
                <a:latin typeface="+mn-lt"/>
              </a:rPr>
              <a:t>Subtraction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83411" y="2625534"/>
            <a:ext cx="2608651" cy="1743426"/>
          </a:xfrm>
          <a:prstGeom prst="roundRect">
            <a:avLst>
              <a:gd name="adj" fmla="val 8598"/>
            </a:avLst>
          </a:prstGeom>
          <a:solidFill>
            <a:srgbClr val="FAECF4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algn="ctr"/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Subtraction means to take away from or make smaller.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3271" y="2761116"/>
            <a:ext cx="2363782" cy="1489512"/>
            <a:chOff x="903587" y="2113377"/>
            <a:chExt cx="3051648" cy="19229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87" y="2113377"/>
              <a:ext cx="666422" cy="8764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662" y="2113377"/>
              <a:ext cx="666422" cy="8764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737" y="2113377"/>
              <a:ext cx="666422" cy="876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813" y="2113377"/>
              <a:ext cx="666422" cy="876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87" y="3159915"/>
              <a:ext cx="666422" cy="8764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662" y="3159915"/>
              <a:ext cx="666422" cy="8764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737" y="3159915"/>
              <a:ext cx="666422" cy="87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813" y="3159915"/>
              <a:ext cx="666422" cy="876425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3772522" y="3200117"/>
            <a:ext cx="570886" cy="570886"/>
          </a:xfrm>
          <a:prstGeom prst="ellipse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7000" b="1" dirty="0"/>
              <a:t>-</a:t>
            </a:r>
          </a:p>
        </p:txBody>
      </p:sp>
      <p:sp>
        <p:nvSpPr>
          <p:cNvPr id="18" name="Click for answer!"/>
          <p:cNvSpPr/>
          <p:nvPr/>
        </p:nvSpPr>
        <p:spPr>
          <a:xfrm>
            <a:off x="827116" y="5486399"/>
            <a:ext cx="7526307" cy="664234"/>
          </a:xfrm>
          <a:prstGeom prst="roundRect">
            <a:avLst/>
          </a:prstGeom>
          <a:solidFill>
            <a:srgbClr val="CB4793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Click here for the answer!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19709" y="2637219"/>
            <a:ext cx="759066" cy="1743426"/>
          </a:xfrm>
          <a:prstGeom prst="roundRect">
            <a:avLst/>
          </a:prstGeom>
          <a:solidFill>
            <a:srgbClr val="FAECF4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algn="ctr"/>
            <a:endParaRPr lang="en-GB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653596" y="2761116"/>
            <a:ext cx="516205" cy="1489512"/>
            <a:chOff x="2493737" y="2113377"/>
            <a:chExt cx="666422" cy="192296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737" y="2113377"/>
              <a:ext cx="666422" cy="8764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737" y="3159915"/>
              <a:ext cx="666422" cy="876425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/>
        </p:nvSpPr>
        <p:spPr>
          <a:xfrm>
            <a:off x="5483433" y="3200117"/>
            <a:ext cx="570886" cy="570886"/>
          </a:xfrm>
          <a:prstGeom prst="ellipse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en-GB" sz="5000" b="1" dirty="0"/>
              <a:t>=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36957" y="2637219"/>
            <a:ext cx="1975390" cy="1743426"/>
          </a:xfrm>
          <a:prstGeom prst="roundRect">
            <a:avLst>
              <a:gd name="adj" fmla="val 6869"/>
            </a:avLst>
          </a:prstGeom>
          <a:solidFill>
            <a:srgbClr val="FAECF4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algn="ctr"/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1" y="2761116"/>
            <a:ext cx="516205" cy="6788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50" y="2761116"/>
            <a:ext cx="516205" cy="6788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09" y="2761116"/>
            <a:ext cx="516205" cy="6788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1" y="3571756"/>
            <a:ext cx="516205" cy="6788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50" y="3571756"/>
            <a:ext cx="516205" cy="6788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09" y="3571756"/>
            <a:ext cx="516205" cy="6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1811A"/>
                </a:solidFill>
                <a:latin typeface="+mn-lt"/>
              </a:rPr>
              <a:t>Subtraction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Some phrases that mean subtraction are: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077082" y="2552189"/>
            <a:ext cx="2602841" cy="605739"/>
            <a:chOff x="4948497" y="2410921"/>
            <a:chExt cx="2602841" cy="605739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48497" y="2648224"/>
              <a:ext cx="1301578" cy="368436"/>
            </a:xfrm>
            <a:prstGeom prst="line">
              <a:avLst/>
            </a:prstGeom>
            <a:ln w="28575">
              <a:solidFill>
                <a:srgbClr val="F181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6119447" y="2410921"/>
              <a:ext cx="1431891" cy="547779"/>
            </a:xfrm>
            <a:prstGeom prst="roundRect">
              <a:avLst/>
            </a:prstGeom>
            <a:solidFill>
              <a:srgbClr val="FEF1E6"/>
            </a:solidFill>
            <a:ln w="28575">
              <a:solidFill>
                <a:srgbClr val="F18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b="1" dirty="0">
                  <a:solidFill>
                    <a:srgbClr val="F1811A"/>
                  </a:solidFill>
                </a:rPr>
                <a:t>Take away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12166" y="4129829"/>
            <a:ext cx="2301709" cy="652199"/>
            <a:chOff x="1783581" y="3988561"/>
            <a:chExt cx="2301709" cy="652199"/>
          </a:xfrm>
        </p:grpSpPr>
        <p:cxnSp>
          <p:nvCxnSpPr>
            <p:cNvPr id="14" name="Straight Connector 13"/>
            <p:cNvCxnSpPr>
              <a:stCxn id="11" idx="3"/>
              <a:endCxn id="9" idx="3"/>
            </p:cNvCxnSpPr>
            <p:nvPr/>
          </p:nvCxnSpPr>
          <p:spPr>
            <a:xfrm flipH="1">
              <a:off x="3024555" y="3988561"/>
              <a:ext cx="1060735" cy="378310"/>
            </a:xfrm>
            <a:prstGeom prst="line">
              <a:avLst/>
            </a:prstGeom>
            <a:ln w="28575">
              <a:solidFill>
                <a:srgbClr val="F181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783581" y="4092981"/>
              <a:ext cx="1240974" cy="547779"/>
            </a:xfrm>
            <a:prstGeom prst="roundRect">
              <a:avLst/>
            </a:prstGeom>
            <a:solidFill>
              <a:srgbClr val="FEF1E6"/>
            </a:solidFill>
            <a:ln w="28575">
              <a:solidFill>
                <a:srgbClr val="F18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b="1" dirty="0">
                  <a:solidFill>
                    <a:srgbClr val="F1811A"/>
                  </a:solidFill>
                </a:rPr>
                <a:t>Subtract</a:t>
              </a:r>
            </a:p>
          </p:txBody>
        </p:sp>
      </p:grpSp>
      <p:sp>
        <p:nvSpPr>
          <p:cNvPr id="12" name="Click for answer!"/>
          <p:cNvSpPr/>
          <p:nvPr/>
        </p:nvSpPr>
        <p:spPr>
          <a:xfrm>
            <a:off x="827116" y="5486399"/>
            <a:ext cx="7526307" cy="664234"/>
          </a:xfrm>
          <a:prstGeom prst="roundRect">
            <a:avLst/>
          </a:prstGeom>
          <a:solidFill>
            <a:srgbClr val="F1811A"/>
          </a:solidFill>
          <a:ln w="28575">
            <a:solidFill>
              <a:srgbClr val="F1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answer to a subtraction problem is called the </a:t>
            </a:r>
            <a:r>
              <a:rPr lang="en-GB" b="1" dirty="0"/>
              <a:t>difference.</a:t>
            </a:r>
          </a:p>
        </p:txBody>
      </p:sp>
      <p:sp>
        <p:nvSpPr>
          <p:cNvPr id="11" name="Oval 10"/>
          <p:cNvSpPr/>
          <p:nvPr/>
        </p:nvSpPr>
        <p:spPr>
          <a:xfrm>
            <a:off x="4012273" y="2954806"/>
            <a:ext cx="1376625" cy="1376625"/>
          </a:xfrm>
          <a:prstGeom prst="ellipse">
            <a:avLst/>
          </a:prstGeom>
          <a:solidFill>
            <a:srgbClr val="F1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/>
            <a:r>
              <a:rPr lang="en-GB" sz="15000" b="1" dirty="0"/>
              <a:t>-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362020" y="2374132"/>
            <a:ext cx="3205215" cy="727984"/>
            <a:chOff x="1233435" y="2232864"/>
            <a:chExt cx="3205215" cy="727984"/>
          </a:xfrm>
        </p:grpSpPr>
        <p:sp>
          <p:nvSpPr>
            <p:cNvPr id="3" name="Rounded Rectangle 2"/>
            <p:cNvSpPr/>
            <p:nvPr/>
          </p:nvSpPr>
          <p:spPr>
            <a:xfrm>
              <a:off x="1233435" y="2232864"/>
              <a:ext cx="2341267" cy="547779"/>
            </a:xfrm>
            <a:prstGeom prst="roundRect">
              <a:avLst/>
            </a:prstGeom>
            <a:solidFill>
              <a:srgbClr val="FEF1E6"/>
            </a:solidFill>
            <a:ln w="28575">
              <a:solidFill>
                <a:srgbClr val="F18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b="1" dirty="0">
                  <a:solidFill>
                    <a:srgbClr val="F1811A"/>
                  </a:solidFill>
                </a:rPr>
                <a:t>Find the difference</a:t>
              </a:r>
            </a:p>
          </p:txBody>
        </p:sp>
        <p:cxnSp>
          <p:nvCxnSpPr>
            <p:cNvPr id="17" name="Straight Connector 16"/>
            <p:cNvCxnSpPr>
              <a:endCxn id="3" idx="3"/>
            </p:cNvCxnSpPr>
            <p:nvPr/>
          </p:nvCxnSpPr>
          <p:spPr>
            <a:xfrm flipH="1" flipV="1">
              <a:off x="3574702" y="2506754"/>
              <a:ext cx="863948" cy="454094"/>
            </a:xfrm>
            <a:prstGeom prst="line">
              <a:avLst/>
            </a:prstGeom>
            <a:ln w="28575">
              <a:solidFill>
                <a:srgbClr val="F181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077083" y="4129829"/>
            <a:ext cx="2399362" cy="773382"/>
            <a:chOff x="4948498" y="3988561"/>
            <a:chExt cx="2399362" cy="773382"/>
          </a:xfrm>
        </p:grpSpPr>
        <p:sp>
          <p:nvSpPr>
            <p:cNvPr id="8" name="Rounded Rectangle 7"/>
            <p:cNvSpPr/>
            <p:nvPr/>
          </p:nvSpPr>
          <p:spPr>
            <a:xfrm>
              <a:off x="6322927" y="4214164"/>
              <a:ext cx="1024933" cy="547779"/>
            </a:xfrm>
            <a:prstGeom prst="roundRect">
              <a:avLst/>
            </a:prstGeom>
            <a:solidFill>
              <a:srgbClr val="FEF1E6"/>
            </a:solidFill>
            <a:ln w="28575">
              <a:solidFill>
                <a:srgbClr val="F18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b="1" dirty="0">
                  <a:solidFill>
                    <a:srgbClr val="F1811A"/>
                  </a:solidFill>
                </a:rPr>
                <a:t>Minus</a:t>
              </a:r>
            </a:p>
          </p:txBody>
        </p:sp>
        <p:cxnSp>
          <p:nvCxnSpPr>
            <p:cNvPr id="22" name="Straight Connector 21"/>
            <p:cNvCxnSpPr>
              <a:stCxn id="8" idx="1"/>
            </p:cNvCxnSpPr>
            <p:nvPr/>
          </p:nvCxnSpPr>
          <p:spPr>
            <a:xfrm flipH="1" flipV="1">
              <a:off x="4948498" y="3988561"/>
              <a:ext cx="1374429" cy="499493"/>
            </a:xfrm>
            <a:prstGeom prst="line">
              <a:avLst/>
            </a:prstGeom>
            <a:ln w="28575">
              <a:solidFill>
                <a:srgbClr val="F181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788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03276" y="2337731"/>
            <a:ext cx="7550148" cy="869132"/>
          </a:xfrm>
          <a:prstGeom prst="roundRect">
            <a:avLst/>
          </a:prstGeom>
          <a:solidFill>
            <a:srgbClr val="F7FFFA"/>
          </a:solidFill>
          <a:ln w="28575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709723" y="1417658"/>
            <a:ext cx="1724554" cy="706748"/>
          </a:xfrm>
          <a:prstGeom prst="roundRect">
            <a:avLst>
              <a:gd name="adj" fmla="val 29508"/>
            </a:avLst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b="1" dirty="0"/>
              <a:t>5 - 2 =</a:t>
            </a:r>
            <a:r>
              <a:rPr lang="en-GB" sz="2400" b="1" u="sng" dirty="0"/>
              <a:t> </a:t>
            </a:r>
            <a:endParaRPr lang="en-GB" sz="2400" b="1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63E"/>
                </a:solidFill>
                <a:latin typeface="+mn-lt"/>
              </a:rPr>
              <a:t>How to Subtract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4147" y="2587631"/>
            <a:ext cx="229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First, draw five dots.</a:t>
            </a:r>
          </a:p>
        </p:txBody>
      </p:sp>
      <p:sp>
        <p:nvSpPr>
          <p:cNvPr id="13" name="Oval 12"/>
          <p:cNvSpPr/>
          <p:nvPr/>
        </p:nvSpPr>
        <p:spPr>
          <a:xfrm>
            <a:off x="3570058" y="2514424"/>
            <a:ext cx="515745" cy="515745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380691" y="2514424"/>
            <a:ext cx="515745" cy="515745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191324" y="2514424"/>
            <a:ext cx="515745" cy="515745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001957" y="2514424"/>
            <a:ext cx="515745" cy="515745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812590" y="2514424"/>
            <a:ext cx="515745" cy="515745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96" y="2281567"/>
            <a:ext cx="750943" cy="74860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03276" y="3383556"/>
            <a:ext cx="7550148" cy="869132"/>
            <a:chOff x="959569" y="3383556"/>
            <a:chExt cx="7550148" cy="869132"/>
          </a:xfrm>
        </p:grpSpPr>
        <p:grpSp>
          <p:nvGrpSpPr>
            <p:cNvPr id="37" name="Group 36"/>
            <p:cNvGrpSpPr/>
            <p:nvPr/>
          </p:nvGrpSpPr>
          <p:grpSpPr>
            <a:xfrm>
              <a:off x="959569" y="3383556"/>
              <a:ext cx="7550148" cy="869132"/>
              <a:chOff x="959569" y="3383556"/>
              <a:chExt cx="7550148" cy="869132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959569" y="3383556"/>
                <a:ext cx="7550148" cy="869132"/>
              </a:xfrm>
              <a:prstGeom prst="roundRect">
                <a:avLst/>
              </a:prstGeom>
              <a:solidFill>
                <a:srgbClr val="F7FFFA"/>
              </a:solidFill>
              <a:ln w="28575">
                <a:solidFill>
                  <a:srgbClr val="009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40440" y="3633456"/>
                <a:ext cx="2838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Next, cross out two dots.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055781" y="3555648"/>
              <a:ext cx="3758277" cy="515745"/>
              <a:chOff x="4055781" y="3555648"/>
              <a:chExt cx="3758277" cy="515745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055781" y="3555648"/>
                <a:ext cx="515745" cy="515745"/>
              </a:xfrm>
              <a:prstGeom prst="ellipse">
                <a:avLst/>
              </a:prstGeom>
              <a:solidFill>
                <a:srgbClr val="0096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866414" y="3555648"/>
                <a:ext cx="515745" cy="515745"/>
              </a:xfrm>
              <a:prstGeom prst="ellipse">
                <a:avLst/>
              </a:prstGeom>
              <a:solidFill>
                <a:srgbClr val="0096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677047" y="3555648"/>
                <a:ext cx="515745" cy="515745"/>
              </a:xfrm>
              <a:prstGeom prst="ellipse">
                <a:avLst/>
              </a:prstGeom>
              <a:solidFill>
                <a:srgbClr val="0096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487680" y="3555648"/>
                <a:ext cx="515745" cy="515745"/>
              </a:xfrm>
              <a:prstGeom prst="ellipse">
                <a:avLst/>
              </a:prstGeom>
              <a:solidFill>
                <a:srgbClr val="0096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98313" y="3555648"/>
                <a:ext cx="515745" cy="515745"/>
              </a:xfrm>
              <a:prstGeom prst="ellipse">
                <a:avLst/>
              </a:prstGeom>
              <a:solidFill>
                <a:srgbClr val="0096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34" name="Straight Connector 33"/>
          <p:cNvCxnSpPr/>
          <p:nvPr/>
        </p:nvCxnSpPr>
        <p:spPr>
          <a:xfrm>
            <a:off x="3889440" y="3565696"/>
            <a:ext cx="481203" cy="481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922228" y="3575744"/>
            <a:ext cx="481203" cy="481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91" y="2837586"/>
            <a:ext cx="750943" cy="748602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4705097" y="3565696"/>
            <a:ext cx="481203" cy="481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737885" y="3575744"/>
            <a:ext cx="481203" cy="481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48" y="2837586"/>
            <a:ext cx="750943" cy="748602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803276" y="4396501"/>
            <a:ext cx="7550148" cy="869132"/>
            <a:chOff x="959569" y="3383556"/>
            <a:chExt cx="7550148" cy="869132"/>
          </a:xfrm>
        </p:grpSpPr>
        <p:sp>
          <p:nvSpPr>
            <p:cNvPr id="51" name="Rounded Rectangle 50"/>
            <p:cNvSpPr/>
            <p:nvPr/>
          </p:nvSpPr>
          <p:spPr>
            <a:xfrm>
              <a:off x="959569" y="3383556"/>
              <a:ext cx="7550148" cy="869132"/>
            </a:xfrm>
            <a:prstGeom prst="roundRect">
              <a:avLst/>
            </a:prstGeom>
            <a:solidFill>
              <a:srgbClr val="F7FFFA"/>
            </a:solidFill>
            <a:ln w="28575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40440" y="3628854"/>
              <a:ext cx="4371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Finally, count how many dots are left.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5520754" y="4568593"/>
            <a:ext cx="515745" cy="515745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54" name="Oval 53"/>
          <p:cNvSpPr/>
          <p:nvPr/>
        </p:nvSpPr>
        <p:spPr>
          <a:xfrm>
            <a:off x="6331387" y="4568593"/>
            <a:ext cx="515745" cy="515745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7142020" y="4568593"/>
            <a:ext cx="515745" cy="515745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56" name="Click for answer!"/>
          <p:cNvSpPr/>
          <p:nvPr/>
        </p:nvSpPr>
        <p:spPr>
          <a:xfrm>
            <a:off x="827117" y="5486399"/>
            <a:ext cx="7526307" cy="664234"/>
          </a:xfrm>
          <a:prstGeom prst="roundRect">
            <a:avLst/>
          </a:prstGeom>
          <a:solidFill>
            <a:srgbClr val="00963E"/>
          </a:solidFill>
          <a:ln w="28575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There are three dots left so, </a:t>
            </a:r>
            <a:r>
              <a:rPr lang="en-GB" b="1" dirty="0"/>
              <a:t>5 - 2 = 3</a:t>
            </a:r>
          </a:p>
        </p:txBody>
      </p:sp>
    </p:spTree>
    <p:extLst>
      <p:ext uri="{BB962C8B-B14F-4D97-AF65-F5344CB8AC3E}">
        <p14:creationId xmlns:p14="http://schemas.microsoft.com/office/powerpoint/2010/main" val="9743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08403 -0.00741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03 -0.00741 L 0.16476 -0.00371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00371 L 0.25156 1.48148E-6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1.48148E-6 L 0.33628 1.48148E-6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8 1.48148E-6 L 0.42639 1.48148E-6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04844 0.07222 " pathEditMode="relative" rAng="0" ptsTypes="AA"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0.07222 L -0.05226 0.00231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0.00231 L 0.00087 0.0722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6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1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4843 0.07222 " pathEditMode="relative" rAng="0" ptsTypes="AA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6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1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3 0.07222 L -0.05225 0.00231 " pathEditMode="relative" rAng="0" ptsTypes="AA">
                                      <p:cBhvr>
                                        <p:cTn id="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6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5 0.00231 L 0.00087 0.07222 " pathEditMode="relative" rAng="0" ptsTypes="AA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1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  <p:bldP spid="23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1" y="2076055"/>
            <a:ext cx="1349374" cy="852792"/>
          </a:xfrm>
          <a:prstGeom prst="roundRect">
            <a:avLst/>
          </a:prstGeom>
          <a:solidFill>
            <a:srgbClr val="F1FDFD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25B7BC"/>
                </a:solidFill>
              </a:rPr>
              <a:t>4 - 2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25B7BC"/>
                </a:solidFill>
                <a:latin typeface="+mn-lt"/>
              </a:rPr>
              <a:t>Quick Check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Try these problems: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1" y="3074623"/>
            <a:ext cx="1349374" cy="852792"/>
          </a:xfrm>
          <a:prstGeom prst="roundRect">
            <a:avLst/>
          </a:prstGeom>
          <a:solidFill>
            <a:srgbClr val="F1FDFD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25B7BC"/>
                </a:solidFill>
              </a:rPr>
              <a:t>6 - 5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1" y="4073191"/>
            <a:ext cx="1349374" cy="852792"/>
          </a:xfrm>
          <a:prstGeom prst="roundRect">
            <a:avLst/>
          </a:prstGeom>
          <a:solidFill>
            <a:srgbClr val="F1FDFD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25B7BC"/>
                </a:solidFill>
              </a:rPr>
              <a:t>7 - 3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1" y="5071759"/>
            <a:ext cx="1349374" cy="852792"/>
          </a:xfrm>
          <a:prstGeom prst="roundRect">
            <a:avLst/>
          </a:prstGeom>
          <a:solidFill>
            <a:srgbClr val="F1FDFD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25B7BC"/>
                </a:solidFill>
              </a:rPr>
              <a:t>8 - 4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27879" y="3288586"/>
            <a:ext cx="648672" cy="424866"/>
          </a:xfrm>
          <a:prstGeom prst="roundRect">
            <a:avLst/>
          </a:prstGeom>
          <a:solidFill>
            <a:srgbClr val="25B7BC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77" y="2076055"/>
            <a:ext cx="4181473" cy="411119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999405" y="2076055"/>
            <a:ext cx="884855" cy="852792"/>
          </a:xfrm>
          <a:prstGeom prst="roundRect">
            <a:avLst/>
          </a:prstGeom>
          <a:solidFill>
            <a:srgbClr val="F1FDFD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25B7BC"/>
                </a:solidFill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99405" y="3074623"/>
            <a:ext cx="884855" cy="852792"/>
          </a:xfrm>
          <a:prstGeom prst="roundRect">
            <a:avLst/>
          </a:prstGeom>
          <a:solidFill>
            <a:srgbClr val="F1FDFD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25B7BC"/>
                </a:solidFill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999405" y="4073191"/>
            <a:ext cx="884855" cy="852792"/>
          </a:xfrm>
          <a:prstGeom prst="roundRect">
            <a:avLst/>
          </a:prstGeom>
          <a:solidFill>
            <a:srgbClr val="F1FDFD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25B7BC"/>
                </a:solidFill>
              </a:rPr>
              <a:t>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99405" y="5071759"/>
            <a:ext cx="884855" cy="852792"/>
          </a:xfrm>
          <a:prstGeom prst="roundRect">
            <a:avLst/>
          </a:prstGeom>
          <a:solidFill>
            <a:srgbClr val="F1FDFD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25B7BC"/>
                </a:solidFill>
              </a:rPr>
              <a:t>4</a:t>
            </a:r>
          </a:p>
        </p:txBody>
      </p:sp>
      <p:sp>
        <p:nvSpPr>
          <p:cNvPr id="18" name="Click here for answers!"/>
          <p:cNvSpPr/>
          <p:nvPr/>
        </p:nvSpPr>
        <p:spPr>
          <a:xfrm>
            <a:off x="6867526" y="661751"/>
            <a:ext cx="1622900" cy="1622900"/>
          </a:xfrm>
          <a:prstGeom prst="ellipse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here for answers!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27879" y="2290018"/>
            <a:ext cx="648672" cy="424866"/>
          </a:xfrm>
          <a:prstGeom prst="roundRect">
            <a:avLst/>
          </a:prstGeom>
          <a:solidFill>
            <a:srgbClr val="25B7BC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27879" y="4287154"/>
            <a:ext cx="648672" cy="424866"/>
          </a:xfrm>
          <a:prstGeom prst="roundRect">
            <a:avLst/>
          </a:prstGeom>
          <a:solidFill>
            <a:srgbClr val="25B7BC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227879" y="5285722"/>
            <a:ext cx="648672" cy="424866"/>
          </a:xfrm>
          <a:prstGeom prst="roundRect">
            <a:avLst/>
          </a:prstGeom>
          <a:solidFill>
            <a:srgbClr val="25B7BC"/>
          </a:solidFill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87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1" y="1999672"/>
            <a:ext cx="7632700" cy="854246"/>
          </a:xfrm>
          <a:prstGeom prst="roundRect">
            <a:avLst/>
          </a:prstGeom>
          <a:solidFill>
            <a:srgbClr val="E7DFF1"/>
          </a:solidFill>
          <a:ln w="28575">
            <a:solidFill>
              <a:srgbClr val="64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643C90"/>
                </a:solidFill>
              </a:rPr>
              <a:t>Take the difference (your answer) and add it to the minuend </a:t>
            </a:r>
            <a:br>
              <a:rPr lang="en-GB" dirty="0">
                <a:solidFill>
                  <a:srgbClr val="643C90"/>
                </a:solidFill>
              </a:rPr>
            </a:br>
            <a:r>
              <a:rPr lang="en-GB" dirty="0">
                <a:solidFill>
                  <a:srgbClr val="643C90"/>
                </a:solidFill>
              </a:rPr>
              <a:t>(the amount being subtracted or taken away).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643C90"/>
                </a:solidFill>
                <a:latin typeface="+mn-lt"/>
              </a:rPr>
              <a:t>How to Check Subtraction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 check your answer: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1" y="3022229"/>
            <a:ext cx="7632700" cy="547779"/>
          </a:xfrm>
          <a:prstGeom prst="roundRect">
            <a:avLst/>
          </a:prstGeom>
          <a:solidFill>
            <a:srgbClr val="E7DFF1"/>
          </a:solidFill>
          <a:ln w="28575">
            <a:solidFill>
              <a:srgbClr val="64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643C90"/>
                </a:solidFill>
              </a:rPr>
              <a:t>Does the sum equal the original amount?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1" y="3738319"/>
            <a:ext cx="7632700" cy="547779"/>
          </a:xfrm>
          <a:prstGeom prst="roundRect">
            <a:avLst/>
          </a:prstGeom>
          <a:solidFill>
            <a:srgbClr val="E7DFF1"/>
          </a:solidFill>
          <a:ln w="28575">
            <a:solidFill>
              <a:srgbClr val="64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643C90"/>
                </a:solidFill>
              </a:rPr>
              <a:t>If yes, then your answer was correct.</a:t>
            </a:r>
          </a:p>
        </p:txBody>
      </p:sp>
      <p:sp>
        <p:nvSpPr>
          <p:cNvPr id="10" name="Click for answer!"/>
          <p:cNvSpPr/>
          <p:nvPr/>
        </p:nvSpPr>
        <p:spPr>
          <a:xfrm>
            <a:off x="755651" y="5486399"/>
            <a:ext cx="7632700" cy="664234"/>
          </a:xfrm>
          <a:prstGeom prst="roundRect">
            <a:avLst/>
          </a:prstGeom>
          <a:solidFill>
            <a:srgbClr val="643C90"/>
          </a:solidFill>
          <a:ln>
            <a:solidFill>
              <a:srgbClr val="64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 + 2 = 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10" y="1619250"/>
            <a:ext cx="3603919" cy="37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A8E7"/>
                </a:solidFill>
                <a:latin typeface="+mn-lt"/>
              </a:rPr>
              <a:t>Quick Check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92116"/>
            <a:ext cx="52927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Check the answers to these subtraction problems. </a:t>
            </a:r>
          </a:p>
          <a:p>
            <a:r>
              <a:rPr lang="en-GB" dirty="0"/>
              <a:t>Are they correct?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1" y="2076055"/>
            <a:ext cx="1349374" cy="852792"/>
          </a:xfrm>
          <a:prstGeom prst="roundRect">
            <a:avLst/>
          </a:prstGeom>
          <a:solidFill>
            <a:srgbClr val="F3FCFF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00A8E7"/>
                </a:solidFill>
              </a:rPr>
              <a:t>8 - 5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1" y="3074623"/>
            <a:ext cx="1349374" cy="852792"/>
          </a:xfrm>
          <a:prstGeom prst="roundRect">
            <a:avLst/>
          </a:prstGeom>
          <a:solidFill>
            <a:srgbClr val="F3FCFF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00A8E7"/>
                </a:solidFill>
              </a:rPr>
              <a:t>6 - 3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1" y="4073191"/>
            <a:ext cx="1349374" cy="852792"/>
          </a:xfrm>
          <a:prstGeom prst="roundRect">
            <a:avLst/>
          </a:prstGeom>
          <a:solidFill>
            <a:srgbClr val="F3FCFF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00A8E7"/>
                </a:solidFill>
              </a:rPr>
              <a:t>5 - 4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1" y="5071759"/>
            <a:ext cx="1349374" cy="852792"/>
          </a:xfrm>
          <a:prstGeom prst="roundRect">
            <a:avLst/>
          </a:prstGeom>
          <a:solidFill>
            <a:srgbClr val="F3FCFF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00A8E7"/>
                </a:solidFill>
              </a:rPr>
              <a:t>7 - 5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27879" y="3288586"/>
            <a:ext cx="648672" cy="424866"/>
          </a:xfrm>
          <a:prstGeom prst="roundRect">
            <a:avLst/>
          </a:prstGeom>
          <a:solidFill>
            <a:srgbClr val="00A8E7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99405" y="2076055"/>
            <a:ext cx="884855" cy="852792"/>
          </a:xfrm>
          <a:prstGeom prst="roundRect">
            <a:avLst/>
          </a:prstGeom>
          <a:solidFill>
            <a:srgbClr val="F3FCFF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00A8E7"/>
                </a:solidFill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99405" y="3074623"/>
            <a:ext cx="884855" cy="852792"/>
          </a:xfrm>
          <a:prstGeom prst="roundRect">
            <a:avLst/>
          </a:prstGeom>
          <a:solidFill>
            <a:srgbClr val="F3FCFF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00A8E7"/>
                </a:solidFill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99405" y="4073191"/>
            <a:ext cx="884855" cy="852792"/>
          </a:xfrm>
          <a:prstGeom prst="roundRect">
            <a:avLst/>
          </a:prstGeom>
          <a:solidFill>
            <a:srgbClr val="F3FCFF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00A8E7"/>
                </a:solidFill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99405" y="5071759"/>
            <a:ext cx="884855" cy="852792"/>
          </a:xfrm>
          <a:prstGeom prst="roundRect">
            <a:avLst/>
          </a:prstGeom>
          <a:solidFill>
            <a:srgbClr val="F3FCFF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300" b="1" dirty="0">
                <a:solidFill>
                  <a:srgbClr val="00A8E7"/>
                </a:solidFill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27879" y="2290018"/>
            <a:ext cx="648672" cy="424866"/>
          </a:xfrm>
          <a:prstGeom prst="roundRect">
            <a:avLst/>
          </a:prstGeom>
          <a:solidFill>
            <a:srgbClr val="00A8E7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27879" y="4287154"/>
            <a:ext cx="648672" cy="424866"/>
          </a:xfrm>
          <a:prstGeom prst="roundRect">
            <a:avLst/>
          </a:prstGeom>
          <a:solidFill>
            <a:srgbClr val="00A8E7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27879" y="5285722"/>
            <a:ext cx="648672" cy="424866"/>
          </a:xfrm>
          <a:prstGeom prst="roundRect">
            <a:avLst/>
          </a:prstGeom>
          <a:solidFill>
            <a:srgbClr val="00A8E7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2" name="Click here for answers!"/>
          <p:cNvSpPr/>
          <p:nvPr/>
        </p:nvSpPr>
        <p:spPr>
          <a:xfrm>
            <a:off x="6867526" y="661751"/>
            <a:ext cx="1622900" cy="1622900"/>
          </a:xfrm>
          <a:prstGeom prst="ellips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here for answers!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59" y="1616068"/>
            <a:ext cx="1590939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57334" y="1733607"/>
            <a:ext cx="6616635" cy="547779"/>
          </a:xfrm>
          <a:prstGeom prst="roundRect">
            <a:avLst/>
          </a:prstGeom>
          <a:solidFill>
            <a:srgbClr val="CC4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08000" rIns="108000" bIns="108000" rtlCol="0" anchor="ctr">
            <a:spAutoFit/>
          </a:bodyPr>
          <a:lstStyle/>
          <a:p>
            <a:pPr algn="ctr"/>
            <a:r>
              <a:rPr lang="en-GB" dirty="0"/>
              <a:t>It is very helpful to memorize subtraction facts.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57334" y="3540477"/>
            <a:ext cx="6616635" cy="854246"/>
          </a:xfrm>
          <a:prstGeom prst="roundRect">
            <a:avLst/>
          </a:prstGeom>
          <a:solidFill>
            <a:srgbClr val="CC4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108000" rIns="108000" bIns="108000" rtlCol="0" anchor="ctr">
            <a:spAutoFit/>
          </a:bodyPr>
          <a:lstStyle/>
          <a:p>
            <a:pPr algn="ctr"/>
            <a:r>
              <a:rPr lang="en-GB" dirty="0"/>
              <a:t>Make sure to practice subtraction </a:t>
            </a:r>
            <a:br>
              <a:rPr lang="en-GB" dirty="0"/>
            </a:br>
            <a:r>
              <a:rPr lang="en-GB" dirty="0"/>
              <a:t>and addition facts every day.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Fact Memorization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04818" y="2637042"/>
            <a:ext cx="6796207" cy="547779"/>
          </a:xfrm>
          <a:prstGeom prst="roundRect">
            <a:avLst/>
          </a:prstGeom>
          <a:solidFill>
            <a:srgbClr val="F8E4EF"/>
          </a:solidFill>
          <a:ln w="28575">
            <a:solidFill>
              <a:srgbClr val="CC4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rgbClr val="CC4794"/>
                </a:solidFill>
              </a:rPr>
              <a:t>This way you can work faster.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5" y="1142999"/>
            <a:ext cx="1816100" cy="51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846286" y="1571468"/>
            <a:ext cx="4830987" cy="4830987"/>
          </a:xfrm>
          <a:prstGeom prst="ellipse">
            <a:avLst/>
          </a:prstGeom>
          <a:solidFill>
            <a:srgbClr val="EA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864000" rtlCol="0" anchor="ctr"/>
          <a:lstStyle/>
          <a:p>
            <a:pPr algn="ctr"/>
            <a:endParaRPr lang="en-GB" sz="50000" b="1" dirty="0"/>
          </a:p>
        </p:txBody>
      </p:sp>
      <p:sp>
        <p:nvSpPr>
          <p:cNvPr id="16" name="Oval 15"/>
          <p:cNvSpPr/>
          <p:nvPr/>
        </p:nvSpPr>
        <p:spPr>
          <a:xfrm>
            <a:off x="4383314" y="2072340"/>
            <a:ext cx="4124779" cy="4124779"/>
          </a:xfrm>
          <a:prstGeom prst="ellipse">
            <a:avLst/>
          </a:prstGeom>
          <a:solidFill>
            <a:srgbClr val="CA7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864000" rtlCol="0" anchor="ctr"/>
          <a:lstStyle/>
          <a:p>
            <a:pPr algn="ctr"/>
            <a:endParaRPr lang="en-GB" sz="50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28724" y="1445372"/>
            <a:ext cx="3865205" cy="547779"/>
          </a:xfrm>
          <a:prstGeom prst="roundRect">
            <a:avLst/>
          </a:prstGeom>
          <a:solidFill>
            <a:srgbClr val="F4E4F4"/>
          </a:solidFill>
          <a:ln w="28575">
            <a:solidFill>
              <a:srgbClr val="8B3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8B368B"/>
                </a:solidFill>
              </a:rPr>
              <a:t>What does subtraction mean?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B368B"/>
                </a:solidFill>
                <a:latin typeface="+mn-lt"/>
              </a:rPr>
              <a:t>Review</a:t>
            </a:r>
          </a:p>
        </p:txBody>
      </p:sp>
      <p:sp>
        <p:nvSpPr>
          <p:cNvPr id="2" name="Oval 1"/>
          <p:cNvSpPr/>
          <p:nvPr/>
        </p:nvSpPr>
        <p:spPr>
          <a:xfrm>
            <a:off x="755650" y="1352550"/>
            <a:ext cx="733425" cy="733425"/>
          </a:xfrm>
          <a:prstGeom prst="ellipse">
            <a:avLst/>
          </a:prstGeom>
          <a:solidFill>
            <a:srgbClr val="8B368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8724" y="2134262"/>
            <a:ext cx="3865205" cy="854246"/>
          </a:xfrm>
          <a:prstGeom prst="roundRect">
            <a:avLst/>
          </a:prstGeom>
          <a:solidFill>
            <a:srgbClr val="F4E4F4"/>
          </a:solidFill>
          <a:ln w="28575">
            <a:solidFill>
              <a:srgbClr val="8B3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8B368B"/>
                </a:solidFill>
              </a:rPr>
              <a:t>What is the answer to a subtraction problem called?</a:t>
            </a:r>
          </a:p>
        </p:txBody>
      </p:sp>
      <p:sp>
        <p:nvSpPr>
          <p:cNvPr id="10" name="Oval 9"/>
          <p:cNvSpPr/>
          <p:nvPr/>
        </p:nvSpPr>
        <p:spPr>
          <a:xfrm>
            <a:off x="755650" y="2194673"/>
            <a:ext cx="733425" cy="733425"/>
          </a:xfrm>
          <a:prstGeom prst="ellipse">
            <a:avLst/>
          </a:prstGeom>
          <a:solidFill>
            <a:srgbClr val="8B368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/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28724" y="3113742"/>
            <a:ext cx="3865206" cy="547779"/>
          </a:xfrm>
          <a:prstGeom prst="roundRect">
            <a:avLst/>
          </a:prstGeom>
          <a:solidFill>
            <a:srgbClr val="F4E4F4"/>
          </a:solidFill>
          <a:ln w="28575">
            <a:solidFill>
              <a:srgbClr val="8B3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8B368B"/>
                </a:solidFill>
              </a:rPr>
              <a:t>How do you subtract?</a:t>
            </a:r>
          </a:p>
        </p:txBody>
      </p:sp>
      <p:sp>
        <p:nvSpPr>
          <p:cNvPr id="12" name="Oval 11"/>
          <p:cNvSpPr/>
          <p:nvPr/>
        </p:nvSpPr>
        <p:spPr>
          <a:xfrm>
            <a:off x="755650" y="3020920"/>
            <a:ext cx="733425" cy="733425"/>
          </a:xfrm>
          <a:prstGeom prst="ellipse">
            <a:avLst/>
          </a:prstGeom>
          <a:solidFill>
            <a:srgbClr val="8B368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4960579" y="2719974"/>
            <a:ext cx="3269021" cy="3269021"/>
          </a:xfrm>
          <a:prstGeom prst="ellipse">
            <a:avLst/>
          </a:prstGeom>
          <a:solidFill>
            <a:srgbClr val="8B3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864000" rtlCol="0" anchor="ctr"/>
          <a:lstStyle/>
          <a:p>
            <a:pPr algn="ctr"/>
            <a:r>
              <a:rPr lang="en-GB" sz="50000" b="1" dirty="0"/>
              <a:t>-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28724" y="3786755"/>
            <a:ext cx="3865205" cy="854246"/>
          </a:xfrm>
          <a:prstGeom prst="roundRect">
            <a:avLst/>
          </a:prstGeom>
          <a:solidFill>
            <a:srgbClr val="F4E4F4"/>
          </a:solidFill>
          <a:ln w="28575">
            <a:solidFill>
              <a:srgbClr val="8B3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8B368B"/>
                </a:solidFill>
              </a:rPr>
              <a:t>How do you check the answer to a subtraction problem?</a:t>
            </a:r>
          </a:p>
        </p:txBody>
      </p:sp>
      <p:sp>
        <p:nvSpPr>
          <p:cNvPr id="14" name="Oval 13"/>
          <p:cNvSpPr/>
          <p:nvPr/>
        </p:nvSpPr>
        <p:spPr>
          <a:xfrm>
            <a:off x="755650" y="3847167"/>
            <a:ext cx="733425" cy="733425"/>
          </a:xfrm>
          <a:prstGeom prst="ellipse">
            <a:avLst/>
          </a:prstGeom>
          <a:solidFill>
            <a:srgbClr val="8B368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30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8" grpId="0" animBg="1"/>
      <p:bldP spid="9" grpId="0" animBg="1"/>
      <p:bldP spid="11" grpId="0" animBg="1"/>
      <p:bldP spid="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217</TotalTime>
  <Words>322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Subtraction</vt:lpstr>
      <vt:lpstr>Subtraction Words</vt:lpstr>
      <vt:lpstr>How to Subtract</vt:lpstr>
      <vt:lpstr>Quick Check</vt:lpstr>
      <vt:lpstr>How to Check Subtraction</vt:lpstr>
      <vt:lpstr>Quick Check</vt:lpstr>
      <vt:lpstr>Fact Memorization</vt:lpstr>
      <vt:lpstr>Review</vt:lpstr>
      <vt:lpstr>Practice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Dell</cp:lastModifiedBy>
  <cp:revision>64</cp:revision>
  <dcterms:created xsi:type="dcterms:W3CDTF">2019-09-18T07:54:07Z</dcterms:created>
  <dcterms:modified xsi:type="dcterms:W3CDTF">2023-11-02T18:04:46Z</dcterms:modified>
</cp:coreProperties>
</file>