
<file path=[Content_Types].xml><?xml version="1.0" encoding="utf-8"?>
<Types xmlns="http://schemas.openxmlformats.org/package/2006/content-types">
  <Default Extension="emf" ContentType="image/x-emf"/>
  <Default Extension="gif" ContentType="image/gi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222143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290054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77644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2930986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65880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3694640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244431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377443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277847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653CFD9-E397-407F-8298-0255BA36DE5B}" type="datetimeFigureOut">
              <a:rPr lang="en-GB" smtClean="0"/>
              <a:t>23/11/2023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358491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53CFD9-E397-407F-8298-0255BA36DE5B}" type="datetimeFigureOut">
              <a:rPr lang="en-GB" smtClean="0"/>
              <a:t>23/11/2023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3232607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53CFD9-E397-407F-8298-0255BA36DE5B}" type="datetimeFigureOut">
              <a:rPr lang="en-GB" smtClean="0"/>
              <a:t>23/11/2023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1940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53CFD9-E397-407F-8298-0255BA36DE5B}" type="datetimeFigureOut">
              <a:rPr lang="en-GB" smtClean="0"/>
              <a:t>23/11/2023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720249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3CFD9-E397-407F-8298-0255BA36DE5B}" type="datetimeFigureOut">
              <a:rPr lang="en-GB" smtClean="0"/>
              <a:t>23/11/2023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486917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53CFD9-E397-407F-8298-0255BA36DE5B}" type="datetimeFigureOut">
              <a:rPr lang="en-GB" smtClean="0"/>
              <a:t>23/11/2023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104096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653CFD9-E397-407F-8298-0255BA36DE5B}" type="datetimeFigureOut">
              <a:rPr lang="en-GB" smtClean="0"/>
              <a:t>23/11/2023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72C577-7F5C-4618-9E59-1D35CFBAE6FB}" type="slidenum">
              <a:rPr lang="en-GB" smtClean="0"/>
              <a:t>‹#›</a:t>
            </a:fld>
            <a:endParaRPr lang="en-GB"/>
          </a:p>
        </p:txBody>
      </p:sp>
    </p:spTree>
    <p:extLst>
      <p:ext uri="{BB962C8B-B14F-4D97-AF65-F5344CB8AC3E}">
        <p14:creationId xmlns:p14="http://schemas.microsoft.com/office/powerpoint/2010/main" val="140813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53CFD9-E397-407F-8298-0255BA36DE5B}" type="datetimeFigureOut">
              <a:rPr lang="en-GB" smtClean="0"/>
              <a:t>23/11/2023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72C577-7F5C-4618-9E59-1D35CFBAE6FB}" type="slidenum">
              <a:rPr lang="en-GB" smtClean="0"/>
              <a:t>‹#›</a:t>
            </a:fld>
            <a:endParaRPr lang="en-GB"/>
          </a:p>
        </p:txBody>
      </p:sp>
    </p:spTree>
    <p:extLst>
      <p:ext uri="{BB962C8B-B14F-4D97-AF65-F5344CB8AC3E}">
        <p14:creationId xmlns:p14="http://schemas.microsoft.com/office/powerpoint/2010/main" val="378945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fif"/><Relationship Id="rId2" Type="http://schemas.openxmlformats.org/officeDocument/2006/relationships/image" Target="../media/image4.jfif"/><Relationship Id="rId1" Type="http://schemas.openxmlformats.org/officeDocument/2006/relationships/slideLayout" Target="../slideLayouts/slideLayout2.xml"/><Relationship Id="rId4" Type="http://schemas.openxmlformats.org/officeDocument/2006/relationships/image" Target="../media/image6.jfif"/></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Measuring the flow of current</a:t>
            </a:r>
          </a:p>
        </p:txBody>
      </p:sp>
      <p:sp>
        <p:nvSpPr>
          <p:cNvPr id="3" name="Subtitle 2"/>
          <p:cNvSpPr>
            <a:spLocks noGrp="1"/>
          </p:cNvSpPr>
          <p:nvPr>
            <p:ph type="subTitle" idx="1"/>
          </p:nvPr>
        </p:nvSpPr>
        <p:spPr/>
        <p:txBody>
          <a:bodyPr/>
          <a:lstStyle/>
          <a:p>
            <a:r>
              <a:rPr lang="en-GB" dirty="0"/>
              <a:t>Unit 9 year 7 book</a:t>
            </a:r>
          </a:p>
        </p:txBody>
      </p:sp>
    </p:spTree>
    <p:extLst>
      <p:ext uri="{BB962C8B-B14F-4D97-AF65-F5344CB8AC3E}">
        <p14:creationId xmlns:p14="http://schemas.microsoft.com/office/powerpoint/2010/main" val="189240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High vs low current:</a:t>
            </a:r>
          </a:p>
        </p:txBody>
      </p:sp>
      <p:sp>
        <p:nvSpPr>
          <p:cNvPr id="3" name="Content Placeholder 2"/>
          <p:cNvSpPr>
            <a:spLocks noGrp="1"/>
          </p:cNvSpPr>
          <p:nvPr>
            <p:ph idx="1"/>
          </p:nvPr>
        </p:nvSpPr>
        <p:spPr>
          <a:xfrm>
            <a:off x="677334" y="1644163"/>
            <a:ext cx="8596668" cy="4397200"/>
          </a:xfrm>
        </p:spPr>
        <p:txBody>
          <a:bodyPr/>
          <a:lstStyle/>
          <a:p>
            <a:r>
              <a:rPr lang="en-GB" dirty="0"/>
              <a:t>If the charges are flowing quickly the current is high.</a:t>
            </a:r>
          </a:p>
          <a:p>
            <a:r>
              <a:rPr lang="en-GB" dirty="0"/>
              <a:t>If they are flowing slowly then the current is low.</a:t>
            </a:r>
          </a:p>
          <a:p>
            <a:r>
              <a:rPr lang="en-GB" dirty="0">
                <a:solidFill>
                  <a:srgbClr val="FF0000"/>
                </a:solidFill>
              </a:rPr>
              <a:t>The more the components, the more the resistance and less amps recorded by the Ammeter</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3550" y="3473023"/>
            <a:ext cx="6667500" cy="2909155"/>
          </a:xfrm>
          <a:prstGeom prst="rect">
            <a:avLst/>
          </a:prstGeom>
        </p:spPr>
      </p:pic>
    </p:spTree>
    <p:extLst>
      <p:ext uri="{BB962C8B-B14F-4D97-AF65-F5344CB8AC3E}">
        <p14:creationId xmlns:p14="http://schemas.microsoft.com/office/powerpoint/2010/main" val="2261467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1016"/>
            <a:ext cx="8596668" cy="738554"/>
          </a:xfrm>
        </p:spPr>
        <p:txBody>
          <a:bodyPr>
            <a:normAutofit/>
          </a:bodyPr>
          <a:lstStyle/>
          <a:p>
            <a:r>
              <a:rPr lang="en-GB" dirty="0"/>
              <a:t>Group work:</a:t>
            </a:r>
          </a:p>
        </p:txBody>
      </p:sp>
      <p:pic>
        <p:nvPicPr>
          <p:cNvPr id="4" name="Content Placeholder 3"/>
          <p:cNvPicPr>
            <a:picLocks noGrp="1" noChangeAspect="1"/>
          </p:cNvPicPr>
          <p:nvPr>
            <p:ph idx="1"/>
          </p:nvPr>
        </p:nvPicPr>
        <p:blipFill>
          <a:blip r:embed="rId2"/>
          <a:stretch>
            <a:fillRect/>
          </a:stretch>
        </p:blipFill>
        <p:spPr>
          <a:xfrm>
            <a:off x="879232" y="970938"/>
            <a:ext cx="8765930" cy="5385900"/>
          </a:xfrm>
          <a:prstGeom prst="rect">
            <a:avLst/>
          </a:prstGeom>
        </p:spPr>
      </p:pic>
    </p:spTree>
    <p:extLst>
      <p:ext uri="{BB962C8B-B14F-4D97-AF65-F5344CB8AC3E}">
        <p14:creationId xmlns:p14="http://schemas.microsoft.com/office/powerpoint/2010/main" val="365225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Answers:</a:t>
            </a:r>
          </a:p>
        </p:txBody>
      </p:sp>
      <p:sp>
        <p:nvSpPr>
          <p:cNvPr id="3" name="Content Placeholder 2"/>
          <p:cNvSpPr>
            <a:spLocks noGrp="1"/>
          </p:cNvSpPr>
          <p:nvPr>
            <p:ph idx="1"/>
          </p:nvPr>
        </p:nvSpPr>
        <p:spPr/>
        <p:txBody>
          <a:bodyPr/>
          <a:lstStyle/>
          <a:p>
            <a:r>
              <a:rPr lang="en-GB" dirty="0"/>
              <a:t>1- Amps</a:t>
            </a:r>
          </a:p>
          <a:p>
            <a:r>
              <a:rPr lang="en-GB" dirty="0"/>
              <a:t>2- 2.5 A</a:t>
            </a:r>
          </a:p>
          <a:p>
            <a:r>
              <a:rPr lang="en-GB" dirty="0"/>
              <a:t>5 A </a:t>
            </a:r>
          </a:p>
          <a:p>
            <a:r>
              <a:rPr lang="en-GB" dirty="0"/>
              <a:t>1250 A</a:t>
            </a:r>
          </a:p>
          <a:p>
            <a:r>
              <a:rPr lang="en-GB" dirty="0"/>
              <a:t>3-faster-electrons</a:t>
            </a:r>
          </a:p>
          <a:p>
            <a:r>
              <a:rPr lang="en-GB" dirty="0"/>
              <a:t>4- B as it is connected in series.</a:t>
            </a:r>
          </a:p>
        </p:txBody>
      </p:sp>
    </p:spTree>
    <p:extLst>
      <p:ext uri="{BB962C8B-B14F-4D97-AF65-F5344CB8AC3E}">
        <p14:creationId xmlns:p14="http://schemas.microsoft.com/office/powerpoint/2010/main" val="3863264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 like a scientist</a:t>
            </a:r>
          </a:p>
        </p:txBody>
      </p:sp>
      <p:sp>
        <p:nvSpPr>
          <p:cNvPr id="5" name="Content Placeholder 4"/>
          <p:cNvSpPr>
            <a:spLocks noGrp="1"/>
          </p:cNvSpPr>
          <p:nvPr>
            <p:ph idx="1"/>
          </p:nvPr>
        </p:nvSpPr>
        <p:spPr>
          <a:xfrm>
            <a:off x="677334" y="1433147"/>
            <a:ext cx="8596668" cy="4608216"/>
          </a:xfrm>
        </p:spPr>
        <p:txBody>
          <a:bodyPr>
            <a:norm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solidFill>
                  <a:srgbClr val="FF0000"/>
                </a:solidFill>
              </a:rPr>
              <a:t>The reading of the ammeter will be the same whatever its position in the circuit because there is no branches in the circuit and the same current is flowing in the same path.</a:t>
            </a:r>
          </a:p>
        </p:txBody>
      </p:sp>
      <p:pic>
        <p:nvPicPr>
          <p:cNvPr id="6" name="Picture 5"/>
          <p:cNvPicPr>
            <a:picLocks noChangeAspect="1"/>
          </p:cNvPicPr>
          <p:nvPr/>
        </p:nvPicPr>
        <p:blipFill>
          <a:blip r:embed="rId2"/>
          <a:stretch>
            <a:fillRect/>
          </a:stretch>
        </p:blipFill>
        <p:spPr>
          <a:xfrm>
            <a:off x="1028700" y="1310055"/>
            <a:ext cx="8537331" cy="3220632"/>
          </a:xfrm>
          <a:prstGeom prst="rect">
            <a:avLst/>
          </a:prstGeom>
        </p:spPr>
      </p:pic>
    </p:spTree>
    <p:extLst>
      <p:ext uri="{BB962C8B-B14F-4D97-AF65-F5344CB8AC3E}">
        <p14:creationId xmlns:p14="http://schemas.microsoft.com/office/powerpoint/2010/main" val="266932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anim calcmode="lin" valueType="num">
                                      <p:cBhvr additive="base">
                                        <p:cTn id="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 assessment</a:t>
            </a:r>
          </a:p>
        </p:txBody>
      </p:sp>
      <p:sp>
        <p:nvSpPr>
          <p:cNvPr id="3" name="Content Placeholder 2"/>
          <p:cNvSpPr>
            <a:spLocks noGrp="1"/>
          </p:cNvSpPr>
          <p:nvPr>
            <p:ph idx="1"/>
          </p:nvPr>
        </p:nvSpPr>
        <p:spPr>
          <a:xfrm>
            <a:off x="677334" y="1485901"/>
            <a:ext cx="8596668" cy="4555462"/>
          </a:xfrm>
        </p:spPr>
        <p:txBody>
          <a:bodyPr/>
          <a:lstStyle/>
          <a:p>
            <a:r>
              <a:rPr lang="en-GB" dirty="0"/>
              <a:t>Work in groups to answer the following questions</a:t>
            </a:r>
          </a:p>
          <a:p>
            <a:endParaRPr lang="en-GB" dirty="0"/>
          </a:p>
          <a:p>
            <a:endParaRPr lang="en-GB" dirty="0"/>
          </a:p>
          <a:p>
            <a:endParaRPr lang="en-GB" dirty="0"/>
          </a:p>
          <a:p>
            <a:endParaRPr lang="en-GB" dirty="0"/>
          </a:p>
          <a:p>
            <a:endParaRPr lang="en-GB" dirty="0"/>
          </a:p>
          <a:p>
            <a:endParaRPr lang="en-GB" dirty="0"/>
          </a:p>
          <a:p>
            <a:r>
              <a:rPr lang="en-GB" dirty="0"/>
              <a:t>1-electrons</a:t>
            </a:r>
          </a:p>
          <a:p>
            <a:r>
              <a:rPr lang="en-GB" dirty="0"/>
              <a:t>2-</a:t>
            </a:r>
          </a:p>
          <a:p>
            <a:endParaRPr lang="en-GB" dirty="0"/>
          </a:p>
        </p:txBody>
      </p:sp>
      <p:pic>
        <p:nvPicPr>
          <p:cNvPr id="4" name="Picture 3"/>
          <p:cNvPicPr>
            <a:picLocks noChangeAspect="1"/>
          </p:cNvPicPr>
          <p:nvPr/>
        </p:nvPicPr>
        <p:blipFill>
          <a:blip r:embed="rId2"/>
          <a:stretch>
            <a:fillRect/>
          </a:stretch>
        </p:blipFill>
        <p:spPr>
          <a:xfrm>
            <a:off x="1292469" y="2057400"/>
            <a:ext cx="8185639" cy="2031023"/>
          </a:xfrm>
          <a:prstGeom prst="rect">
            <a:avLst/>
          </a:prstGeom>
        </p:spPr>
      </p:pic>
      <p:pic>
        <p:nvPicPr>
          <p:cNvPr id="5" name="Picture 4"/>
          <p:cNvPicPr>
            <a:picLocks noChangeAspect="1"/>
          </p:cNvPicPr>
          <p:nvPr/>
        </p:nvPicPr>
        <p:blipFill>
          <a:blip r:embed="rId3"/>
          <a:stretch>
            <a:fillRect/>
          </a:stretch>
        </p:blipFill>
        <p:spPr>
          <a:xfrm>
            <a:off x="1634654" y="4826977"/>
            <a:ext cx="2973033" cy="866601"/>
          </a:xfrm>
          <a:prstGeom prst="rect">
            <a:avLst/>
          </a:prstGeom>
        </p:spPr>
      </p:pic>
    </p:spTree>
    <p:extLst>
      <p:ext uri="{BB962C8B-B14F-4D97-AF65-F5344CB8AC3E}">
        <p14:creationId xmlns:p14="http://schemas.microsoft.com/office/powerpoint/2010/main" val="314139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1469"/>
          </a:xfrm>
        </p:spPr>
        <p:txBody>
          <a:bodyPr/>
          <a:lstStyle/>
          <a:p>
            <a:r>
              <a:rPr lang="en-GB" dirty="0"/>
              <a:t>Types of ammeter</a:t>
            </a:r>
          </a:p>
        </p:txBody>
      </p:sp>
      <p:sp>
        <p:nvSpPr>
          <p:cNvPr id="3" name="Content Placeholder 2"/>
          <p:cNvSpPr>
            <a:spLocks noGrp="1"/>
          </p:cNvSpPr>
          <p:nvPr>
            <p:ph idx="1"/>
          </p:nvPr>
        </p:nvSpPr>
        <p:spPr>
          <a:xfrm>
            <a:off x="677334" y="1380393"/>
            <a:ext cx="8596668" cy="4660970"/>
          </a:xfrm>
        </p:spPr>
        <p:txBody>
          <a:bodyPr/>
          <a:lstStyle/>
          <a:p>
            <a:r>
              <a:rPr lang="en-GB" dirty="0"/>
              <a:t>We have two types of ammeters</a:t>
            </a:r>
          </a:p>
          <a:p>
            <a:endParaRPr lang="en-GB" dirty="0"/>
          </a:p>
          <a:p>
            <a:endParaRPr lang="en-GB" dirty="0"/>
          </a:p>
          <a:p>
            <a:endParaRPr lang="en-GB" dirty="0"/>
          </a:p>
          <a:p>
            <a:endParaRPr lang="en-GB" dirty="0"/>
          </a:p>
          <a:p>
            <a:endParaRPr lang="en-GB" dirty="0"/>
          </a:p>
          <a:p>
            <a:endParaRPr lang="en-GB" dirty="0"/>
          </a:p>
          <a:p>
            <a:endParaRPr lang="en-GB" dirty="0"/>
          </a:p>
          <a:p>
            <a:r>
              <a:rPr lang="en-GB" dirty="0"/>
              <a:t>Can you tell the difference?</a:t>
            </a:r>
          </a:p>
          <a:p>
            <a:r>
              <a:rPr lang="en-GB" dirty="0"/>
              <a:t>Digital ammeter :it shows the reading of the current in digits.</a:t>
            </a:r>
          </a:p>
          <a:p>
            <a:r>
              <a:rPr lang="en-GB" dirty="0"/>
              <a:t>Analogue: it has a pointer and the pointer points to the reading of the current.</a:t>
            </a:r>
          </a:p>
          <a:p>
            <a:endParaRPr lang="en-GB" dirty="0"/>
          </a:p>
        </p:txBody>
      </p:sp>
      <p:pic>
        <p:nvPicPr>
          <p:cNvPr id="4" name="Picture 3"/>
          <p:cNvPicPr>
            <a:picLocks noChangeAspect="1"/>
          </p:cNvPicPr>
          <p:nvPr/>
        </p:nvPicPr>
        <p:blipFill>
          <a:blip r:embed="rId2"/>
          <a:stretch>
            <a:fillRect/>
          </a:stretch>
        </p:blipFill>
        <p:spPr>
          <a:xfrm>
            <a:off x="1257300" y="1953268"/>
            <a:ext cx="5815175" cy="2126361"/>
          </a:xfrm>
          <a:prstGeom prst="rect">
            <a:avLst/>
          </a:prstGeom>
        </p:spPr>
      </p:pic>
    </p:spTree>
    <p:extLst>
      <p:ext uri="{BB962C8B-B14F-4D97-AF65-F5344CB8AC3E}">
        <p14:creationId xmlns:p14="http://schemas.microsoft.com/office/powerpoint/2010/main" val="3635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0" end="10"/>
                                            </p:txEl>
                                          </p:spTgt>
                                        </p:tgtEl>
                                        <p:attrNameLst>
                                          <p:attrName>style.visibility</p:attrName>
                                        </p:attrNameLst>
                                      </p:cBhvr>
                                      <p:to>
                                        <p:strVal val="visible"/>
                                      </p:to>
                                    </p:set>
                                    <p:anim calcmode="lin" valueType="num">
                                      <p:cBhvr additive="base">
                                        <p:cTn id="1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1131"/>
          </a:xfrm>
        </p:spPr>
        <p:txBody>
          <a:bodyPr/>
          <a:lstStyle/>
          <a:p>
            <a:r>
              <a:rPr lang="en-GB" dirty="0"/>
              <a:t>Ammeters:</a:t>
            </a:r>
          </a:p>
        </p:txBody>
      </p:sp>
      <p:sp>
        <p:nvSpPr>
          <p:cNvPr id="3" name="Content Placeholder 2"/>
          <p:cNvSpPr>
            <a:spLocks noGrp="1"/>
          </p:cNvSpPr>
          <p:nvPr>
            <p:ph idx="1"/>
          </p:nvPr>
        </p:nvSpPr>
        <p:spPr>
          <a:xfrm>
            <a:off x="677334" y="1450731"/>
            <a:ext cx="8596668" cy="4590631"/>
          </a:xfrm>
        </p:spPr>
        <p:txBody>
          <a:bodyPr>
            <a:normAutofit fontScale="92500" lnSpcReduction="20000"/>
          </a:bodyPr>
          <a:lstStyle/>
          <a:p>
            <a:r>
              <a:rPr lang="en-GB" dirty="0"/>
              <a:t>Each quantity has a measuring unit can you mention the units of each of those quantities:</a:t>
            </a:r>
          </a:p>
          <a:p>
            <a:r>
              <a:rPr lang="en-GB" dirty="0"/>
              <a:t>Distance: </a:t>
            </a:r>
          </a:p>
          <a:p>
            <a:r>
              <a:rPr lang="en-GB" dirty="0">
                <a:solidFill>
                  <a:srgbClr val="FF0000"/>
                </a:solidFill>
              </a:rPr>
              <a:t>meter</a:t>
            </a:r>
          </a:p>
          <a:p>
            <a:r>
              <a:rPr lang="en-GB" dirty="0"/>
              <a:t>Time: </a:t>
            </a:r>
          </a:p>
          <a:p>
            <a:r>
              <a:rPr lang="en-GB" dirty="0">
                <a:solidFill>
                  <a:srgbClr val="FF0000"/>
                </a:solidFill>
              </a:rPr>
              <a:t>second</a:t>
            </a:r>
          </a:p>
          <a:p>
            <a:r>
              <a:rPr lang="en-GB" dirty="0"/>
              <a:t>Speed: </a:t>
            </a:r>
          </a:p>
          <a:p>
            <a:r>
              <a:rPr lang="en-GB" dirty="0">
                <a:solidFill>
                  <a:srgbClr val="FF0000"/>
                </a:solidFill>
              </a:rPr>
              <a:t>meter per second</a:t>
            </a:r>
          </a:p>
          <a:p>
            <a:r>
              <a:rPr lang="en-GB" dirty="0"/>
              <a:t>Weight: </a:t>
            </a:r>
          </a:p>
          <a:p>
            <a:r>
              <a:rPr lang="en-GB" dirty="0">
                <a:solidFill>
                  <a:srgbClr val="FF0000"/>
                </a:solidFill>
              </a:rPr>
              <a:t>Newton</a:t>
            </a:r>
          </a:p>
          <a:p>
            <a:r>
              <a:rPr lang="en-GB" dirty="0"/>
              <a:t>Mass: </a:t>
            </a:r>
          </a:p>
          <a:p>
            <a:r>
              <a:rPr lang="en-GB" dirty="0">
                <a:solidFill>
                  <a:srgbClr val="FF0000"/>
                </a:solidFill>
              </a:rPr>
              <a:t>Kilogram</a:t>
            </a:r>
          </a:p>
          <a:p>
            <a:r>
              <a:rPr lang="en-GB" dirty="0"/>
              <a:t>Also the current has a measuring unit which is Amperes(Amps) that has an abbreviation of A</a:t>
            </a:r>
          </a:p>
        </p:txBody>
      </p:sp>
    </p:spTree>
    <p:extLst>
      <p:ext uri="{BB962C8B-B14F-4D97-AF65-F5344CB8AC3E}">
        <p14:creationId xmlns:p14="http://schemas.microsoft.com/office/powerpoint/2010/main" val="137709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additive="base">
                                        <p:cTn id="1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additive="base">
                                        <p:cTn id="1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additive="base">
                                        <p:cTn id="2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 calcmode="lin" valueType="num">
                                      <p:cBhvr additive="base">
                                        <p:cTn id="3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5285"/>
          </a:xfrm>
        </p:spPr>
        <p:txBody>
          <a:bodyPr/>
          <a:lstStyle/>
          <a:p>
            <a:r>
              <a:rPr lang="en-GB" dirty="0"/>
              <a:t>Ammeters:</a:t>
            </a:r>
          </a:p>
        </p:txBody>
      </p:sp>
      <p:sp>
        <p:nvSpPr>
          <p:cNvPr id="3" name="Content Placeholder 2"/>
          <p:cNvSpPr>
            <a:spLocks noGrp="1"/>
          </p:cNvSpPr>
          <p:nvPr>
            <p:ph idx="1"/>
          </p:nvPr>
        </p:nvSpPr>
        <p:spPr>
          <a:xfrm>
            <a:off x="677334" y="1503485"/>
            <a:ext cx="8596668" cy="4537877"/>
          </a:xfrm>
        </p:spPr>
        <p:txBody>
          <a:bodyPr/>
          <a:lstStyle/>
          <a:p>
            <a:r>
              <a:rPr lang="en-GB" dirty="0"/>
              <a:t>In your group record the reading of each ammeter:</a:t>
            </a:r>
          </a:p>
          <a:p>
            <a:r>
              <a:rPr lang="en-GB" dirty="0"/>
              <a:t>1- 0.5 A                                                                          3- 1.26 A</a:t>
            </a:r>
          </a:p>
          <a:p>
            <a:endParaRPr lang="en-GB" dirty="0"/>
          </a:p>
          <a:p>
            <a:endParaRPr lang="en-GB" dirty="0"/>
          </a:p>
          <a:p>
            <a:endParaRPr lang="en-GB" dirty="0"/>
          </a:p>
          <a:p>
            <a:endParaRPr lang="en-GB" dirty="0"/>
          </a:p>
          <a:p>
            <a:r>
              <a:rPr lang="en-GB" dirty="0"/>
              <a:t>2-6.8 A</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2365497"/>
            <a:ext cx="6251004" cy="13811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7806" y="3975222"/>
            <a:ext cx="4374540" cy="206614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9595" y="2597211"/>
            <a:ext cx="4198327" cy="1972042"/>
          </a:xfrm>
          <a:prstGeom prst="rect">
            <a:avLst/>
          </a:prstGeom>
        </p:spPr>
      </p:pic>
    </p:spTree>
    <p:extLst>
      <p:ext uri="{BB962C8B-B14F-4D97-AF65-F5344CB8AC3E}">
        <p14:creationId xmlns:p14="http://schemas.microsoft.com/office/powerpoint/2010/main" val="410910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1131"/>
          </a:xfrm>
        </p:spPr>
        <p:txBody>
          <a:bodyPr/>
          <a:lstStyle/>
          <a:p>
            <a:r>
              <a:rPr lang="en-GB" dirty="0"/>
              <a:t>terminals of the ammeter:</a:t>
            </a:r>
          </a:p>
        </p:txBody>
      </p:sp>
      <p:sp>
        <p:nvSpPr>
          <p:cNvPr id="3" name="Content Placeholder 2"/>
          <p:cNvSpPr>
            <a:spLocks noGrp="1"/>
          </p:cNvSpPr>
          <p:nvPr>
            <p:ph idx="1"/>
          </p:nvPr>
        </p:nvSpPr>
        <p:spPr>
          <a:xfrm>
            <a:off x="677334" y="1600201"/>
            <a:ext cx="8596668" cy="4441162"/>
          </a:xfrm>
        </p:spPr>
        <p:txBody>
          <a:bodyPr/>
          <a:lstStyle/>
          <a:p>
            <a:r>
              <a:rPr lang="en-GB" dirty="0"/>
              <a:t>The ammeter has two terminals positive and negative</a:t>
            </a:r>
          </a:p>
          <a:p>
            <a:r>
              <a:rPr lang="en-GB" dirty="0"/>
              <a:t>The positive terminal is </a:t>
            </a:r>
            <a:r>
              <a:rPr lang="en-GB" dirty="0">
                <a:solidFill>
                  <a:srgbClr val="FF0000"/>
                </a:solidFill>
              </a:rPr>
              <a:t>red</a:t>
            </a:r>
            <a:r>
              <a:rPr lang="en-GB" dirty="0"/>
              <a:t> and the negative terminal is </a:t>
            </a:r>
            <a:r>
              <a:rPr lang="en-GB" b="1" dirty="0"/>
              <a:t>black.</a:t>
            </a:r>
          </a:p>
          <a:p>
            <a:endParaRPr lang="en-GB" dirty="0"/>
          </a:p>
        </p:txBody>
      </p:sp>
      <p:pic>
        <p:nvPicPr>
          <p:cNvPr id="4" name="Picture 3"/>
          <p:cNvPicPr>
            <a:picLocks noChangeAspect="1"/>
          </p:cNvPicPr>
          <p:nvPr/>
        </p:nvPicPr>
        <p:blipFill>
          <a:blip r:embed="rId2"/>
          <a:stretch>
            <a:fillRect/>
          </a:stretch>
        </p:blipFill>
        <p:spPr>
          <a:xfrm>
            <a:off x="1670539" y="2652734"/>
            <a:ext cx="4932484" cy="2837240"/>
          </a:xfrm>
          <a:prstGeom prst="rect">
            <a:avLst/>
          </a:prstGeom>
        </p:spPr>
      </p:pic>
    </p:spTree>
    <p:extLst>
      <p:ext uri="{BB962C8B-B14F-4D97-AF65-F5344CB8AC3E}">
        <p14:creationId xmlns:p14="http://schemas.microsoft.com/office/powerpoint/2010/main" val="2168957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connect the ammeter?</a:t>
            </a:r>
          </a:p>
        </p:txBody>
      </p:sp>
      <p:sp>
        <p:nvSpPr>
          <p:cNvPr id="3" name="Content Placeholder 2"/>
          <p:cNvSpPr>
            <a:spLocks noGrp="1"/>
          </p:cNvSpPr>
          <p:nvPr>
            <p:ph idx="1"/>
          </p:nvPr>
        </p:nvSpPr>
        <p:spPr>
          <a:xfrm>
            <a:off x="677334" y="1565031"/>
            <a:ext cx="8596668" cy="4476331"/>
          </a:xfrm>
        </p:spPr>
        <p:txBody>
          <a:bodyPr/>
          <a:lstStyle/>
          <a:p>
            <a:r>
              <a:rPr lang="en-GB" dirty="0"/>
              <a:t>The positive terminal (red) must be connected to the positive terminal of the cell and the negative terminal (black)of the ammeter must be connected to the negative terminal of the cell.</a:t>
            </a:r>
          </a:p>
          <a:p>
            <a:endParaRPr lang="en-GB" dirty="0"/>
          </a:p>
        </p:txBody>
      </p:sp>
      <p:pic>
        <p:nvPicPr>
          <p:cNvPr id="4" name="Picture 3"/>
          <p:cNvPicPr>
            <a:picLocks noChangeAspect="1"/>
          </p:cNvPicPr>
          <p:nvPr/>
        </p:nvPicPr>
        <p:blipFill>
          <a:blip r:embed="rId2"/>
          <a:stretch>
            <a:fillRect/>
          </a:stretch>
        </p:blipFill>
        <p:spPr>
          <a:xfrm>
            <a:off x="893469" y="2885831"/>
            <a:ext cx="4703883" cy="355638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3132" y="2885831"/>
            <a:ext cx="5199195" cy="3295650"/>
          </a:xfrm>
          <a:prstGeom prst="rect">
            <a:avLst/>
          </a:prstGeom>
        </p:spPr>
      </p:pic>
    </p:spTree>
    <p:extLst>
      <p:ext uri="{BB962C8B-B14F-4D97-AF65-F5344CB8AC3E}">
        <p14:creationId xmlns:p14="http://schemas.microsoft.com/office/powerpoint/2010/main" val="1817425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Connection in series:</a:t>
            </a:r>
          </a:p>
        </p:txBody>
      </p:sp>
      <p:sp>
        <p:nvSpPr>
          <p:cNvPr id="3" name="Content Placeholder 2"/>
          <p:cNvSpPr>
            <a:spLocks noGrp="1"/>
          </p:cNvSpPr>
          <p:nvPr>
            <p:ph idx="1"/>
          </p:nvPr>
        </p:nvSpPr>
        <p:spPr>
          <a:xfrm>
            <a:off x="677334" y="1459523"/>
            <a:ext cx="8596668" cy="4581839"/>
          </a:xfrm>
        </p:spPr>
        <p:txBody>
          <a:bodyPr/>
          <a:lstStyle/>
          <a:p>
            <a:r>
              <a:rPr lang="en-GB" dirty="0"/>
              <a:t>In connection in series all the components are connected one behind the other in the same path and there is no branches in the circuit.</a:t>
            </a:r>
          </a:p>
          <a:p>
            <a:r>
              <a:rPr lang="en-GB" dirty="0"/>
              <a:t>Ammeter is connected in series in the circuit.</a:t>
            </a:r>
          </a:p>
          <a:p>
            <a:endParaRPr lang="en-GB" dirty="0"/>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932" y="2745712"/>
            <a:ext cx="5199195" cy="3295650"/>
          </a:xfrm>
          <a:prstGeom prst="rect">
            <a:avLst/>
          </a:prstGeom>
        </p:spPr>
      </p:pic>
    </p:spTree>
    <p:extLst>
      <p:ext uri="{BB962C8B-B14F-4D97-AF65-F5344CB8AC3E}">
        <p14:creationId xmlns:p14="http://schemas.microsoft.com/office/powerpoint/2010/main" val="490427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2677"/>
          </a:xfrm>
        </p:spPr>
        <p:txBody>
          <a:bodyPr/>
          <a:lstStyle/>
          <a:p>
            <a:r>
              <a:rPr lang="en-GB" dirty="0"/>
              <a:t>High vs low current:</a:t>
            </a:r>
          </a:p>
        </p:txBody>
      </p:sp>
      <p:sp>
        <p:nvSpPr>
          <p:cNvPr id="3" name="Content Placeholder 2"/>
          <p:cNvSpPr>
            <a:spLocks noGrp="1"/>
          </p:cNvSpPr>
          <p:nvPr>
            <p:ph idx="1"/>
          </p:nvPr>
        </p:nvSpPr>
        <p:spPr>
          <a:xfrm>
            <a:off x="677334" y="1617785"/>
            <a:ext cx="8596668" cy="4423577"/>
          </a:xfrm>
        </p:spPr>
        <p:txBody>
          <a:bodyPr/>
          <a:lstStyle/>
          <a:p>
            <a:r>
              <a:rPr lang="en-GB" dirty="0"/>
              <a:t>Use the picture to tell what is the difference between high and low currents?</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6425" y="2428142"/>
            <a:ext cx="6370760" cy="2935166"/>
          </a:xfrm>
          <a:prstGeom prst="rect">
            <a:avLst/>
          </a:prstGeom>
        </p:spPr>
      </p:pic>
    </p:spTree>
    <p:extLst>
      <p:ext uri="{BB962C8B-B14F-4D97-AF65-F5344CB8AC3E}">
        <p14:creationId xmlns:p14="http://schemas.microsoft.com/office/powerpoint/2010/main" val="1470743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TotalTime>
  <Words>374</Words>
  <Application>Microsoft Office PowerPoint</Application>
  <PresentationFormat>Widescreen</PresentationFormat>
  <Paragraphs>78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Measuring the flow of current</vt:lpstr>
      <vt:lpstr>Pre assessment</vt:lpstr>
      <vt:lpstr>Types of ammeter</vt:lpstr>
      <vt:lpstr>Ammeters:</vt:lpstr>
      <vt:lpstr>Ammeters:</vt:lpstr>
      <vt:lpstr>terminals of the ammeter:</vt:lpstr>
      <vt:lpstr>How to connect the ammeter?</vt:lpstr>
      <vt:lpstr>Connection in series:</vt:lpstr>
      <vt:lpstr>High vs low current:</vt:lpstr>
      <vt:lpstr>High vs low current:</vt:lpstr>
      <vt:lpstr>Group work:</vt:lpstr>
      <vt:lpstr>Answers:</vt:lpstr>
      <vt:lpstr>Think like a scientist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the flow of current</dc:title>
  <dc:creator>Nada</dc:creator>
  <cp:lastModifiedBy>Eman Zidan</cp:lastModifiedBy>
  <cp:revision>7</cp:revision>
  <dcterms:created xsi:type="dcterms:W3CDTF">2023-02-20T06:19:45Z</dcterms:created>
  <dcterms:modified xsi:type="dcterms:W3CDTF">2023-11-23T08:24:24Z</dcterms:modified>
</cp:coreProperties>
</file>