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8" r:id="rId2"/>
    <p:sldId id="264" r:id="rId3"/>
    <p:sldId id="278" r:id="rId4"/>
    <p:sldId id="279" r:id="rId5"/>
    <p:sldId id="280" r:id="rId6"/>
    <p:sldId id="305" r:id="rId7"/>
    <p:sldId id="281" r:id="rId8"/>
    <p:sldId id="296" r:id="rId9"/>
    <p:sldId id="286" r:id="rId10"/>
    <p:sldId id="282" r:id="rId11"/>
    <p:sldId id="283" r:id="rId12"/>
    <p:sldId id="297" r:id="rId13"/>
    <p:sldId id="298" r:id="rId14"/>
    <p:sldId id="284" r:id="rId15"/>
    <p:sldId id="299" r:id="rId16"/>
    <p:sldId id="300" r:id="rId17"/>
    <p:sldId id="301" r:id="rId18"/>
    <p:sldId id="302" r:id="rId19"/>
    <p:sldId id="303" r:id="rId20"/>
    <p:sldId id="292" r:id="rId21"/>
    <p:sldId id="293" r:id="rId22"/>
    <p:sldId id="304" r:id="rId23"/>
    <p:sldId id="306" r:id="rId24"/>
    <p:sldId id="307" r:id="rId25"/>
    <p:sldId id="295" r:id="rId26"/>
    <p:sldId id="267" r:id="rId27"/>
  </p:sldIdLst>
  <p:sldSz cx="9144000" cy="6858000" type="screen4x3"/>
  <p:notesSz cx="6858000" cy="9144000"/>
  <p:embeddedFontLst>
    <p:embeddedFont>
      <p:font typeface="Twinkl" pitchFamily="2" charset="0"/>
      <p:regular r:id="rId30"/>
      <p:bold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34D"/>
    <a:srgbClr val="A873B0"/>
    <a:srgbClr val="585657"/>
    <a:srgbClr val="A94F17"/>
    <a:srgbClr val="F1884C"/>
    <a:srgbClr val="EA5B6A"/>
    <a:srgbClr val="9699CF"/>
    <a:srgbClr val="12A79B"/>
    <a:srgbClr val="FECC81"/>
    <a:srgbClr val="7CC3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320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17/01/2024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17/01/2024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numbers-number-system/all-about-numbers-numbers-the-number-system-number-mathematics-eyfs-early-years/number-14-all-about-numbers-numbers-the-number-system-number-mathematics-eyfs-early-year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numbers-number-system/all-about-numbers-numbers-the-number-system-number-mathematics-eyfs-early-years/number-14-all-about-numbers-numbers-the-number-system-number-mathematics-eyfs-early-year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xmlns="" id="{21B293E7-8704-40F1-82A6-62754E721E92}"/>
              </a:ext>
            </a:extLst>
          </p:cNvPr>
          <p:cNvSpPr/>
          <p:nvPr userDrawn="1"/>
        </p:nvSpPr>
        <p:spPr>
          <a:xfrm>
            <a:off x="8262257" y="6019800"/>
            <a:ext cx="88174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088A1A2B-E529-4381-A304-1E9C2577E582}"/>
              </a:ext>
            </a:extLst>
          </p:cNvPr>
          <p:cNvSpPr/>
          <p:nvPr userDrawn="1"/>
        </p:nvSpPr>
        <p:spPr>
          <a:xfrm>
            <a:off x="97971" y="5889171"/>
            <a:ext cx="1143000" cy="947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xmlns="" id="{674B8E0C-A87A-4786-8909-1B330019C294}"/>
              </a:ext>
            </a:extLst>
          </p:cNvPr>
          <p:cNvSpPr/>
          <p:nvPr userDrawn="1"/>
        </p:nvSpPr>
        <p:spPr>
          <a:xfrm>
            <a:off x="8262257" y="6019800"/>
            <a:ext cx="88174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xmlns="" id="{3005E5CF-C6B0-483F-9CE8-F9A1E29BBED8}"/>
              </a:ext>
            </a:extLst>
          </p:cNvPr>
          <p:cNvSpPr/>
          <p:nvPr userDrawn="1"/>
        </p:nvSpPr>
        <p:spPr>
          <a:xfrm>
            <a:off x="97971" y="5889171"/>
            <a:ext cx="1143000" cy="947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7" Type="http://schemas.openxmlformats.org/officeDocument/2006/relationships/slide" Target="slide1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25.tiff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tiff"/><Relationship Id="rId4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tiff"/><Relationship Id="rId4" Type="http://schemas.openxmlformats.org/officeDocument/2006/relationships/image" Target="../media/image2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tiff"/><Relationship Id="rId4" Type="http://schemas.openxmlformats.org/officeDocument/2006/relationships/image" Target="../media/image2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tiff"/><Relationship Id="rId5" Type="http://schemas.openxmlformats.org/officeDocument/2006/relationships/image" Target="../media/image25.tiff"/><Relationship Id="rId4" Type="http://schemas.openxmlformats.org/officeDocument/2006/relationships/image" Target="../media/image4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7" Type="http://schemas.openxmlformats.org/officeDocument/2006/relationships/image" Target="../media/image45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tiff"/><Relationship Id="rId5" Type="http://schemas.openxmlformats.org/officeDocument/2006/relationships/image" Target="../media/image8.tiff"/><Relationship Id="rId4" Type="http://schemas.openxmlformats.org/officeDocument/2006/relationships/image" Target="../media/image4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tiff"/><Relationship Id="rId4" Type="http://schemas.openxmlformats.org/officeDocument/2006/relationships/image" Target="../media/image30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tiff"/><Relationship Id="rId4" Type="http://schemas.openxmlformats.org/officeDocument/2006/relationships/image" Target="../media/image30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7" Type="http://schemas.openxmlformats.org/officeDocument/2006/relationships/image" Target="../media/image5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tiff"/><Relationship Id="rId5" Type="http://schemas.openxmlformats.org/officeDocument/2006/relationships/image" Target="../media/image49.tiff"/><Relationship Id="rId4" Type="http://schemas.openxmlformats.org/officeDocument/2006/relationships/image" Target="../media/image21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5186525" y="1438596"/>
            <a:ext cx="1895477" cy="1906404"/>
            <a:chOff x="1177983" y="2266832"/>
            <a:chExt cx="1895477" cy="19064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694983" y="2266832"/>
              <a:ext cx="1378477" cy="1906404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1779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87AD3-7B82-4121-A419-91F08D9CF551}"/>
              </a:ext>
            </a:extLst>
          </p:cNvPr>
          <p:cNvSpPr/>
          <p:nvPr/>
        </p:nvSpPr>
        <p:spPr>
          <a:xfrm>
            <a:off x="2571192" y="2213549"/>
            <a:ext cx="2389745" cy="890014"/>
          </a:xfrm>
          <a:prstGeom prst="wedgeRoundRectCallout">
            <a:avLst>
              <a:gd name="adj1" fmla="val 56952"/>
              <a:gd name="adj2" fmla="val 28295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434343"/>
                </a:solidFill>
                <a:ea typeface="Roboto"/>
                <a:cs typeface="Roboto"/>
                <a:sym typeface="Roboto"/>
              </a:rPr>
              <a:t>Which box has 14 apples inside? How do you know?</a:t>
            </a:r>
            <a:endParaRPr lang="en-GB" dirty="0">
              <a:solidFill>
                <a:srgbClr val="434343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1A99E18-B500-4BE1-A1F0-F599835ABFC3}"/>
              </a:ext>
            </a:extLst>
          </p:cNvPr>
          <p:cNvGrpSpPr/>
          <p:nvPr/>
        </p:nvGrpSpPr>
        <p:grpSpPr>
          <a:xfrm>
            <a:off x="518479" y="3957965"/>
            <a:ext cx="2638672" cy="1999232"/>
            <a:chOff x="518479" y="3957965"/>
            <a:chExt cx="2638672" cy="19992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F6823CB-2ED0-4600-93F5-5B0499AADD66}"/>
                </a:ext>
              </a:extLst>
            </p:cNvPr>
            <p:cNvSpPr/>
            <p:nvPr/>
          </p:nvSpPr>
          <p:spPr>
            <a:xfrm>
              <a:off x="518479" y="3957965"/>
              <a:ext cx="2638672" cy="1999232"/>
            </a:xfrm>
            <a:prstGeom prst="rect">
              <a:avLst/>
            </a:prstGeom>
            <a:solidFill>
              <a:srgbClr val="A94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6BA4A9C-4E59-4E2B-A4F7-6B0E167FCF8C}"/>
                </a:ext>
              </a:extLst>
            </p:cNvPr>
            <p:cNvGrpSpPr/>
            <p:nvPr/>
          </p:nvGrpSpPr>
          <p:grpSpPr>
            <a:xfrm>
              <a:off x="518479" y="3960626"/>
              <a:ext cx="2638671" cy="1916468"/>
              <a:chOff x="1030901" y="3705225"/>
              <a:chExt cx="3150574" cy="228826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6C0E1AF1-3DCA-4C06-8176-0B0056B1E3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1869" r="18886" b="24087"/>
              <a:stretch/>
            </p:blipFill>
            <p:spPr>
              <a:xfrm>
                <a:off x="1030901" y="3705225"/>
                <a:ext cx="3150574" cy="120967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9B8FE072-ECF2-457D-8522-9829296E73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4859" r="18886" b="25870"/>
              <a:stretch/>
            </p:blipFill>
            <p:spPr>
              <a:xfrm>
                <a:off x="1030901" y="4914900"/>
                <a:ext cx="3150574" cy="107858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1D3D356C-39A7-4C44-B548-FDD642E2A3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279937" y="3890028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19C3F5D9-21AB-4D7D-BEFA-ADAA89E9F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846163" y="3896085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78B7FF17-405B-44C0-8A97-52300A9292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2425355" y="3890028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77970362-48D7-4C47-839E-871E19752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001003" y="3890028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CAB0A13E-AC6E-4BE2-A9B5-33AE38C4D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562808" y="3890028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1EDCBEF9-1884-4AAE-A289-F78A3110B0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279937" y="4347929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B3E755E6-92D2-400B-A087-97BB6DD82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846161" y="4347929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865287FB-8DDF-4886-9EB7-DF3B408EC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2423525" y="4347929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21BBC916-F098-4C88-A6C1-855897594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001003" y="4346587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xmlns="" id="{5FB50EF9-5701-4D47-8839-0D952F245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562808" y="4346587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0C195C36-B602-4C68-96B4-36F827AFE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283536" y="5022285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xmlns="" id="{50FB6386-F744-4FC6-8CEC-988ABBBA22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849760" y="5022285"/>
                <a:ext cx="387613" cy="411045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F618384-1804-4191-90AA-806B582BB976}"/>
              </a:ext>
            </a:extLst>
          </p:cNvPr>
          <p:cNvGrpSpPr/>
          <p:nvPr/>
        </p:nvGrpSpPr>
        <p:grpSpPr>
          <a:xfrm>
            <a:off x="3232858" y="3935145"/>
            <a:ext cx="2657722" cy="2016297"/>
            <a:chOff x="3232858" y="3935145"/>
            <a:chExt cx="2657722" cy="2016297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287304D4-B4C6-43DE-ADBA-4330524F5612}"/>
                </a:ext>
              </a:extLst>
            </p:cNvPr>
            <p:cNvSpPr/>
            <p:nvPr/>
          </p:nvSpPr>
          <p:spPr>
            <a:xfrm>
              <a:off x="3251908" y="3952210"/>
              <a:ext cx="2638672" cy="1999232"/>
            </a:xfrm>
            <a:prstGeom prst="rect">
              <a:avLst/>
            </a:prstGeom>
            <a:solidFill>
              <a:srgbClr val="A94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1B52927-4EE7-4AA8-A1EA-77716228B65B}"/>
                </a:ext>
              </a:extLst>
            </p:cNvPr>
            <p:cNvGrpSpPr/>
            <p:nvPr/>
          </p:nvGrpSpPr>
          <p:grpSpPr>
            <a:xfrm>
              <a:off x="3232858" y="3935145"/>
              <a:ext cx="2638672" cy="2012527"/>
              <a:chOff x="5050119" y="3740668"/>
              <a:chExt cx="3150574" cy="2402957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xmlns="" id="{231C0A6B-6818-4C4E-84DD-9E5EFA07DE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0589" r="18886" b="23036"/>
              <a:stretch/>
            </p:blipFill>
            <p:spPr>
              <a:xfrm>
                <a:off x="5050119" y="3740668"/>
                <a:ext cx="3150574" cy="1273700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xmlns="" id="{D3AE2276-EE74-4636-BEAF-CC6B363CC6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2289" r="18886" b="22974"/>
              <a:stretch/>
            </p:blipFill>
            <p:spPr>
              <a:xfrm>
                <a:off x="5050119" y="4914900"/>
                <a:ext cx="3150574" cy="122872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xmlns="" id="{E91F7B3B-5AF2-43F4-BA23-FF30DE6EE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5299155" y="3960625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xmlns="" id="{14EB4262-B414-43FC-A502-01F82B14AC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5865381" y="3966682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xmlns="" id="{7F14E3AF-D704-42AF-A4DD-69BC17BBB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444573" y="3960625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xmlns="" id="{A52E4DF6-6AE0-4F00-8504-ABFE92E6B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7020221" y="3960625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xmlns="" id="{19E0AC38-567A-48A7-A2F1-E35D6EFCB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7582026" y="3960625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xmlns="" id="{68FEA186-D9B3-46A4-8CA7-8A64757DD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5299155" y="4418526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xmlns="" id="{7554B832-7DAC-4AD3-B024-710DBE948E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5865379" y="4418526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xmlns="" id="{B692D497-5B5C-43C8-A2A1-B8BDB264C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442743" y="4418526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675613E7-94FA-452C-BF61-461701A91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7020221" y="4417184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1B4C8B79-043C-4B2D-8C27-0CD5D1FE6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7582026" y="4417184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xmlns="" id="{7D221689-217F-4EAC-B304-4F74E678E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5302754" y="5092882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xmlns="" id="{331A950C-2E7D-4EEA-B3DB-144BDCDD0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5868978" y="5092882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xmlns="" id="{0056A193-6653-423B-A7AE-4C2B6FA47F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462609" y="5100895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xmlns="" id="{D020483F-BEF5-45AB-B721-36227D8FE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7056240" y="5092881"/>
                <a:ext cx="387613" cy="411045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EFCA3B-D8DE-4B46-B92B-91AE2F01784E}"/>
              </a:ext>
            </a:extLst>
          </p:cNvPr>
          <p:cNvGrpSpPr/>
          <p:nvPr/>
        </p:nvGrpSpPr>
        <p:grpSpPr>
          <a:xfrm>
            <a:off x="5974069" y="3957965"/>
            <a:ext cx="2668491" cy="2012527"/>
            <a:chOff x="5974069" y="3957965"/>
            <a:chExt cx="2668491" cy="20125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5E95E2A4-1F44-4C16-8E1F-A9279CF465C2}"/>
                </a:ext>
              </a:extLst>
            </p:cNvPr>
            <p:cNvSpPr/>
            <p:nvPr/>
          </p:nvSpPr>
          <p:spPr>
            <a:xfrm>
              <a:off x="6003888" y="3957965"/>
              <a:ext cx="2638672" cy="1999232"/>
            </a:xfrm>
            <a:prstGeom prst="rect">
              <a:avLst/>
            </a:prstGeom>
            <a:solidFill>
              <a:srgbClr val="A94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2E38ACAC-1DBB-438E-A86A-B43051DED8C5}"/>
                </a:ext>
              </a:extLst>
            </p:cNvPr>
            <p:cNvGrpSpPr/>
            <p:nvPr/>
          </p:nvGrpSpPr>
          <p:grpSpPr>
            <a:xfrm>
              <a:off x="5974069" y="3957965"/>
              <a:ext cx="2638672" cy="2012527"/>
              <a:chOff x="5050119" y="3740668"/>
              <a:chExt cx="3150574" cy="2402957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xmlns="" id="{8F0157DC-DC33-4315-B4DE-91BB591BB1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0589" r="18886" b="23036"/>
              <a:stretch/>
            </p:blipFill>
            <p:spPr>
              <a:xfrm>
                <a:off x="5050119" y="3740668"/>
                <a:ext cx="3150574" cy="127370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xmlns="" id="{856CAE6A-03F8-464D-A231-B2F4E9122B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2289" r="18886" b="22974"/>
              <a:stretch/>
            </p:blipFill>
            <p:spPr>
              <a:xfrm>
                <a:off x="5050119" y="4914900"/>
                <a:ext cx="3150574" cy="122872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xmlns="" id="{5A1B5274-E8F1-40D2-B5C7-B177E794C3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5299155" y="3960625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xmlns="" id="{4BBAA60E-D22D-484C-8405-BC1A62ECBD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5865381" y="3966682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xmlns="" id="{5D6EA31A-CABF-425D-8E53-6874DB2E4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444573" y="3960625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xmlns="" id="{9ED53B3B-D0C6-4B28-946B-3A2E43D90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7020221" y="3960625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xmlns="" id="{12FF02B4-EEBE-4D24-864C-F54DB046C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7582026" y="3960625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xmlns="" id="{F2D2C50B-CBA4-4C8A-93CB-AE3A31A8F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5299155" y="4418526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xmlns="" id="{6BF88B2A-68A2-4F8D-8209-8186ACDD0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5865379" y="4418526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xmlns="" id="{8CA94FF4-7569-40BD-B9BC-5539B2CE7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442743" y="4418526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xmlns="" id="{40A61CC8-9519-4F33-85FB-A7F43A763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7020221" y="4417184"/>
                <a:ext cx="387613" cy="41104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xmlns="" id="{220F6A66-2DC0-485A-969E-19CE2FA94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7582026" y="4417184"/>
                <a:ext cx="387613" cy="411045"/>
              </a:xfrm>
              <a:prstGeom prst="rect">
                <a:avLst/>
              </a:prstGeom>
            </p:spPr>
          </p:pic>
        </p:grpSp>
      </p:grpSp>
      <p:sp>
        <p:nvSpPr>
          <p:cNvPr id="86" name="Speech Bubble: Rectangle with Corners Rounded 85">
            <a:extLst>
              <a:ext uri="{FF2B5EF4-FFF2-40B4-BE49-F238E27FC236}">
                <a16:creationId xmlns:a16="http://schemas.microsoft.com/office/drawing/2014/main" xmlns="" id="{78BB5DAA-24B5-4C97-8C42-1F7642681CAF}"/>
              </a:ext>
            </a:extLst>
          </p:cNvPr>
          <p:cNvSpPr/>
          <p:nvPr/>
        </p:nvSpPr>
        <p:spPr>
          <a:xfrm>
            <a:off x="2580250" y="2140157"/>
            <a:ext cx="2389745" cy="979121"/>
          </a:xfrm>
          <a:prstGeom prst="wedgeRoundRectCallout">
            <a:avLst>
              <a:gd name="adj1" fmla="val 56952"/>
              <a:gd name="adj2" fmla="val 28295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434343"/>
                </a:solidFill>
                <a:ea typeface="Roboto"/>
                <a:cs typeface="Roboto"/>
                <a:sym typeface="Roboto"/>
              </a:rPr>
              <a:t>Great job! Thank you for finding me a box of 14 apples.</a:t>
            </a:r>
            <a:endParaRPr lang="en-GB" dirty="0">
              <a:solidFill>
                <a:srgbClr val="434343"/>
              </a:solidFill>
            </a:endParaRPr>
          </a:p>
        </p:txBody>
      </p:sp>
      <p:sp>
        <p:nvSpPr>
          <p:cNvPr id="87" name="Speech Bubble: Rectangle with Corners Rounded 86">
            <a:extLst>
              <a:ext uri="{FF2B5EF4-FFF2-40B4-BE49-F238E27FC236}">
                <a16:creationId xmlns:a16="http://schemas.microsoft.com/office/drawing/2014/main" xmlns="" id="{A985F114-FC5A-4517-9C4A-49F3CD708304}"/>
              </a:ext>
            </a:extLst>
          </p:cNvPr>
          <p:cNvSpPr/>
          <p:nvPr/>
        </p:nvSpPr>
        <p:spPr>
          <a:xfrm>
            <a:off x="3536671" y="2581169"/>
            <a:ext cx="1417893" cy="493250"/>
          </a:xfrm>
          <a:prstGeom prst="wedgeRoundRectCallout">
            <a:avLst>
              <a:gd name="adj1" fmla="val 56952"/>
              <a:gd name="adj2" fmla="val 28295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434343"/>
                </a:solidFill>
                <a:ea typeface="Roboto"/>
                <a:cs typeface="Roboto"/>
                <a:sym typeface="Roboto"/>
              </a:rPr>
              <a:t>Try again.</a:t>
            </a:r>
            <a:endParaRPr lang="en-GB" dirty="0">
              <a:solidFill>
                <a:srgbClr val="434343"/>
              </a:solidFill>
            </a:endParaRPr>
          </a:p>
        </p:txBody>
      </p:sp>
      <p:sp>
        <p:nvSpPr>
          <p:cNvPr id="88" name="Title 20">
            <a:extLst>
              <a:ext uri="{FF2B5EF4-FFF2-40B4-BE49-F238E27FC236}">
                <a16:creationId xmlns:a16="http://schemas.microsoft.com/office/drawing/2014/main" xmlns="" id="{B0F2475A-A4C2-4D0A-8D2B-F8854747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478895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Then, Number Fourteen looked at the apples. Can you find a box </a:t>
            </a:r>
            <a:br>
              <a:rPr lang="en-GB" sz="2000" b="0" dirty="0">
                <a:latin typeface="+mn-lt"/>
              </a:rPr>
            </a:br>
            <a:r>
              <a:rPr lang="en-GB" sz="2000" b="0" dirty="0">
                <a:latin typeface="+mn-lt"/>
              </a:rPr>
              <a:t>with 14 apples?</a:t>
            </a:r>
          </a:p>
        </p:txBody>
      </p:sp>
    </p:spTree>
    <p:extLst>
      <p:ext uri="{BB962C8B-B14F-4D97-AF65-F5344CB8AC3E}">
        <p14:creationId xmlns:p14="http://schemas.microsoft.com/office/powerpoint/2010/main" xmlns="" val="42741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86" grpId="0" animBg="1"/>
      <p:bldP spid="87" grpId="0" animBg="1"/>
      <p:bldP spid="87" grpId="1" animBg="1"/>
      <p:bldP spid="87" grpId="2" animBg="1"/>
      <p:bldP spid="87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3376" y="423162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Next, Number Fourteen picked up a bag of potatoes.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6715" y="3526316"/>
            <a:ext cx="4250185" cy="30053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4187792" y="1159949"/>
            <a:ext cx="2071884" cy="1976644"/>
            <a:chOff x="1254183" y="2325267"/>
            <a:chExt cx="1874919" cy="182138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35710" y="2325267"/>
              <a:ext cx="1293392" cy="1821387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87AD3-7B82-4121-A419-91F08D9CF551}"/>
              </a:ext>
            </a:extLst>
          </p:cNvPr>
          <p:cNvSpPr/>
          <p:nvPr/>
        </p:nvSpPr>
        <p:spPr>
          <a:xfrm>
            <a:off x="1057233" y="2001864"/>
            <a:ext cx="2681226" cy="1134729"/>
          </a:xfrm>
          <a:prstGeom prst="wedgeRoundRectCallout">
            <a:avLst>
              <a:gd name="adj1" fmla="val 61665"/>
              <a:gd name="adj2" fmla="val 20494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Oh no! The bag has broken! Can you help me to pick up the potatoes?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49CA3E38-56D4-4ADE-90BE-E13A9B84FB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20575" y="4204033"/>
            <a:ext cx="450684" cy="67183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FF6DF05-D2DC-4454-B114-34CE83A90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3250226">
            <a:off x="6499689" y="4204033"/>
            <a:ext cx="450684" cy="6718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FF6AC6A-1642-49A8-9D17-9E0403FD8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7625725">
            <a:off x="5841308" y="4903424"/>
            <a:ext cx="450684" cy="6718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DFEF661-A6AD-4ED8-B5D6-E206A93ACB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6776321">
            <a:off x="6536470" y="4825274"/>
            <a:ext cx="450684" cy="6718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000CB133-9248-4F95-BADC-A3D0D0419A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105490" y="4489354"/>
            <a:ext cx="450684" cy="6718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541EDFA-5632-45DB-AC38-5FD1C5A057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600655" y="4068897"/>
            <a:ext cx="450684" cy="6718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F5D449D7-1BA5-4B93-AEAD-EC620A75A0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7068906">
            <a:off x="7720184" y="4793579"/>
            <a:ext cx="450684" cy="67183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12B75CF-A1A9-4118-B8C7-D3331C7AF4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8987093">
            <a:off x="6468761" y="5426910"/>
            <a:ext cx="450684" cy="67183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C2E7D25B-BB9D-4A88-BBEC-30174718D1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92587" y="5305877"/>
            <a:ext cx="450684" cy="67183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36C166B6-3BBF-4E92-ACD6-301AC1E7F9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7571325">
            <a:off x="7718274" y="5371910"/>
            <a:ext cx="450684" cy="67183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338D9A9C-2FD2-43DC-B390-14D2AEC39C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6160434">
            <a:off x="7029271" y="3761886"/>
            <a:ext cx="485927" cy="7243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812D03E3-0B47-4881-8449-64B201161C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6016067">
            <a:off x="5829222" y="5505244"/>
            <a:ext cx="485927" cy="7243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925AFDC7-B359-4AD0-8ACC-6CBBBC3248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60551" y="5161192"/>
            <a:ext cx="485927" cy="7243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6AF4CE4-33CB-4517-8FBB-EA23EF705E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3584009">
            <a:off x="6220672" y="3556525"/>
            <a:ext cx="485927" cy="724375"/>
          </a:xfrm>
          <a:prstGeom prst="rect">
            <a:avLst/>
          </a:prstGeom>
        </p:spPr>
      </p:pic>
      <p:sp>
        <p:nvSpPr>
          <p:cNvPr id="3" name="Rectangle 2">
            <a:hlinkClick r:id="rId7" action="ppaction://hlinksldjump"/>
            <a:extLst>
              <a:ext uri="{FF2B5EF4-FFF2-40B4-BE49-F238E27FC236}">
                <a16:creationId xmlns:a16="http://schemas.microsoft.com/office/drawing/2014/main" xmlns="" id="{DDF4500B-60D3-4E98-B9A5-4E1305633680}"/>
              </a:ext>
            </a:extLst>
          </p:cNvPr>
          <p:cNvSpPr/>
          <p:nvPr/>
        </p:nvSpPr>
        <p:spPr>
          <a:xfrm>
            <a:off x="4830410" y="3429000"/>
            <a:ext cx="3980214" cy="30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240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52917 0.0555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1018 L -0.39514 -0.1020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40365 -0.0770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3073 -0.1842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32327 -0.1856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57969 0.0791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3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50729 0.1430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39826 0.2094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39809 0.1629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34375 0.0412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05885 -0.08704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4352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1474 -0.2576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-1289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07604 0.0240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1204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20538 -0.0682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6715" y="3526316"/>
            <a:ext cx="4250185" cy="30053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4009321" y="1168560"/>
            <a:ext cx="2071884" cy="1976644"/>
            <a:chOff x="1254183" y="2325267"/>
            <a:chExt cx="1874919" cy="182138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35710" y="2325267"/>
              <a:ext cx="1293392" cy="1821387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87AD3-7B82-4121-A419-91F08D9CF551}"/>
              </a:ext>
            </a:extLst>
          </p:cNvPr>
          <p:cNvSpPr/>
          <p:nvPr/>
        </p:nvSpPr>
        <p:spPr>
          <a:xfrm>
            <a:off x="1173671" y="1661055"/>
            <a:ext cx="2468459" cy="1399480"/>
          </a:xfrm>
          <a:prstGeom prst="wedgeRoundRectCallout">
            <a:avLst>
              <a:gd name="adj1" fmla="val 61665"/>
              <a:gd name="adj2" fmla="val 20494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How many potatoes can you see on the tray? How many don’t fit on the tray? How many potatoes are there altogether?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49CA3E38-56D4-4ADE-90BE-E13A9B84FB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4575" y="4539952"/>
            <a:ext cx="450684" cy="67183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FF6DF05-D2DC-4454-B114-34CE83A90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3250226">
            <a:off x="1888500" y="5203908"/>
            <a:ext cx="450684" cy="6718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FF6AC6A-1642-49A8-9D17-9E0403FD8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7625725">
            <a:off x="2157906" y="4351489"/>
            <a:ext cx="450684" cy="6718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DFEF661-A6AD-4ED8-B5D6-E206A93ACB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6776321">
            <a:off x="1229072" y="5371911"/>
            <a:ext cx="450684" cy="6718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000CB133-9248-4F95-BADC-A3D0D0419A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64298" y="4740735"/>
            <a:ext cx="450684" cy="6718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541EDFA-5632-45DB-AC38-5FD1C5A057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83951" y="3564483"/>
            <a:ext cx="450684" cy="6718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F5D449D7-1BA5-4B93-AEAD-EC620A75A0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7068906">
            <a:off x="7083952" y="4927662"/>
            <a:ext cx="450684" cy="67183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12B75CF-A1A9-4118-B8C7-D3331C7AF4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8987093">
            <a:off x="3422887" y="4103983"/>
            <a:ext cx="450684" cy="67183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C2E7D25B-BB9D-4A88-BBEC-30174718D1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29454" y="3537461"/>
            <a:ext cx="450684" cy="67183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36C166B6-3BBF-4E92-ACD6-301AC1E7F9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7571325">
            <a:off x="5824043" y="4941845"/>
            <a:ext cx="450684" cy="67183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338D9A9C-2FD2-43DC-B390-14D2AEC39C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6160434">
            <a:off x="3318485" y="4837856"/>
            <a:ext cx="485927" cy="7243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812D03E3-0B47-4881-8449-64B201161C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6016067">
            <a:off x="2800296" y="4177766"/>
            <a:ext cx="485927" cy="7243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925AFDC7-B359-4AD0-8ACC-6CBBBC3248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63415" y="4416478"/>
            <a:ext cx="485927" cy="7243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6AF4CE4-33CB-4517-8FBB-EA23EF705E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3584009">
            <a:off x="2600215" y="5020628"/>
            <a:ext cx="485927" cy="7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2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3904681" y="1504362"/>
            <a:ext cx="2137356" cy="2031121"/>
            <a:chOff x="1254183" y="2251601"/>
            <a:chExt cx="1958420" cy="18950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66900" y="2251601"/>
              <a:ext cx="1345703" cy="1895053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87AD3-7B82-4121-A419-91F08D9CF551}"/>
              </a:ext>
            </a:extLst>
          </p:cNvPr>
          <p:cNvSpPr/>
          <p:nvPr/>
        </p:nvSpPr>
        <p:spPr>
          <a:xfrm>
            <a:off x="1864923" y="2799324"/>
            <a:ext cx="1552051" cy="736159"/>
          </a:xfrm>
          <a:prstGeom prst="wedgeRoundRectCallout">
            <a:avLst>
              <a:gd name="adj1" fmla="val 69401"/>
              <a:gd name="adj2" fmla="val 23301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Here is one tray of 10 potatoes.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xmlns="" id="{B329AB00-9671-4ED7-83AA-06363A190DD1}"/>
              </a:ext>
            </a:extLst>
          </p:cNvPr>
          <p:cNvSpPr/>
          <p:nvPr/>
        </p:nvSpPr>
        <p:spPr>
          <a:xfrm>
            <a:off x="5971876" y="1735095"/>
            <a:ext cx="1597324" cy="601706"/>
          </a:xfrm>
          <a:prstGeom prst="wedgeRoundRectCallout">
            <a:avLst>
              <a:gd name="adj1" fmla="val -75984"/>
              <a:gd name="adj2" fmla="val 39568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And here are 4 potatoes.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xmlns="" id="{8D326618-C203-4E0C-B1FE-7D25A6C1047B}"/>
              </a:ext>
            </a:extLst>
          </p:cNvPr>
          <p:cNvSpPr/>
          <p:nvPr/>
        </p:nvSpPr>
        <p:spPr>
          <a:xfrm>
            <a:off x="2650068" y="668868"/>
            <a:ext cx="1905586" cy="801308"/>
          </a:xfrm>
          <a:prstGeom prst="wedgeRoundRectCallout">
            <a:avLst>
              <a:gd name="adj1" fmla="val 52241"/>
              <a:gd name="adj2" fmla="val 72578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That’s right – altogether there are 14 potatoes.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D5AE5F7-EE9D-43FE-8E2A-04B35ACC5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8921" y="3973327"/>
            <a:ext cx="450684" cy="6718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1B28081-352E-4AF3-8846-95EBA4D7AA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7068906">
            <a:off x="6758922" y="5336506"/>
            <a:ext cx="450684" cy="6718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91B864E-68CE-4CAF-A84C-BBD09372B5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04424" y="3946305"/>
            <a:ext cx="450684" cy="6718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2CC74CF-2382-46BD-9F8D-B8CF815FD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7571325">
            <a:off x="5499013" y="5350689"/>
            <a:ext cx="450684" cy="6718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8E78AD1-CE89-4B0A-A1F7-C70C08E3AC13}"/>
              </a:ext>
            </a:extLst>
          </p:cNvPr>
          <p:cNvGrpSpPr/>
          <p:nvPr/>
        </p:nvGrpSpPr>
        <p:grpSpPr>
          <a:xfrm>
            <a:off x="696715" y="3526316"/>
            <a:ext cx="4250185" cy="3005370"/>
            <a:chOff x="696715" y="3526316"/>
            <a:chExt cx="4250185" cy="300537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42DBF666-3D82-47A1-A027-11873AFF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96715" y="3526316"/>
              <a:ext cx="4250185" cy="300537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67AD2BC-9A6B-42FC-A572-3C8989D60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94575" y="4539952"/>
              <a:ext cx="450684" cy="67183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78900B5B-03A9-42F4-A7F6-8DDCBC658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3250226">
              <a:off x="1888500" y="5203908"/>
              <a:ext cx="450684" cy="67183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B55297A-C027-42D2-88F5-6F8CC51BE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7625725">
              <a:off x="2157906" y="4351489"/>
              <a:ext cx="450684" cy="67183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517EC51-309D-4C91-81F9-73F311244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6776321">
              <a:off x="1229072" y="5371911"/>
              <a:ext cx="450684" cy="67183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E87DE1A-149D-4141-9BC6-872298DFE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964298" y="4740735"/>
              <a:ext cx="450684" cy="671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34A52D99-72C1-443E-B210-B9E2EBF40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8987093">
              <a:off x="3422887" y="4103983"/>
              <a:ext cx="450684" cy="67183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7EC960F-1528-49FF-B968-BF94C2B7F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6160434">
              <a:off x="3318485" y="4837856"/>
              <a:ext cx="485927" cy="72437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4C9ACF55-3850-44F5-A42F-B33C1DC21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6016067">
              <a:off x="2800296" y="4177766"/>
              <a:ext cx="485927" cy="72437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C20F6CA3-CFFA-419C-8FDA-63BF6CF4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63415" y="4416478"/>
              <a:ext cx="485927" cy="72437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86036992-63C4-4ADC-823C-CF1F7F9DA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3584009">
              <a:off x="2600215" y="5020628"/>
              <a:ext cx="485927" cy="724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99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0">
            <a:extLst>
              <a:ext uri="{FF2B5EF4-FFF2-40B4-BE49-F238E27FC236}">
                <a16:creationId xmlns:a16="http://schemas.microsoft.com/office/drawing/2014/main" xmlns="" id="{6D424527-7AED-4682-ADFA-0587E428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488474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Next, Number Fourteen wanted to go and get some cheese from the counter. He had to get a ticket. What number can you see </a:t>
            </a:r>
            <a:br>
              <a:rPr lang="en-GB" sz="2000" b="0" dirty="0">
                <a:latin typeface="+mn-lt"/>
              </a:rPr>
            </a:br>
            <a:r>
              <a:rPr lang="en-GB" sz="2000" b="0" dirty="0">
                <a:latin typeface="+mn-lt"/>
              </a:rPr>
              <a:t>on the ticket?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448D10-6FBD-4C73-88E7-9D85C6189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160"/>
          <a:stretch/>
        </p:blipFill>
        <p:spPr>
          <a:xfrm>
            <a:off x="607822" y="2282704"/>
            <a:ext cx="6934840" cy="308936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838433B-5C7F-48EF-AA8E-1626B411D14A}"/>
              </a:ext>
            </a:extLst>
          </p:cNvPr>
          <p:cNvGrpSpPr/>
          <p:nvPr/>
        </p:nvGrpSpPr>
        <p:grpSpPr>
          <a:xfrm>
            <a:off x="6398822" y="4238684"/>
            <a:ext cx="2137356" cy="2031121"/>
            <a:chOff x="1254183" y="2251601"/>
            <a:chExt cx="1958420" cy="189505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C5E8E44-7719-420E-BF3A-A7EEE9753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66900" y="2251601"/>
              <a:ext cx="1345703" cy="1895053"/>
            </a:xfrm>
            <a:prstGeom prst="rect">
              <a:avLst/>
            </a:prstGeom>
          </p:spPr>
        </p:pic>
        <p:pic>
          <p:nvPicPr>
            <p:cNvPr id="23" name="Eyes One">
              <a:extLst>
                <a:ext uri="{FF2B5EF4-FFF2-40B4-BE49-F238E27FC236}">
                  <a16:creationId xmlns:a16="http://schemas.microsoft.com/office/drawing/2014/main" xmlns="" id="{A5B02507-BF38-4EC3-AFF5-7C0532FAF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B4903F1-9A09-48BC-8803-254A35D1F041}"/>
              </a:ext>
            </a:extLst>
          </p:cNvPr>
          <p:cNvGrpSpPr/>
          <p:nvPr/>
        </p:nvGrpSpPr>
        <p:grpSpPr>
          <a:xfrm>
            <a:off x="3838151" y="2247929"/>
            <a:ext cx="1503469" cy="986088"/>
            <a:chOff x="3237787" y="1716626"/>
            <a:chExt cx="4710294" cy="30893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B7253BC-20B0-47B4-BC5F-19486049E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4336" b="-2302"/>
            <a:stretch/>
          </p:blipFill>
          <p:spPr>
            <a:xfrm>
              <a:off x="3237787" y="1716626"/>
              <a:ext cx="4710294" cy="308936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72399C5-B5F1-4AF9-BD25-AC6299C7B634}"/>
                </a:ext>
              </a:extLst>
            </p:cNvPr>
            <p:cNvSpPr/>
            <p:nvPr/>
          </p:nvSpPr>
          <p:spPr>
            <a:xfrm>
              <a:off x="5450541" y="2787588"/>
              <a:ext cx="248923" cy="1225119"/>
            </a:xfrm>
            <a:prstGeom prst="rect">
              <a:avLst/>
            </a:prstGeom>
            <a:solidFill>
              <a:srgbClr val="585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5F220B5A-C8A1-4407-A7CB-45FC1C012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16" t="18567" r="74149" b="13511"/>
            <a:stretch/>
          </p:blipFill>
          <p:spPr>
            <a:xfrm>
              <a:off x="5662538" y="2393575"/>
              <a:ext cx="986118" cy="196775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EA55D54A-981D-49FF-AF46-F03CB32F2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042" t="18722" r="53023" b="13356"/>
            <a:stretch/>
          </p:blipFill>
          <p:spPr>
            <a:xfrm>
              <a:off x="3439533" y="2384611"/>
              <a:ext cx="986118" cy="1967754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87AD3-7B82-4121-A419-91F08D9CF551}"/>
              </a:ext>
            </a:extLst>
          </p:cNvPr>
          <p:cNvSpPr/>
          <p:nvPr/>
        </p:nvSpPr>
        <p:spPr>
          <a:xfrm>
            <a:off x="3451688" y="4658773"/>
            <a:ext cx="2622317" cy="1426589"/>
          </a:xfrm>
          <a:prstGeom prst="wedgeRoundRectCallout">
            <a:avLst>
              <a:gd name="adj1" fmla="val 59183"/>
              <a:gd name="adj2" fmla="val 30395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There is a display that tells me what customer is being served. What number customer is being served now? Will I have to wait long?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B09B081-3812-435F-BF3A-BAA78B87DA19}"/>
              </a:ext>
            </a:extLst>
          </p:cNvPr>
          <p:cNvGrpSpPr/>
          <p:nvPr/>
        </p:nvGrpSpPr>
        <p:grpSpPr>
          <a:xfrm>
            <a:off x="6143008" y="2076355"/>
            <a:ext cx="1504106" cy="708933"/>
            <a:chOff x="5948253" y="1495619"/>
            <a:chExt cx="1504106" cy="7089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36C6470-9BA9-41C1-8BB9-A6BE5FAFA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074005" y="1495619"/>
              <a:ext cx="1378354" cy="70893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25C60E3-7DB8-449A-B3FB-8807C18FF733}"/>
                </a:ext>
              </a:extLst>
            </p:cNvPr>
            <p:cNvSpPr/>
            <p:nvPr/>
          </p:nvSpPr>
          <p:spPr>
            <a:xfrm>
              <a:off x="6331527" y="1565564"/>
              <a:ext cx="890155" cy="561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AF3EA42A-650E-40E1-A74C-8B3BA1628EF2}"/>
                </a:ext>
              </a:extLst>
            </p:cNvPr>
            <p:cNvSpPr/>
            <p:nvPr/>
          </p:nvSpPr>
          <p:spPr>
            <a:xfrm>
              <a:off x="6159439" y="1692729"/>
              <a:ext cx="145378" cy="332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99117CE-6980-4178-B9D0-957031DC2E97}"/>
                </a:ext>
              </a:extLst>
            </p:cNvPr>
            <p:cNvSpPr/>
            <p:nvPr/>
          </p:nvSpPr>
          <p:spPr>
            <a:xfrm>
              <a:off x="7289412" y="1692729"/>
              <a:ext cx="91422" cy="297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6829ADB0-FBFD-450A-BA16-A1FBCF053491}"/>
                </a:ext>
              </a:extLst>
            </p:cNvPr>
            <p:cNvSpPr/>
            <p:nvPr/>
          </p:nvSpPr>
          <p:spPr>
            <a:xfrm>
              <a:off x="7239236" y="1668550"/>
              <a:ext cx="64420" cy="35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333BC7B4-0100-45AE-8DAA-B8AD6A32D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089" b="-1681"/>
            <a:stretch/>
          </p:blipFill>
          <p:spPr>
            <a:xfrm>
              <a:off x="6763182" y="1588318"/>
              <a:ext cx="485210" cy="488761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16B68AA9-21AB-4DB8-A5BF-55183489F62B}"/>
                </a:ext>
              </a:extLst>
            </p:cNvPr>
            <p:cNvSpPr/>
            <p:nvPr/>
          </p:nvSpPr>
          <p:spPr>
            <a:xfrm>
              <a:off x="6254349" y="1668549"/>
              <a:ext cx="101692" cy="408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itle 20">
              <a:extLst>
                <a:ext uri="{FF2B5EF4-FFF2-40B4-BE49-F238E27FC236}">
                  <a16:creationId xmlns:a16="http://schemas.microsoft.com/office/drawing/2014/main" xmlns="" id="{5B012895-438C-4877-AA61-EC12F0D13092}"/>
                </a:ext>
              </a:extLst>
            </p:cNvPr>
            <p:cNvSpPr txBox="1">
              <a:spLocks/>
            </p:cNvSpPr>
            <p:nvPr/>
          </p:nvSpPr>
          <p:spPr>
            <a:xfrm>
              <a:off x="5948253" y="1588318"/>
              <a:ext cx="967240" cy="554252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3200" b="0" dirty="0">
                  <a:latin typeface="+mn-lt"/>
                </a:rPr>
                <a:t>14</a:t>
              </a:r>
              <a:endParaRPr lang="en-GB" sz="20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5852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0">
            <a:extLst>
              <a:ext uri="{FF2B5EF4-FFF2-40B4-BE49-F238E27FC236}">
                <a16:creationId xmlns:a16="http://schemas.microsoft.com/office/drawing/2014/main" xmlns="" id="{6D424527-7AED-4682-ADFA-0587E428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488474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Lots of bags of cheese are ready to collect. The shopkeeper has placed them in order on the counter.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448D10-6FBD-4C73-88E7-9D85C6189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86" r="-148"/>
          <a:stretch/>
        </p:blipFill>
        <p:spPr>
          <a:xfrm>
            <a:off x="-364986" y="2897184"/>
            <a:ext cx="9873971" cy="23388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838433B-5C7F-48EF-AA8E-1626B411D14A}"/>
              </a:ext>
            </a:extLst>
          </p:cNvPr>
          <p:cNvGrpSpPr/>
          <p:nvPr/>
        </p:nvGrpSpPr>
        <p:grpSpPr>
          <a:xfrm>
            <a:off x="6398822" y="4238684"/>
            <a:ext cx="2137356" cy="2031121"/>
            <a:chOff x="1254183" y="2251601"/>
            <a:chExt cx="1958420" cy="189505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C5E8E44-7719-420E-BF3A-A7EEE9753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66900" y="2251601"/>
              <a:ext cx="1345703" cy="1895053"/>
            </a:xfrm>
            <a:prstGeom prst="rect">
              <a:avLst/>
            </a:prstGeom>
          </p:spPr>
        </p:pic>
        <p:pic>
          <p:nvPicPr>
            <p:cNvPr id="23" name="Eyes One">
              <a:extLst>
                <a:ext uri="{FF2B5EF4-FFF2-40B4-BE49-F238E27FC236}">
                  <a16:creationId xmlns:a16="http://schemas.microsoft.com/office/drawing/2014/main" xmlns="" id="{A5B02507-BF38-4EC3-AFF5-7C0532FAF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87AD3-7B82-4121-A419-91F08D9CF551}"/>
              </a:ext>
            </a:extLst>
          </p:cNvPr>
          <p:cNvSpPr/>
          <p:nvPr/>
        </p:nvSpPr>
        <p:spPr>
          <a:xfrm>
            <a:off x="3451688" y="4658773"/>
            <a:ext cx="2622317" cy="1426589"/>
          </a:xfrm>
          <a:prstGeom prst="wedgeRoundRectCallout">
            <a:avLst>
              <a:gd name="adj1" fmla="val 59183"/>
              <a:gd name="adj2" fmla="val 30395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Oh no! Some of the bags are facing the wrong way and I can’t see the numbers. Which bag is mine?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32A7934-03E1-4E80-AC60-FCAEBA2B302A}"/>
              </a:ext>
            </a:extLst>
          </p:cNvPr>
          <p:cNvGrpSpPr/>
          <p:nvPr/>
        </p:nvGrpSpPr>
        <p:grpSpPr>
          <a:xfrm>
            <a:off x="551853" y="1981200"/>
            <a:ext cx="8063402" cy="1050511"/>
            <a:chOff x="551853" y="2159278"/>
            <a:chExt cx="6696530" cy="8724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E2247BD1-4594-4AEB-A914-3B5D92BC8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51853" y="2160035"/>
              <a:ext cx="590421" cy="87167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ADFBC48C-CAEB-489D-874D-2EDB6F6D7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230033" y="2160035"/>
              <a:ext cx="590421" cy="87167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2E94413D-16AB-4387-9751-A704A6278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908213" y="2160035"/>
              <a:ext cx="590421" cy="87167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858A4145-01F3-4D46-9556-A2705A813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586393" y="2160035"/>
              <a:ext cx="590421" cy="87167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876CCDEC-0D26-4009-AB4D-338031336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264573" y="2160035"/>
              <a:ext cx="590421" cy="87167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A33857AA-F49D-414F-9240-EAEF072C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942753" y="2160035"/>
              <a:ext cx="590421" cy="87167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C6B64714-E344-46AC-80FE-32C068DEF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620933" y="2159278"/>
              <a:ext cx="590421" cy="87167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B43EAF91-40AB-433D-93AE-63B296656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299113" y="2159278"/>
              <a:ext cx="590421" cy="87167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69C2724F-58F6-47B3-9D72-14D88F7C2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977293" y="2159278"/>
              <a:ext cx="590421" cy="87167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1BC0D3B-BECC-4BF8-939B-B4CF2DB35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657962" y="2159278"/>
              <a:ext cx="590421" cy="871676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5B1206F-FFF0-466F-BBCC-F0F0805C4CEE}"/>
              </a:ext>
            </a:extLst>
          </p:cNvPr>
          <p:cNvSpPr/>
          <p:nvPr/>
        </p:nvSpPr>
        <p:spPr>
          <a:xfrm>
            <a:off x="765044" y="2287522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2286F4F4-B98C-4378-ABE4-BCE7E8AB9497}"/>
              </a:ext>
            </a:extLst>
          </p:cNvPr>
          <p:cNvSpPr/>
          <p:nvPr/>
        </p:nvSpPr>
        <p:spPr>
          <a:xfrm>
            <a:off x="4840420" y="2278921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Title 20">
            <a:extLst>
              <a:ext uri="{FF2B5EF4-FFF2-40B4-BE49-F238E27FC236}">
                <a16:creationId xmlns:a16="http://schemas.microsoft.com/office/drawing/2014/main" xmlns="" id="{E780D2C6-7861-456B-BF93-C05CE3985770}"/>
              </a:ext>
            </a:extLst>
          </p:cNvPr>
          <p:cNvSpPr txBox="1">
            <a:spLocks/>
          </p:cNvSpPr>
          <p:nvPr/>
        </p:nvSpPr>
        <p:spPr>
          <a:xfrm>
            <a:off x="4654443" y="2310159"/>
            <a:ext cx="814572" cy="4133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latin typeface="+mn-lt"/>
              </a:rPr>
              <a:t>10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2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0">
            <a:extLst>
              <a:ext uri="{FF2B5EF4-FFF2-40B4-BE49-F238E27FC236}">
                <a16:creationId xmlns:a16="http://schemas.microsoft.com/office/drawing/2014/main" xmlns="" id="{6D424527-7AED-4682-ADFA-0587E428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488474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The shopkeeper has turned the bags around. What numbers can you see? Click on bag 14.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448D10-6FBD-4C73-88E7-9D85C6189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86" r="-148"/>
          <a:stretch/>
        </p:blipFill>
        <p:spPr>
          <a:xfrm>
            <a:off x="-364986" y="2897184"/>
            <a:ext cx="9873971" cy="23388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838433B-5C7F-48EF-AA8E-1626B411D14A}"/>
              </a:ext>
            </a:extLst>
          </p:cNvPr>
          <p:cNvGrpSpPr/>
          <p:nvPr/>
        </p:nvGrpSpPr>
        <p:grpSpPr>
          <a:xfrm>
            <a:off x="6398822" y="4238684"/>
            <a:ext cx="2137356" cy="2031121"/>
            <a:chOff x="1254183" y="2251601"/>
            <a:chExt cx="1958420" cy="189505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C5E8E44-7719-420E-BF3A-A7EEE9753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66900" y="2251601"/>
              <a:ext cx="1345703" cy="1895053"/>
            </a:xfrm>
            <a:prstGeom prst="rect">
              <a:avLst/>
            </a:prstGeom>
          </p:spPr>
        </p:pic>
        <p:pic>
          <p:nvPicPr>
            <p:cNvPr id="23" name="Eyes One">
              <a:extLst>
                <a:ext uri="{FF2B5EF4-FFF2-40B4-BE49-F238E27FC236}">
                  <a16:creationId xmlns:a16="http://schemas.microsoft.com/office/drawing/2014/main" xmlns="" id="{A5B02507-BF38-4EC3-AFF5-7C0532FAF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87AD3-7B82-4121-A419-91F08D9CF551}"/>
              </a:ext>
            </a:extLst>
          </p:cNvPr>
          <p:cNvSpPr/>
          <p:nvPr/>
        </p:nvSpPr>
        <p:spPr>
          <a:xfrm>
            <a:off x="3934557" y="5435179"/>
            <a:ext cx="2111605" cy="715920"/>
          </a:xfrm>
          <a:prstGeom prst="wedgeRoundRectCallout">
            <a:avLst>
              <a:gd name="adj1" fmla="val 59183"/>
              <a:gd name="adj2" fmla="val 30395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Hooray! That’s my order. Thank you!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2247BD1-4594-4AEB-A914-3B5D92BC8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1853" y="1982112"/>
            <a:ext cx="710936" cy="10495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DFBC48C-CAEB-489D-874D-2EDB6F6D7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68461" y="1982112"/>
            <a:ext cx="710936" cy="10495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E94413D-16AB-4387-9751-A704A62780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85068" y="1982112"/>
            <a:ext cx="710936" cy="10495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58A4145-01F3-4D46-9556-A2705A813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01676" y="1982112"/>
            <a:ext cx="710936" cy="10495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76CCDEC-0D26-4009-AB4D-3380313360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18284" y="1982112"/>
            <a:ext cx="710936" cy="10495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33857AA-F49D-414F-9240-EAEF072CEA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34892" y="1982112"/>
            <a:ext cx="710936" cy="10495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6B64714-E344-46AC-80FE-32C068DEF2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51499" y="1981200"/>
            <a:ext cx="710936" cy="10495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B43EAF91-40AB-433D-93AE-63B2966562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68107" y="1981200"/>
            <a:ext cx="710936" cy="10495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69C2724F-58F6-47B3-9D72-14D88F7C20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84715" y="1981200"/>
            <a:ext cx="710936" cy="10495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F1BC0D3B-BECC-4BF8-939B-B4CF2DB35E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04319" y="1981200"/>
            <a:ext cx="710936" cy="1049599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5B1206F-FFF0-466F-BBCC-F0F0805C4CEE}"/>
              </a:ext>
            </a:extLst>
          </p:cNvPr>
          <p:cNvSpPr/>
          <p:nvPr/>
        </p:nvSpPr>
        <p:spPr>
          <a:xfrm>
            <a:off x="765044" y="2287522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2286F4F4-B98C-4378-ABE4-BCE7E8AB9497}"/>
              </a:ext>
            </a:extLst>
          </p:cNvPr>
          <p:cNvSpPr/>
          <p:nvPr/>
        </p:nvSpPr>
        <p:spPr>
          <a:xfrm>
            <a:off x="4866420" y="2310159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Title 20">
            <a:extLst>
              <a:ext uri="{FF2B5EF4-FFF2-40B4-BE49-F238E27FC236}">
                <a16:creationId xmlns:a16="http://schemas.microsoft.com/office/drawing/2014/main" xmlns="" id="{E780D2C6-7861-456B-BF93-C05CE3985770}"/>
              </a:ext>
            </a:extLst>
          </p:cNvPr>
          <p:cNvSpPr txBox="1">
            <a:spLocks/>
          </p:cNvSpPr>
          <p:nvPr/>
        </p:nvSpPr>
        <p:spPr>
          <a:xfrm>
            <a:off x="4684923" y="2340639"/>
            <a:ext cx="814572" cy="4133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latin typeface="+mn-lt"/>
              </a:rPr>
              <a:t>10</a:t>
            </a:r>
            <a:endParaRPr lang="en-GB" sz="2000" b="0" dirty="0">
              <a:latin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516F290-2CE2-428C-BB05-16D42135CC48}"/>
              </a:ext>
            </a:extLst>
          </p:cNvPr>
          <p:cNvSpPr/>
          <p:nvPr/>
        </p:nvSpPr>
        <p:spPr>
          <a:xfrm>
            <a:off x="1591764" y="2310159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F0EE36D-DD09-412A-8EE8-717CB7D4C9FB}"/>
              </a:ext>
            </a:extLst>
          </p:cNvPr>
          <p:cNvSpPr/>
          <p:nvPr/>
        </p:nvSpPr>
        <p:spPr>
          <a:xfrm>
            <a:off x="2402571" y="2310159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A3CD285-6C48-4C5D-B118-172C136B7C76}"/>
              </a:ext>
            </a:extLst>
          </p:cNvPr>
          <p:cNvSpPr/>
          <p:nvPr/>
        </p:nvSpPr>
        <p:spPr>
          <a:xfrm>
            <a:off x="3217971" y="2310159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A633D47A-09AA-48D5-96D7-DC3EB2350FA0}"/>
              </a:ext>
            </a:extLst>
          </p:cNvPr>
          <p:cNvSpPr/>
          <p:nvPr/>
        </p:nvSpPr>
        <p:spPr>
          <a:xfrm>
            <a:off x="4044125" y="2310449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E87A115-C833-424F-95BF-9B98EEE9B55B}"/>
              </a:ext>
            </a:extLst>
          </p:cNvPr>
          <p:cNvSpPr/>
          <p:nvPr/>
        </p:nvSpPr>
        <p:spPr>
          <a:xfrm>
            <a:off x="5678650" y="2310159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28EF6F0-E1A2-4F6A-8DE3-9E9650E7FAFE}"/>
              </a:ext>
            </a:extLst>
          </p:cNvPr>
          <p:cNvSpPr/>
          <p:nvPr/>
        </p:nvSpPr>
        <p:spPr>
          <a:xfrm>
            <a:off x="6480380" y="2304936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CBF7443-0817-4FCD-A2E0-69522F79F0B6}"/>
              </a:ext>
            </a:extLst>
          </p:cNvPr>
          <p:cNvSpPr/>
          <p:nvPr/>
        </p:nvSpPr>
        <p:spPr>
          <a:xfrm>
            <a:off x="7298841" y="2287522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A8AE5816-46DB-4B5D-A678-01639CBFF981}"/>
              </a:ext>
            </a:extLst>
          </p:cNvPr>
          <p:cNvSpPr/>
          <p:nvPr/>
        </p:nvSpPr>
        <p:spPr>
          <a:xfrm>
            <a:off x="8122949" y="2304936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Title 20">
            <a:extLst>
              <a:ext uri="{FF2B5EF4-FFF2-40B4-BE49-F238E27FC236}">
                <a16:creationId xmlns:a16="http://schemas.microsoft.com/office/drawing/2014/main" xmlns="" id="{9495A7FF-1501-44A0-B5E2-1B691F3FFDB0}"/>
              </a:ext>
            </a:extLst>
          </p:cNvPr>
          <p:cNvSpPr txBox="1">
            <a:spLocks/>
          </p:cNvSpPr>
          <p:nvPr/>
        </p:nvSpPr>
        <p:spPr>
          <a:xfrm>
            <a:off x="5499495" y="2350433"/>
            <a:ext cx="814572" cy="4133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latin typeface="+mn-lt"/>
              </a:rPr>
              <a:t>11</a:t>
            </a:r>
            <a:endParaRPr lang="en-GB" sz="2000" b="0" dirty="0">
              <a:latin typeface="+mn-lt"/>
            </a:endParaRPr>
          </a:p>
        </p:txBody>
      </p:sp>
      <p:sp>
        <p:nvSpPr>
          <p:cNvPr id="46" name="Title 20">
            <a:extLst>
              <a:ext uri="{FF2B5EF4-FFF2-40B4-BE49-F238E27FC236}">
                <a16:creationId xmlns:a16="http://schemas.microsoft.com/office/drawing/2014/main" xmlns="" id="{046DAE11-4751-403B-B982-A385AE2C5A9E}"/>
              </a:ext>
            </a:extLst>
          </p:cNvPr>
          <p:cNvSpPr txBox="1">
            <a:spLocks/>
          </p:cNvSpPr>
          <p:nvPr/>
        </p:nvSpPr>
        <p:spPr>
          <a:xfrm>
            <a:off x="6291571" y="2335193"/>
            <a:ext cx="814572" cy="4133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latin typeface="+mn-lt"/>
              </a:rPr>
              <a:t>12</a:t>
            </a:r>
            <a:endParaRPr lang="en-GB" sz="2000" b="0" dirty="0">
              <a:latin typeface="+mn-lt"/>
            </a:endParaRPr>
          </a:p>
        </p:txBody>
      </p:sp>
      <p:sp>
        <p:nvSpPr>
          <p:cNvPr id="47" name="Title 20">
            <a:extLst>
              <a:ext uri="{FF2B5EF4-FFF2-40B4-BE49-F238E27FC236}">
                <a16:creationId xmlns:a16="http://schemas.microsoft.com/office/drawing/2014/main" xmlns="" id="{89B8146D-8D52-49A2-8E38-24AE90E1F4C4}"/>
              </a:ext>
            </a:extLst>
          </p:cNvPr>
          <p:cNvSpPr txBox="1">
            <a:spLocks/>
          </p:cNvSpPr>
          <p:nvPr/>
        </p:nvSpPr>
        <p:spPr>
          <a:xfrm>
            <a:off x="7110032" y="2326380"/>
            <a:ext cx="814572" cy="4133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latin typeface="+mn-lt"/>
              </a:rPr>
              <a:t>13</a:t>
            </a:r>
            <a:endParaRPr lang="en-GB" sz="2000" b="0" dirty="0">
              <a:latin typeface="+mn-lt"/>
            </a:endParaRPr>
          </a:p>
        </p:txBody>
      </p:sp>
      <p:sp>
        <p:nvSpPr>
          <p:cNvPr id="48" name="Title 20">
            <a:extLst>
              <a:ext uri="{FF2B5EF4-FFF2-40B4-BE49-F238E27FC236}">
                <a16:creationId xmlns:a16="http://schemas.microsoft.com/office/drawing/2014/main" xmlns="" id="{91443F75-2E64-4497-8E06-3490C78A56B6}"/>
              </a:ext>
            </a:extLst>
          </p:cNvPr>
          <p:cNvSpPr txBox="1">
            <a:spLocks/>
          </p:cNvSpPr>
          <p:nvPr/>
        </p:nvSpPr>
        <p:spPr>
          <a:xfrm>
            <a:off x="7942301" y="2335193"/>
            <a:ext cx="814572" cy="4133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latin typeface="+mn-lt"/>
              </a:rPr>
              <a:t>14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2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26267 0.3113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1555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26597 0.3111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1555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26406 0.3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44" grpId="0" animBg="1"/>
      <p:bldP spid="45" grpId="0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0">
            <a:extLst>
              <a:ext uri="{FF2B5EF4-FFF2-40B4-BE49-F238E27FC236}">
                <a16:creationId xmlns:a16="http://schemas.microsoft.com/office/drawing/2014/main" xmlns="" id="{6D424527-7AED-4682-ADFA-0587E428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488474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Then, Number Fourteen went to the till.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448D10-6FBD-4C73-88E7-9D85C6189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651" b="-4764"/>
          <a:stretch/>
        </p:blipFill>
        <p:spPr>
          <a:xfrm>
            <a:off x="2930785" y="1171596"/>
            <a:ext cx="5669816" cy="451480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838433B-5C7F-48EF-AA8E-1626B411D14A}"/>
              </a:ext>
            </a:extLst>
          </p:cNvPr>
          <p:cNvGrpSpPr/>
          <p:nvPr/>
        </p:nvGrpSpPr>
        <p:grpSpPr>
          <a:xfrm>
            <a:off x="762029" y="4150799"/>
            <a:ext cx="2137356" cy="2031121"/>
            <a:chOff x="1254183" y="2251601"/>
            <a:chExt cx="1958420" cy="189505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C5E8E44-7719-420E-BF3A-A7EEE9753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66900" y="2251601"/>
              <a:ext cx="1345703" cy="1895053"/>
            </a:xfrm>
            <a:prstGeom prst="rect">
              <a:avLst/>
            </a:prstGeom>
          </p:spPr>
        </p:pic>
        <p:pic>
          <p:nvPicPr>
            <p:cNvPr id="23" name="Eyes One">
              <a:extLst>
                <a:ext uri="{FF2B5EF4-FFF2-40B4-BE49-F238E27FC236}">
                  <a16:creationId xmlns:a16="http://schemas.microsoft.com/office/drawing/2014/main" xmlns="" id="{A5B02507-BF38-4EC3-AFF5-7C0532FAF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87AD3-7B82-4121-A419-91F08D9CF551}"/>
              </a:ext>
            </a:extLst>
          </p:cNvPr>
          <p:cNvSpPr/>
          <p:nvPr/>
        </p:nvSpPr>
        <p:spPr>
          <a:xfrm>
            <a:off x="609157" y="3059791"/>
            <a:ext cx="2111605" cy="715920"/>
          </a:xfrm>
          <a:prstGeom prst="wedgeRoundRectCallout">
            <a:avLst>
              <a:gd name="adj1" fmla="val -10824"/>
              <a:gd name="adj2" fmla="val 104901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How much does my shopping cost?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F7B00C2-B00A-4B3F-AD86-DEB8BF755DC9}"/>
              </a:ext>
            </a:extLst>
          </p:cNvPr>
          <p:cNvGrpSpPr/>
          <p:nvPr/>
        </p:nvGrpSpPr>
        <p:grpSpPr>
          <a:xfrm>
            <a:off x="3013733" y="5292928"/>
            <a:ext cx="852554" cy="1049599"/>
            <a:chOff x="7904319" y="1981200"/>
            <a:chExt cx="852554" cy="104959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1BC0D3B-BECC-4BF8-939B-B4CF2DB35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904319" y="1981200"/>
              <a:ext cx="710936" cy="1049599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A8AE5816-46DB-4B5D-A678-01639CBFF981}"/>
                </a:ext>
              </a:extLst>
            </p:cNvPr>
            <p:cNvSpPr/>
            <p:nvPr/>
          </p:nvSpPr>
          <p:spPr>
            <a:xfrm>
              <a:off x="8122949" y="2304936"/>
              <a:ext cx="436954" cy="4369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A873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8" name="Title 20">
              <a:extLst>
                <a:ext uri="{FF2B5EF4-FFF2-40B4-BE49-F238E27FC236}">
                  <a16:creationId xmlns:a16="http://schemas.microsoft.com/office/drawing/2014/main" xmlns="" id="{91443F75-2E64-4497-8E06-3490C78A56B6}"/>
                </a:ext>
              </a:extLst>
            </p:cNvPr>
            <p:cNvSpPr txBox="1">
              <a:spLocks/>
            </p:cNvSpPr>
            <p:nvPr/>
          </p:nvSpPr>
          <p:spPr>
            <a:xfrm>
              <a:off x="7942301" y="2335193"/>
              <a:ext cx="814572" cy="41333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800" b="0" dirty="0">
                  <a:latin typeface="+mn-lt"/>
                </a:rPr>
                <a:t>14</a:t>
              </a:r>
              <a:endParaRPr lang="en-GB" sz="2000" b="0" dirty="0">
                <a:latin typeface="+mn-lt"/>
              </a:endParaRPr>
            </a:p>
          </p:txBody>
        </p:sp>
      </p:grp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xmlns="" id="{455F166F-5C61-453B-92C4-CEB8A3478364}"/>
              </a:ext>
            </a:extLst>
          </p:cNvPr>
          <p:cNvSpPr/>
          <p:nvPr/>
        </p:nvSpPr>
        <p:spPr>
          <a:xfrm>
            <a:off x="4364353" y="1657204"/>
            <a:ext cx="1689726" cy="715920"/>
          </a:xfrm>
          <a:prstGeom prst="wedgeRoundRectCallout">
            <a:avLst>
              <a:gd name="adj1" fmla="val 62070"/>
              <a:gd name="adj2" fmla="val 6979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That will be 14p please.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FE2C683-088C-41A4-9DF1-BA0DC6B9140A}"/>
              </a:ext>
            </a:extLst>
          </p:cNvPr>
          <p:cNvGrpSpPr/>
          <p:nvPr/>
        </p:nvGrpSpPr>
        <p:grpSpPr>
          <a:xfrm>
            <a:off x="-911801" y="5328789"/>
            <a:ext cx="852554" cy="1049599"/>
            <a:chOff x="7904319" y="1981200"/>
            <a:chExt cx="852554" cy="1049599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BF4E9A59-DDD9-47AE-8A6C-55BFCD3B9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904319" y="1981200"/>
              <a:ext cx="710936" cy="1049599"/>
            </a:xfrm>
            <a:prstGeom prst="rect">
              <a:avLst/>
            </a:prstGeom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A437D11A-5834-4B73-8972-4BA038A489AB}"/>
                </a:ext>
              </a:extLst>
            </p:cNvPr>
            <p:cNvSpPr/>
            <p:nvPr/>
          </p:nvSpPr>
          <p:spPr>
            <a:xfrm>
              <a:off x="8122949" y="2304936"/>
              <a:ext cx="436954" cy="4369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A873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3" name="Title 20">
              <a:extLst>
                <a:ext uri="{FF2B5EF4-FFF2-40B4-BE49-F238E27FC236}">
                  <a16:creationId xmlns:a16="http://schemas.microsoft.com/office/drawing/2014/main" xmlns="" id="{68399836-4DB8-4881-8A7C-67ECCA2BF621}"/>
                </a:ext>
              </a:extLst>
            </p:cNvPr>
            <p:cNvSpPr txBox="1">
              <a:spLocks/>
            </p:cNvSpPr>
            <p:nvPr/>
          </p:nvSpPr>
          <p:spPr>
            <a:xfrm>
              <a:off x="7942301" y="2335193"/>
              <a:ext cx="814572" cy="41333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800" b="0" dirty="0">
                  <a:latin typeface="+mn-lt"/>
                </a:rPr>
                <a:t>14</a:t>
              </a:r>
              <a:endParaRPr lang="en-GB" sz="20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044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42899 -0.00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0712 -0.40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8F1D12DC-6B86-4F6C-B754-A48B9C969600}"/>
              </a:ext>
            </a:extLst>
          </p:cNvPr>
          <p:cNvSpPr/>
          <p:nvPr/>
        </p:nvSpPr>
        <p:spPr>
          <a:xfrm>
            <a:off x="2615620" y="881609"/>
            <a:ext cx="2906975" cy="839796"/>
          </a:xfrm>
          <a:prstGeom prst="wedgeRoundRectCallout">
            <a:avLst>
              <a:gd name="adj1" fmla="val 47306"/>
              <a:gd name="adj2" fmla="val 78379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How much money have I got? Click me to check.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1C863FE-6F61-478F-BC13-8AC5BD79A440}"/>
              </a:ext>
            </a:extLst>
          </p:cNvPr>
          <p:cNvGrpSpPr/>
          <p:nvPr/>
        </p:nvGrpSpPr>
        <p:grpSpPr>
          <a:xfrm>
            <a:off x="991969" y="2436251"/>
            <a:ext cx="4530625" cy="3695769"/>
            <a:chOff x="1134790" y="3718289"/>
            <a:chExt cx="2990119" cy="24391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D0D7F2A-57C1-4588-95FC-E869CBB65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34790" y="3718289"/>
              <a:ext cx="2990119" cy="243913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DA73CD81-FE61-46FA-84CE-3CE21E053A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740" r="18867" b="23617"/>
            <a:stretch/>
          </p:blipFill>
          <p:spPr>
            <a:xfrm>
              <a:off x="1283513" y="5005859"/>
              <a:ext cx="2692672" cy="104766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DFDF4D2-8C96-4BE1-94C0-AA9F0E55F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61200" y="4669926"/>
            <a:ext cx="489446" cy="48881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699F151-F333-41AB-AB7A-08C707113EB3}"/>
              </a:ext>
            </a:extLst>
          </p:cNvPr>
          <p:cNvGrpSpPr/>
          <p:nvPr/>
        </p:nvGrpSpPr>
        <p:grpSpPr>
          <a:xfrm>
            <a:off x="5665416" y="671168"/>
            <a:ext cx="2669569" cy="2536881"/>
            <a:chOff x="1254183" y="2251601"/>
            <a:chExt cx="1958420" cy="189505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CD2DE56B-FEE5-46AE-B031-801F9813B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66900" y="2251601"/>
              <a:ext cx="1345703" cy="1895053"/>
            </a:xfrm>
            <a:prstGeom prst="rect">
              <a:avLst/>
            </a:prstGeom>
          </p:spPr>
        </p:pic>
        <p:pic>
          <p:nvPicPr>
            <p:cNvPr id="27" name="Eyes One">
              <a:extLst>
                <a:ext uri="{FF2B5EF4-FFF2-40B4-BE49-F238E27FC236}">
                  <a16:creationId xmlns:a16="http://schemas.microsoft.com/office/drawing/2014/main" xmlns="" id="{11B8AD97-7F33-4B3E-8AE1-AE9833D3E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3689FB9-46A8-4FCD-AFD8-D071020F70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94938" y="4669925"/>
            <a:ext cx="489446" cy="4888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65A3271-9DD1-4703-89BF-25E6EC58C1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1557" y="4669924"/>
            <a:ext cx="489446" cy="4888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FB6AAB0-B4F5-4286-89A5-420A324BA9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75295" y="4669921"/>
            <a:ext cx="489446" cy="4888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79E7EB7-F5B1-4532-A67E-A09CF173B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36271" y="4669920"/>
            <a:ext cx="489446" cy="4888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7244E9B-5A40-4F40-8B1C-8B2A50DB63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61200" y="5249606"/>
            <a:ext cx="489446" cy="4888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688C26B-C861-47E7-9B2F-86069C658B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94938" y="5249605"/>
            <a:ext cx="489446" cy="4888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6ECB402-81B9-4EF6-979B-72BF61725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1557" y="5249604"/>
            <a:ext cx="489446" cy="4888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50A1D80-1D9A-4BE8-8359-E96E837BAC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75295" y="5249601"/>
            <a:ext cx="489446" cy="4888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D266392-0969-4EE3-AA49-F6CCE1751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36271" y="5249600"/>
            <a:ext cx="489446" cy="4888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062E723-E455-4027-8AD8-E107463AD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27082" y="4181108"/>
            <a:ext cx="489446" cy="4888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FE1E6F1-90BF-4BD0-AD24-EC61E266A9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88058" y="4181107"/>
            <a:ext cx="489446" cy="4888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DEF9122F-A1B6-4434-A067-4D1E1E64A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27082" y="5050348"/>
            <a:ext cx="489446" cy="4888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7150308-345E-4BEA-997C-81DC99338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88058" y="5050347"/>
            <a:ext cx="489446" cy="4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9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8F1D12DC-6B86-4F6C-B754-A48B9C969600}"/>
              </a:ext>
            </a:extLst>
          </p:cNvPr>
          <p:cNvSpPr/>
          <p:nvPr/>
        </p:nvSpPr>
        <p:spPr>
          <a:xfrm>
            <a:off x="1644633" y="648765"/>
            <a:ext cx="3877961" cy="1397218"/>
          </a:xfrm>
          <a:prstGeom prst="wedgeRoundRectCallout">
            <a:avLst>
              <a:gd name="adj1" fmla="val 47306"/>
              <a:gd name="adj2" fmla="val 78379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That’s right! I had 14 pennies. We can make 14p another way – click me to take a look. Talk about what you can see this time.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699F151-F333-41AB-AB7A-08C707113EB3}"/>
              </a:ext>
            </a:extLst>
          </p:cNvPr>
          <p:cNvGrpSpPr/>
          <p:nvPr/>
        </p:nvGrpSpPr>
        <p:grpSpPr>
          <a:xfrm>
            <a:off x="5665416" y="671168"/>
            <a:ext cx="2669569" cy="2536881"/>
            <a:chOff x="1254183" y="2251601"/>
            <a:chExt cx="1958420" cy="189505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CD2DE56B-FEE5-46AE-B031-801F9813B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66900" y="2251601"/>
              <a:ext cx="1345703" cy="1895053"/>
            </a:xfrm>
            <a:prstGeom prst="rect">
              <a:avLst/>
            </a:prstGeom>
          </p:spPr>
        </p:pic>
        <p:pic>
          <p:nvPicPr>
            <p:cNvPr id="27" name="Eyes One">
              <a:extLst>
                <a:ext uri="{FF2B5EF4-FFF2-40B4-BE49-F238E27FC236}">
                  <a16:creationId xmlns:a16="http://schemas.microsoft.com/office/drawing/2014/main" xmlns="" id="{11B8AD97-7F33-4B3E-8AE1-AE9833D3E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D0D7F2A-57C1-4588-95FC-E869CBB65E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37873" y="2370938"/>
            <a:ext cx="4156974" cy="33909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73CD81-FE61-46FA-84CE-3CE21E053A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40" r="18867" b="23617"/>
          <a:stretch/>
        </p:blipFill>
        <p:spPr>
          <a:xfrm>
            <a:off x="1644633" y="4160965"/>
            <a:ext cx="3743452" cy="1456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DFDF4D2-8C96-4BE1-94C0-AA9F0E55FD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60158" y="4420396"/>
            <a:ext cx="449080" cy="4484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3689FB9-46A8-4FCD-AFD8-D071020F70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33383" y="4420396"/>
            <a:ext cx="449080" cy="4484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65A3271-9DD1-4703-89BF-25E6EC58C1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18427" y="4420395"/>
            <a:ext cx="449080" cy="4484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FB6AAB0-B4F5-4286-89A5-420A324BA9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91652" y="4420392"/>
            <a:ext cx="449080" cy="4484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79E7EB7-F5B1-4532-A67E-A09CF173B9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89868" y="4420391"/>
            <a:ext cx="449080" cy="4484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7244E9B-5A40-4F40-8B1C-8B2A50DB63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60158" y="4952269"/>
            <a:ext cx="449080" cy="4484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688C26B-C861-47E7-9B2F-86069C658B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33383" y="4952268"/>
            <a:ext cx="449080" cy="4484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6ECB402-81B9-4EF6-979B-72BF61725B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18427" y="4952267"/>
            <a:ext cx="449080" cy="4484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50A1D80-1D9A-4BE8-8359-E96E837BAC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91652" y="4952264"/>
            <a:ext cx="449080" cy="4484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D266392-0969-4EE3-AA49-F6CCE17513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89868" y="4952263"/>
            <a:ext cx="449080" cy="4484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0129D4E-CB86-4F06-84A6-A37C0A66B7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18112" y="5845281"/>
            <a:ext cx="449080" cy="4484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442439D-EEE3-49F1-BD72-A27000217F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98762" y="5845281"/>
            <a:ext cx="449080" cy="4484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6493884C-B0C9-4BDF-BB6F-B42624C1C0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79412" y="5845280"/>
            <a:ext cx="449080" cy="4484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52BDAF2-0358-4976-9BE3-72A5E76BE6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60062" y="5845279"/>
            <a:ext cx="449080" cy="4484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8BF0F23-2A33-4B18-BF05-3625FAC197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73102" y="4016523"/>
            <a:ext cx="1086514" cy="10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6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28031" y="1458617"/>
            <a:ext cx="3660318" cy="437496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375EDBFD-401D-4540-AA2B-483799361AFD}"/>
              </a:ext>
            </a:extLst>
          </p:cNvPr>
          <p:cNvSpPr/>
          <p:nvPr/>
        </p:nvSpPr>
        <p:spPr>
          <a:xfrm>
            <a:off x="1702628" y="1444211"/>
            <a:ext cx="2809110" cy="2062502"/>
          </a:xfrm>
          <a:prstGeom prst="wedgeRoundRectCallout">
            <a:avLst>
              <a:gd name="adj1" fmla="val 51182"/>
              <a:gd name="adj2" fmla="val 60403"/>
              <a:gd name="adj3" fmla="val 16667"/>
            </a:avLst>
          </a:prstGeom>
          <a:solidFill>
            <a:schemeClr val="bg1"/>
          </a:solidFill>
          <a:ln w="28575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Hello, I am Number Ten. What do you notice about me? I’m off to the store today with my friend, Number Four. I have been saving my money.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8F1D12DC-6B86-4F6C-B754-A48B9C969600}"/>
              </a:ext>
            </a:extLst>
          </p:cNvPr>
          <p:cNvSpPr/>
          <p:nvPr/>
        </p:nvSpPr>
        <p:spPr>
          <a:xfrm>
            <a:off x="2273066" y="2475462"/>
            <a:ext cx="2211862" cy="847775"/>
          </a:xfrm>
          <a:prstGeom prst="wedgeRoundRectCallout">
            <a:avLst>
              <a:gd name="adj1" fmla="val 47306"/>
              <a:gd name="adj2" fmla="val 78379"/>
              <a:gd name="adj3" fmla="val 16667"/>
            </a:avLst>
          </a:prstGeom>
          <a:solidFill>
            <a:schemeClr val="bg1"/>
          </a:solidFill>
          <a:ln w="28575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How many pennies did you count?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D0D7F2A-57C1-4588-95FC-E869CBB65E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34789" y="3718289"/>
            <a:ext cx="2990120" cy="24391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73CD81-FE61-46FA-84CE-3CE21E053A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40" r="18867" b="23617"/>
          <a:stretch/>
        </p:blipFill>
        <p:spPr>
          <a:xfrm>
            <a:off x="1283513" y="5005859"/>
            <a:ext cx="2692672" cy="10476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11398C0-00BD-406A-B91D-FB8FB632A5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84928" y="-409481"/>
            <a:ext cx="348742" cy="3482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B365E1F-B5D6-480E-93E9-FF38B76F16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60625" y="-409480"/>
            <a:ext cx="348742" cy="348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40FA6F-130C-475E-9411-7F6738F216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00849" y="-409479"/>
            <a:ext cx="348742" cy="3482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EF0C91-9D57-42DF-BD45-D6ADD1FF64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53554" y="-394834"/>
            <a:ext cx="348742" cy="348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DFDF4D2-8C96-4BE1-94C0-AA9F0E55FD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83513" y="-394834"/>
            <a:ext cx="348742" cy="3482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E93795E-208E-4A65-9845-51425B6FC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93778" y="-394834"/>
            <a:ext cx="348742" cy="3482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709A7A1-A5A4-4F1F-8275-41F38467A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58441" y="-409478"/>
            <a:ext cx="348742" cy="3482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98665" y="-409478"/>
            <a:ext cx="348742" cy="3482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FA603C9-9ABF-4901-8070-0B5A6E04EF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51370" y="-409477"/>
            <a:ext cx="348742" cy="3482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26AC607-7AFC-4464-AA83-9171C161DC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02628" y="-409477"/>
            <a:ext cx="348742" cy="3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02188 0.81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4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00937 0.8134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4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00782 0.813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2101 0.813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4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5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03663 0.8113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4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2275 0.8696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4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25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0.15937 0.869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4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14444 0.87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4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25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13316 0.8703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4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25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11788 0.8717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It was time for Number Fourteen to go home. He had a funny feeling as he reached the door.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79942" y="1314303"/>
            <a:ext cx="7036337" cy="49755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E2F38BF-6DC1-4CC9-8022-66DFC6BD9DA9}"/>
              </a:ext>
            </a:extLst>
          </p:cNvPr>
          <p:cNvGrpSpPr/>
          <p:nvPr/>
        </p:nvGrpSpPr>
        <p:grpSpPr>
          <a:xfrm>
            <a:off x="2642924" y="3666773"/>
            <a:ext cx="2070243" cy="1976948"/>
            <a:chOff x="1254183" y="2275218"/>
            <a:chExt cx="1979649" cy="18714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B964FC9-CBA3-47BE-9FBC-0B220B3EC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66900" y="2275218"/>
              <a:ext cx="1366932" cy="1871436"/>
            </a:xfrm>
            <a:prstGeom prst="rect">
              <a:avLst/>
            </a:prstGeom>
          </p:spPr>
        </p:pic>
        <p:pic>
          <p:nvPicPr>
            <p:cNvPr id="11" name="Eyes One">
              <a:extLst>
                <a:ext uri="{FF2B5EF4-FFF2-40B4-BE49-F238E27FC236}">
                  <a16:creationId xmlns:a16="http://schemas.microsoft.com/office/drawing/2014/main" xmlns="" id="{8AE12452-83BD-43CC-8F60-3ABA7AD84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008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Suddenly, there was another loud bang!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xmlns="" id="{458C4189-2EDE-4020-AFE5-67A3B03FB7B2}"/>
              </a:ext>
            </a:extLst>
          </p:cNvPr>
          <p:cNvSpPr/>
          <p:nvPr/>
        </p:nvSpPr>
        <p:spPr>
          <a:xfrm>
            <a:off x="1305018" y="1367161"/>
            <a:ext cx="6711518" cy="4847208"/>
          </a:xfrm>
          <a:prstGeom prst="irregularSeal1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71F028B-0106-49E2-B91F-882E6768E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53261" y="2547257"/>
            <a:ext cx="1758075" cy="210132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1563F341-CB3F-4F66-9D64-AB71D30375B3}"/>
              </a:ext>
            </a:extLst>
          </p:cNvPr>
          <p:cNvSpPr/>
          <p:nvPr/>
        </p:nvSpPr>
        <p:spPr>
          <a:xfrm>
            <a:off x="5886753" y="2236482"/>
            <a:ext cx="2366681" cy="994306"/>
          </a:xfrm>
          <a:prstGeom prst="wedgeRoundRectCallout">
            <a:avLst>
              <a:gd name="adj1" fmla="val -52271"/>
              <a:gd name="adj2" fmla="val 64832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What do you think is going to happen to me now?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49876E0-9A61-4DBC-ABE5-BA3605E7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41946" y="2682521"/>
            <a:ext cx="1429487" cy="1976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1C6A5DA-BB3F-4B10-A85C-15C69A92D060}"/>
              </a:ext>
            </a:extLst>
          </p:cNvPr>
          <p:cNvGrpSpPr/>
          <p:nvPr/>
        </p:nvGrpSpPr>
        <p:grpSpPr>
          <a:xfrm>
            <a:off x="3698830" y="2691445"/>
            <a:ext cx="2070245" cy="1976950"/>
            <a:chOff x="1254183" y="2275218"/>
            <a:chExt cx="1979649" cy="18714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511870E-BE62-4D74-9ECB-BBE46B8B3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66900" y="2275218"/>
              <a:ext cx="1366932" cy="1871436"/>
            </a:xfrm>
            <a:prstGeom prst="rect">
              <a:avLst/>
            </a:prstGeom>
          </p:spPr>
        </p:pic>
        <p:pic>
          <p:nvPicPr>
            <p:cNvPr id="10" name="Eyes One">
              <a:extLst>
                <a:ext uri="{FF2B5EF4-FFF2-40B4-BE49-F238E27FC236}">
                  <a16:creationId xmlns:a16="http://schemas.microsoft.com/office/drawing/2014/main" xmlns="" id="{E1797046-8415-4B88-83DC-7586F4040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982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37118 0.2923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9" y="146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35868 0.29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1451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8649" y="1642453"/>
            <a:ext cx="7886700" cy="2708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08478" y="4564041"/>
            <a:ext cx="1516447" cy="2097213"/>
          </a:xfrm>
          <a:prstGeom prst="rect">
            <a:avLst/>
          </a:prstGeom>
        </p:spPr>
      </p:pic>
      <p:sp>
        <p:nvSpPr>
          <p:cNvPr id="8" name="Title 20">
            <a:extLst>
              <a:ext uri="{FF2B5EF4-FFF2-40B4-BE49-F238E27FC236}">
                <a16:creationId xmlns:a16="http://schemas.microsoft.com/office/drawing/2014/main" xmlns="" id="{5E8191E7-0DF9-4E30-AA74-C6793B7F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Number Ten and Number Four said goodbye to each other and made their way home.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7DD3A0-AC02-4494-9263-0C25A5D87F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0399" y="4476550"/>
            <a:ext cx="1772049" cy="21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3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Number Lines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55650" y="1473200"/>
            <a:ext cx="763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pitchFamily="2" charset="0"/>
                <a:cs typeface="Sassoon Infant Rg" pitchFamily="2" charset="0"/>
              </a:rPr>
              <a:t>Can you spot the number 14 on the number line?</a:t>
            </a:r>
            <a:br>
              <a:rPr lang="en-US" altLang="en-US">
                <a:ea typeface="Sassoon Infant Rg" pitchFamily="2" charset="0"/>
                <a:cs typeface="Sassoon Infant Rg" pitchFamily="2" charset="0"/>
              </a:rPr>
            </a:br>
            <a:r>
              <a:rPr lang="en-US" altLang="en-US">
                <a:ea typeface="Sassoon Infant Rg" pitchFamily="2" charset="0"/>
                <a:cs typeface="Sassoon Infant Rg" pitchFamily="2" charset="0"/>
              </a:rPr>
              <a:t>Which numbers are next to number 14?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8C2B012-D3F0-4992-87B6-2E841CD1DFE7}"/>
              </a:ext>
            </a:extLst>
          </p:cNvPr>
          <p:cNvSpPr/>
          <p:nvPr/>
        </p:nvSpPr>
        <p:spPr>
          <a:xfrm>
            <a:off x="1039813" y="2416175"/>
            <a:ext cx="5516562" cy="527050"/>
          </a:xfrm>
          <a:prstGeom prst="roundRec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 the answer!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20923C6-0A0D-4676-AE88-9BF3C148DB32}"/>
              </a:ext>
            </a:extLst>
          </p:cNvPr>
          <p:cNvSpPr/>
          <p:nvPr/>
        </p:nvSpPr>
        <p:spPr>
          <a:xfrm>
            <a:off x="6443663" y="1855788"/>
            <a:ext cx="1595437" cy="1595437"/>
          </a:xfrm>
          <a:prstGeom prst="ellipse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BA176B8-FAF0-4723-8B5E-D7042EFB80A0}"/>
              </a:ext>
            </a:extLst>
          </p:cNvPr>
          <p:cNvCxnSpPr>
            <a:cxnSpLocks/>
          </p:cNvCxnSpPr>
          <p:nvPr/>
        </p:nvCxnSpPr>
        <p:spPr>
          <a:xfrm>
            <a:off x="755650" y="5614988"/>
            <a:ext cx="7632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79463" y="5435600"/>
            <a:ext cx="3792537" cy="179388"/>
            <a:chOff x="779985" y="5267058"/>
            <a:chExt cx="7543802" cy="3332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727E452-C336-458E-900D-A07550C09857}"/>
                </a:ext>
              </a:extLst>
            </p:cNvPr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2AA4AD7-3FB6-4BB9-A1D0-8DBDD45934A6}"/>
                </a:ext>
              </a:extLst>
            </p:cNvPr>
            <p:cNvCxnSpPr/>
            <p:nvPr/>
          </p:nvCxnSpPr>
          <p:spPr>
            <a:xfrm>
              <a:off x="153468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6269C36F-82C2-40B7-953C-86E1B4BAB5F7}"/>
                </a:ext>
              </a:extLst>
            </p:cNvPr>
            <p:cNvCxnSpPr/>
            <p:nvPr/>
          </p:nvCxnSpPr>
          <p:spPr>
            <a:xfrm>
              <a:off x="228937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2EBB02C-5559-4161-A313-7D4C8DACEABF}"/>
                </a:ext>
              </a:extLst>
            </p:cNvPr>
            <p:cNvCxnSpPr/>
            <p:nvPr/>
          </p:nvCxnSpPr>
          <p:spPr>
            <a:xfrm>
              <a:off x="304407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F8F6EBD-0D8C-4F31-92AA-14337D9A773D}"/>
                </a:ext>
              </a:extLst>
            </p:cNvPr>
            <p:cNvCxnSpPr/>
            <p:nvPr/>
          </p:nvCxnSpPr>
          <p:spPr>
            <a:xfrm>
              <a:off x="3798769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7370083-8F39-4982-A575-59E12B0D3E8A}"/>
                </a:ext>
              </a:extLst>
            </p:cNvPr>
            <p:cNvCxnSpPr/>
            <p:nvPr/>
          </p:nvCxnSpPr>
          <p:spPr>
            <a:xfrm>
              <a:off x="455346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8D2BC5A-9226-4A87-8FEB-C7D856CB290A}"/>
                </a:ext>
              </a:extLst>
            </p:cNvPr>
            <p:cNvCxnSpPr/>
            <p:nvPr/>
          </p:nvCxnSpPr>
          <p:spPr>
            <a:xfrm>
              <a:off x="5305003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7C404B2D-F9B6-4454-8549-00D270F5EFAA}"/>
                </a:ext>
              </a:extLst>
            </p:cNvPr>
            <p:cNvCxnSpPr/>
            <p:nvPr/>
          </p:nvCxnSpPr>
          <p:spPr>
            <a:xfrm>
              <a:off x="605970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EB2EB495-BB97-49EF-957E-47D810D910B3}"/>
                </a:ext>
              </a:extLst>
            </p:cNvPr>
            <p:cNvCxnSpPr/>
            <p:nvPr/>
          </p:nvCxnSpPr>
          <p:spPr>
            <a:xfrm>
              <a:off x="681439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A645086-8AA9-48F0-A383-C379F5CCBBB5}"/>
                </a:ext>
              </a:extLst>
            </p:cNvPr>
            <p:cNvCxnSpPr/>
            <p:nvPr/>
          </p:nvCxnSpPr>
          <p:spPr>
            <a:xfrm>
              <a:off x="756909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44E62D7-582C-440C-AE49-74FC87D8C092}"/>
                </a:ext>
              </a:extLst>
            </p:cNvPr>
            <p:cNvCxnSpPr/>
            <p:nvPr/>
          </p:nvCxnSpPr>
          <p:spPr>
            <a:xfrm>
              <a:off x="83237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2" name="TextBox 29"/>
          <p:cNvSpPr txBox="1">
            <a:spLocks noChangeArrowheads="1"/>
          </p:cNvSpPr>
          <p:nvPr/>
        </p:nvSpPr>
        <p:spPr bwMode="auto">
          <a:xfrm>
            <a:off x="563563" y="4918075"/>
            <a:ext cx="476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C9085B"/>
                </a:solidFill>
                <a:ea typeface="Sassoon Infant Rg" pitchFamily="2" charset="0"/>
                <a:cs typeface="Sassoon Infant Rg" pitchFamily="2" charset="0"/>
              </a:rPr>
              <a:t>0</a:t>
            </a:r>
          </a:p>
        </p:txBody>
      </p:sp>
      <p:sp>
        <p:nvSpPr>
          <p:cNvPr id="16393" name="TextBox 32"/>
          <p:cNvSpPr txBox="1">
            <a:spLocks noChangeArrowheads="1"/>
          </p:cNvSpPr>
          <p:nvPr/>
        </p:nvSpPr>
        <p:spPr bwMode="auto">
          <a:xfrm>
            <a:off x="979488" y="4918075"/>
            <a:ext cx="476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FFC000"/>
                </a:solidFill>
                <a:ea typeface="Sassoon Infant Rg" pitchFamily="2" charset="0"/>
                <a:cs typeface="Sassoon Infant Rg" pitchFamily="2" charset="0"/>
              </a:rPr>
              <a:t>1</a:t>
            </a:r>
          </a:p>
        </p:txBody>
      </p:sp>
      <p:sp>
        <p:nvSpPr>
          <p:cNvPr id="16394" name="TextBox 33"/>
          <p:cNvSpPr txBox="1">
            <a:spLocks noChangeArrowheads="1"/>
          </p:cNvSpPr>
          <p:nvPr/>
        </p:nvSpPr>
        <p:spPr bwMode="auto">
          <a:xfrm>
            <a:off x="1354138" y="4918075"/>
            <a:ext cx="476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009285"/>
                </a:solidFill>
                <a:ea typeface="Sassoon Infant Rg" pitchFamily="2" charset="0"/>
                <a:cs typeface="Sassoon Infant Rg" pitchFamily="2" charset="0"/>
              </a:rPr>
              <a:t>2</a:t>
            </a:r>
          </a:p>
        </p:txBody>
      </p:sp>
      <p:sp>
        <p:nvSpPr>
          <p:cNvPr id="16395" name="TextBox 34"/>
          <p:cNvSpPr txBox="1">
            <a:spLocks noChangeArrowheads="1"/>
          </p:cNvSpPr>
          <p:nvPr/>
        </p:nvSpPr>
        <p:spPr bwMode="auto">
          <a:xfrm>
            <a:off x="1724025" y="4918075"/>
            <a:ext cx="476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0076AF"/>
                </a:solidFill>
                <a:ea typeface="Sassoon Infant Rg" pitchFamily="2" charset="0"/>
                <a:cs typeface="Sassoon Infant Rg" pitchFamily="2" charset="0"/>
              </a:rPr>
              <a:t>3</a:t>
            </a:r>
          </a:p>
        </p:txBody>
      </p:sp>
      <p:sp>
        <p:nvSpPr>
          <p:cNvPr id="16396" name="TextBox 35"/>
          <p:cNvSpPr txBox="1">
            <a:spLocks noChangeArrowheads="1"/>
          </p:cNvSpPr>
          <p:nvPr/>
        </p:nvSpPr>
        <p:spPr bwMode="auto">
          <a:xfrm>
            <a:off x="2087563" y="4918075"/>
            <a:ext cx="476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653B8F"/>
                </a:solidFill>
                <a:ea typeface="Sassoon Infant Rg" pitchFamily="2" charset="0"/>
                <a:cs typeface="Sassoon Infant Rg" pitchFamily="2" charset="0"/>
              </a:rPr>
              <a:t>4</a:t>
            </a:r>
          </a:p>
        </p:txBody>
      </p:sp>
      <p:sp>
        <p:nvSpPr>
          <p:cNvPr id="16397" name="TextBox 36"/>
          <p:cNvSpPr txBox="1">
            <a:spLocks noChangeArrowheads="1"/>
          </p:cNvSpPr>
          <p:nvPr/>
        </p:nvSpPr>
        <p:spPr bwMode="auto">
          <a:xfrm>
            <a:off x="2473325" y="4918075"/>
            <a:ext cx="476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F08213"/>
                </a:solidFill>
                <a:ea typeface="Sassoon Infant Rg" pitchFamily="2" charset="0"/>
                <a:cs typeface="Sassoon Infant Rg" pitchFamily="2" charset="0"/>
              </a:rPr>
              <a:t>5</a:t>
            </a:r>
          </a:p>
        </p:txBody>
      </p:sp>
      <p:sp>
        <p:nvSpPr>
          <p:cNvPr id="16398" name="TextBox 37"/>
          <p:cNvSpPr txBox="1">
            <a:spLocks noChangeArrowheads="1"/>
          </p:cNvSpPr>
          <p:nvPr/>
        </p:nvSpPr>
        <p:spPr bwMode="auto">
          <a:xfrm>
            <a:off x="2849563" y="4918075"/>
            <a:ext cx="476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A673AE"/>
                </a:solidFill>
                <a:ea typeface="Sassoon Infant Rg" pitchFamily="2" charset="0"/>
                <a:cs typeface="Sassoon Infant Rg" pitchFamily="2" charset="0"/>
              </a:rPr>
              <a:t>6</a:t>
            </a:r>
          </a:p>
        </p:txBody>
      </p:sp>
      <p:sp>
        <p:nvSpPr>
          <p:cNvPr id="16399" name="TextBox 38"/>
          <p:cNvSpPr txBox="1">
            <a:spLocks noChangeArrowheads="1"/>
          </p:cNvSpPr>
          <p:nvPr/>
        </p:nvSpPr>
        <p:spPr bwMode="auto">
          <a:xfrm>
            <a:off x="3255963" y="4918075"/>
            <a:ext cx="476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E9506C"/>
                </a:solidFill>
                <a:ea typeface="Sassoon Infant Rg" pitchFamily="2" charset="0"/>
                <a:cs typeface="Sassoon Infant Rg" pitchFamily="2" charset="0"/>
              </a:rPr>
              <a:t>7</a:t>
            </a:r>
          </a:p>
        </p:txBody>
      </p:sp>
      <p:sp>
        <p:nvSpPr>
          <p:cNvPr id="16400" name="TextBox 39"/>
          <p:cNvSpPr txBox="1">
            <a:spLocks noChangeArrowheads="1"/>
          </p:cNvSpPr>
          <p:nvPr/>
        </p:nvSpPr>
        <p:spPr bwMode="auto">
          <a:xfrm>
            <a:off x="3613150" y="4918075"/>
            <a:ext cx="476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87BD31"/>
                </a:solidFill>
                <a:ea typeface="Sassoon Infant Rg" pitchFamily="2" charset="0"/>
                <a:cs typeface="Sassoon Infant Rg" pitchFamily="2" charset="0"/>
              </a:rPr>
              <a:t>8</a:t>
            </a:r>
          </a:p>
        </p:txBody>
      </p:sp>
      <p:sp>
        <p:nvSpPr>
          <p:cNvPr id="16401" name="TextBox 40"/>
          <p:cNvSpPr txBox="1">
            <a:spLocks noChangeArrowheads="1"/>
          </p:cNvSpPr>
          <p:nvPr/>
        </p:nvSpPr>
        <p:spPr bwMode="auto">
          <a:xfrm>
            <a:off x="3973513" y="4910138"/>
            <a:ext cx="47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7768AD"/>
                </a:solidFill>
                <a:ea typeface="Sassoon Infant Rg" pitchFamily="2" charset="0"/>
                <a:cs typeface="Sassoon Infant Rg" pitchFamily="2" charset="0"/>
              </a:rPr>
              <a:t>9</a:t>
            </a:r>
          </a:p>
        </p:txBody>
      </p:sp>
      <p:sp>
        <p:nvSpPr>
          <p:cNvPr id="16402" name="TextBox 41"/>
          <p:cNvSpPr txBox="1">
            <a:spLocks noChangeArrowheads="1"/>
          </p:cNvSpPr>
          <p:nvPr/>
        </p:nvSpPr>
        <p:spPr bwMode="auto">
          <a:xfrm>
            <a:off x="4259263" y="4927600"/>
            <a:ext cx="6365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00A8E8"/>
                </a:solidFill>
                <a:ea typeface="Sassoon Infant Rg" pitchFamily="2" charset="0"/>
                <a:cs typeface="Sassoon Infant Rg" pitchFamily="2" charset="0"/>
              </a:rPr>
              <a:t>10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0" y="5435600"/>
            <a:ext cx="3792538" cy="179388"/>
            <a:chOff x="779985" y="5267058"/>
            <a:chExt cx="7543802" cy="33328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14C51A5-4A3F-47AE-B924-FFA38E1E4050}"/>
                </a:ext>
              </a:extLst>
            </p:cNvPr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8EAC04EE-3C23-4880-83E8-3E740CD6FCCD}"/>
                </a:ext>
              </a:extLst>
            </p:cNvPr>
            <p:cNvCxnSpPr/>
            <p:nvPr/>
          </p:nvCxnSpPr>
          <p:spPr>
            <a:xfrm>
              <a:off x="153468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FD865625-2317-4C2A-B12B-AE26B30F7CAF}"/>
                </a:ext>
              </a:extLst>
            </p:cNvPr>
            <p:cNvCxnSpPr/>
            <p:nvPr/>
          </p:nvCxnSpPr>
          <p:spPr>
            <a:xfrm>
              <a:off x="228937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A96E5635-2CE8-4A6D-AE5C-15B3116AA00C}"/>
                </a:ext>
              </a:extLst>
            </p:cNvPr>
            <p:cNvCxnSpPr/>
            <p:nvPr/>
          </p:nvCxnSpPr>
          <p:spPr>
            <a:xfrm>
              <a:off x="304407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4C0D4A12-E236-451D-BA51-DF34AD6996EB}"/>
                </a:ext>
              </a:extLst>
            </p:cNvPr>
            <p:cNvCxnSpPr/>
            <p:nvPr/>
          </p:nvCxnSpPr>
          <p:spPr>
            <a:xfrm>
              <a:off x="3798768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BA2FC296-611D-4415-AB54-F5A1FB5B216D}"/>
                </a:ext>
              </a:extLst>
            </p:cNvPr>
            <p:cNvCxnSpPr/>
            <p:nvPr/>
          </p:nvCxnSpPr>
          <p:spPr>
            <a:xfrm>
              <a:off x="455346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6F77E877-DA3F-4F0D-9161-DA14E22E6654}"/>
                </a:ext>
              </a:extLst>
            </p:cNvPr>
            <p:cNvCxnSpPr/>
            <p:nvPr/>
          </p:nvCxnSpPr>
          <p:spPr>
            <a:xfrm>
              <a:off x="530500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E360DBBE-F044-4968-A738-127FCC35B7EA}"/>
                </a:ext>
              </a:extLst>
            </p:cNvPr>
            <p:cNvCxnSpPr/>
            <p:nvPr/>
          </p:nvCxnSpPr>
          <p:spPr>
            <a:xfrm>
              <a:off x="6059698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DECE07B6-A74F-47E5-8D33-811077F0DBD3}"/>
                </a:ext>
              </a:extLst>
            </p:cNvPr>
            <p:cNvCxnSpPr/>
            <p:nvPr/>
          </p:nvCxnSpPr>
          <p:spPr>
            <a:xfrm>
              <a:off x="681439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F99B94EA-16AD-4EB7-B1C9-23C7A057F893}"/>
                </a:ext>
              </a:extLst>
            </p:cNvPr>
            <p:cNvCxnSpPr/>
            <p:nvPr/>
          </p:nvCxnSpPr>
          <p:spPr>
            <a:xfrm>
              <a:off x="756909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BB05E061-308C-46CA-A64D-ACD239B2C234}"/>
                </a:ext>
              </a:extLst>
            </p:cNvPr>
            <p:cNvCxnSpPr/>
            <p:nvPr/>
          </p:nvCxnSpPr>
          <p:spPr>
            <a:xfrm>
              <a:off x="83237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04" name="TextBox 41"/>
          <p:cNvSpPr txBox="1">
            <a:spLocks noChangeArrowheads="1"/>
          </p:cNvSpPr>
          <p:nvPr/>
        </p:nvSpPr>
        <p:spPr bwMode="auto">
          <a:xfrm>
            <a:off x="4700588" y="4929188"/>
            <a:ext cx="6365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C9085B"/>
                </a:solidFill>
                <a:ea typeface="Sassoon Infant Rg" pitchFamily="2" charset="0"/>
                <a:cs typeface="Sassoon Infant Rg" pitchFamily="2" charset="0"/>
              </a:rPr>
              <a:t>11</a:t>
            </a:r>
          </a:p>
        </p:txBody>
      </p:sp>
      <p:sp>
        <p:nvSpPr>
          <p:cNvPr id="16405" name="TextBox 41"/>
          <p:cNvSpPr txBox="1">
            <a:spLocks noChangeArrowheads="1"/>
          </p:cNvSpPr>
          <p:nvPr/>
        </p:nvSpPr>
        <p:spPr bwMode="auto">
          <a:xfrm>
            <a:off x="5065713" y="4924425"/>
            <a:ext cx="636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009285"/>
                </a:solidFill>
                <a:ea typeface="Sassoon Infant Rg" pitchFamily="2" charset="0"/>
                <a:cs typeface="Sassoon Infant Rg" pitchFamily="2" charset="0"/>
              </a:rPr>
              <a:t>12</a:t>
            </a:r>
          </a:p>
        </p:txBody>
      </p:sp>
      <p:sp>
        <p:nvSpPr>
          <p:cNvPr id="16406" name="TextBox 41"/>
          <p:cNvSpPr txBox="1">
            <a:spLocks noChangeArrowheads="1"/>
          </p:cNvSpPr>
          <p:nvPr/>
        </p:nvSpPr>
        <p:spPr bwMode="auto">
          <a:xfrm>
            <a:off x="5456238" y="4933950"/>
            <a:ext cx="636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0076AF"/>
                </a:solidFill>
                <a:ea typeface="Sassoon Infant Rg" pitchFamily="2" charset="0"/>
                <a:cs typeface="Sassoon Infant Rg" pitchFamily="2" charset="0"/>
              </a:rPr>
              <a:t>13</a:t>
            </a:r>
          </a:p>
        </p:txBody>
      </p:sp>
      <p:sp>
        <p:nvSpPr>
          <p:cNvPr id="16407" name="TextBox 41"/>
          <p:cNvSpPr txBox="1">
            <a:spLocks noChangeArrowheads="1"/>
          </p:cNvSpPr>
          <p:nvPr/>
        </p:nvSpPr>
        <p:spPr bwMode="auto">
          <a:xfrm>
            <a:off x="5827713" y="4938713"/>
            <a:ext cx="636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653B8F"/>
                </a:solidFill>
                <a:ea typeface="Sassoon Infant Rg" pitchFamily="2" charset="0"/>
                <a:cs typeface="Sassoon Infant Rg" pitchFamily="2" charset="0"/>
              </a:rPr>
              <a:t>14</a:t>
            </a:r>
          </a:p>
        </p:txBody>
      </p:sp>
      <p:sp>
        <p:nvSpPr>
          <p:cNvPr id="16408" name="TextBox 41"/>
          <p:cNvSpPr txBox="1">
            <a:spLocks noChangeArrowheads="1"/>
          </p:cNvSpPr>
          <p:nvPr/>
        </p:nvSpPr>
        <p:spPr bwMode="auto">
          <a:xfrm>
            <a:off x="6242050" y="4930775"/>
            <a:ext cx="636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F08213"/>
                </a:solidFill>
                <a:ea typeface="Sassoon Infant Rg" pitchFamily="2" charset="0"/>
                <a:cs typeface="Sassoon Infant Rg" pitchFamily="2" charset="0"/>
              </a:rPr>
              <a:t>15</a:t>
            </a:r>
          </a:p>
        </p:txBody>
      </p:sp>
      <p:sp>
        <p:nvSpPr>
          <p:cNvPr id="16409" name="TextBox 41"/>
          <p:cNvSpPr txBox="1">
            <a:spLocks noChangeArrowheads="1"/>
          </p:cNvSpPr>
          <p:nvPr/>
        </p:nvSpPr>
        <p:spPr bwMode="auto">
          <a:xfrm>
            <a:off x="6605588" y="4935538"/>
            <a:ext cx="636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A673AE"/>
                </a:solidFill>
                <a:ea typeface="Sassoon Infant Rg" pitchFamily="2" charset="0"/>
                <a:cs typeface="Sassoon Infant Rg" pitchFamily="2" charset="0"/>
              </a:rPr>
              <a:t>16</a:t>
            </a:r>
          </a:p>
        </p:txBody>
      </p:sp>
      <p:sp>
        <p:nvSpPr>
          <p:cNvPr id="16410" name="TextBox 41"/>
          <p:cNvSpPr txBox="1">
            <a:spLocks noChangeArrowheads="1"/>
          </p:cNvSpPr>
          <p:nvPr/>
        </p:nvSpPr>
        <p:spPr bwMode="auto">
          <a:xfrm>
            <a:off x="6986588" y="4935538"/>
            <a:ext cx="636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E9506C"/>
                </a:solidFill>
                <a:ea typeface="Sassoon Infant Rg" pitchFamily="2" charset="0"/>
                <a:cs typeface="Sassoon Infant Rg" pitchFamily="2" charset="0"/>
              </a:rPr>
              <a:t>17</a:t>
            </a:r>
          </a:p>
        </p:txBody>
      </p:sp>
      <p:sp>
        <p:nvSpPr>
          <p:cNvPr id="16411" name="TextBox 41"/>
          <p:cNvSpPr txBox="1">
            <a:spLocks noChangeArrowheads="1"/>
          </p:cNvSpPr>
          <p:nvPr/>
        </p:nvSpPr>
        <p:spPr bwMode="auto">
          <a:xfrm>
            <a:off x="7348538" y="4938713"/>
            <a:ext cx="636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87BD31"/>
                </a:solidFill>
                <a:ea typeface="Sassoon Infant Rg" pitchFamily="2" charset="0"/>
                <a:cs typeface="Sassoon Infant Rg" pitchFamily="2" charset="0"/>
              </a:rPr>
              <a:t>18</a:t>
            </a:r>
          </a:p>
        </p:txBody>
      </p:sp>
      <p:sp>
        <p:nvSpPr>
          <p:cNvPr id="16412" name="TextBox 41"/>
          <p:cNvSpPr txBox="1">
            <a:spLocks noChangeArrowheads="1"/>
          </p:cNvSpPr>
          <p:nvPr/>
        </p:nvSpPr>
        <p:spPr bwMode="auto">
          <a:xfrm>
            <a:off x="7720013" y="4935538"/>
            <a:ext cx="638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7768AD"/>
                </a:solidFill>
                <a:ea typeface="Sassoon Infant Rg" pitchFamily="2" charset="0"/>
                <a:cs typeface="Sassoon Infant Rg" pitchFamily="2" charset="0"/>
              </a:rPr>
              <a:t>19</a:t>
            </a:r>
          </a:p>
        </p:txBody>
      </p:sp>
      <p:sp>
        <p:nvSpPr>
          <p:cNvPr id="16413" name="TextBox 41"/>
          <p:cNvSpPr txBox="1">
            <a:spLocks noChangeArrowheads="1"/>
          </p:cNvSpPr>
          <p:nvPr/>
        </p:nvSpPr>
        <p:spPr bwMode="auto">
          <a:xfrm>
            <a:off x="8101013" y="4938713"/>
            <a:ext cx="6365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00A8E8"/>
                </a:solidFill>
                <a:ea typeface="Sassoon Infant Rg" pitchFamily="2" charset="0"/>
                <a:cs typeface="Sassoon Infant Rg" pitchFamily="2" charset="0"/>
              </a:rPr>
              <a:t>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237170">
            <a:off x="6500813" y="1689100"/>
            <a:ext cx="11239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3 -0.02245 L 0.06093 -0.02245 C 0.06198 -0.01967 0.06336 -0.01712 0.06441 -0.01412 C 0.06493 -0.0125 0.0651 -0.01041 0.06579 -0.00856 C 0.06805 -0.00069 0.06632 -0.0074 0.06788 -0.00023 C 0.06805 0.0007 0.06823 0.00139 0.06857 0.00255 C 0.06875 0.00394 0.06892 0.00556 0.06927 0.00718 C 0.06961 0.00903 0.07066 0.01274 0.07066 0.01274 C 0.07083 0.01482 0.071 0.0169 0.07135 0.01922 C 0.07152 0.02061 0.07187 0.02223 0.07204 0.02385 C 0.07239 0.03264 0.07239 0.04167 0.07274 0.0507 C 0.07239 0.07107 0.07239 0.09144 0.07204 0.11181 C 0.07187 0.11389 0.071 0.12454 0.07066 0.12755 C 0.07048 0.12848 0.07013 0.12917 0.06996 0.13033 C 0.06961 0.13149 0.06944 0.13264 0.06927 0.13403 C 0.06892 0.13542 0.06892 0.13704 0.06857 0.13866 C 0.06823 0.13982 0.06753 0.14098 0.06718 0.14237 C 0.06562 0.15163 0.06718 0.14306 0.06579 0.14977 C 0.06545 0.15093 0.06545 0.15209 0.0651 0.15348 C 0.06475 0.1544 0.06406 0.1551 0.06371 0.15625 C 0.06302 0.15764 0.0625 0.16112 0.06232 0.16274 C 0.0618 0.16459 0.06128 0.16644 0.06093 0.16829 C 0.06059 0.16922 0.06041 0.16991 0.06024 0.17107 C 0.05989 0.17223 0.05989 0.17338 0.05954 0.17477 C 0.0592 0.1757 0.05833 0.17639 0.05816 0.17755 C 0.05694 0.18079 0.0559 0.18704 0.05538 0.19051 C 0.05503 0.19167 0.0552 0.19306 0.05468 0.19422 C 0.05416 0.19514 0.05364 0.19584 0.05329 0.197 C 0.05191 0.20047 0.05312 0.19931 0.05191 0.20348 C 0.05156 0.2044 0.05086 0.2051 0.05052 0.20625 C 0.05017 0.20695 0.05017 0.20811 0.04982 0.20903 C 0.04913 0.20973 0.04843 0.21019 0.04774 0.21088 C 0.04739 0.21181 0.04722 0.21274 0.04704 0.21366 C 0.0434 0.22292 0.04791 0.20857 0.04427 0.22014 C 0.04392 0.22084 0.04375 0.222 0.04357 0.22292 C 0.03975 0.23426 0.04427 0.21991 0.04079 0.2294 C 0.04045 0.2301 0.04045 0.23125 0.0401 0.23218 C 0.03923 0.23403 0.03819 0.23588 0.03732 0.23774 C 0.0368 0.23866 0.03611 0.23936 0.03593 0.24051 C 0.03524 0.2426 0.03507 0.24422 0.03385 0.24607 C 0.03316 0.24676 0.03246 0.24723 0.03177 0.24792 C 0.02795 0.25533 0.03281 0.2463 0.02829 0.25255 C 0.02361 0.25857 0.03038 0.25209 0.02482 0.25718 C 0.02395 0.25996 0.02413 0.26019 0.02274 0.26274 C 0.02204 0.26366 0.02118 0.26436 0.02066 0.26551 C 0.01614 0.27292 0.01979 0.26922 0.01579 0.27292 L 0.01441 0.2757 L 0.01441 0.2757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Number Lines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55650" y="1352550"/>
            <a:ext cx="38163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ea typeface="Sassoon Infant Rg" pitchFamily="2" charset="0"/>
                <a:cs typeface="Sassoon Infant Rg" pitchFamily="2" charset="0"/>
              </a:rPr>
              <a:t>How about this number line? </a:t>
            </a:r>
          </a:p>
          <a:p>
            <a:pPr eaLnBrk="1" hangingPunct="1"/>
            <a:endParaRPr lang="en-US" altLang="en-US">
              <a:ea typeface="Sassoon Infant Rg" pitchFamily="2" charset="0"/>
              <a:cs typeface="Sassoon Infant Rg" pitchFamily="2" charset="0"/>
            </a:endParaRPr>
          </a:p>
          <a:p>
            <a:pPr eaLnBrk="1" hangingPunct="1"/>
            <a:r>
              <a:rPr lang="en-US" altLang="en-US">
                <a:ea typeface="Sassoon Infant Rg" pitchFamily="2" charset="0"/>
                <a:cs typeface="Sassoon Infant Rg" pitchFamily="2" charset="0"/>
              </a:rPr>
              <a:t>Can you spot the number 14? </a:t>
            </a:r>
          </a:p>
          <a:p>
            <a:pPr eaLnBrk="1" hangingPunct="1"/>
            <a:endParaRPr lang="en-US" altLang="en-US">
              <a:ea typeface="Sassoon Infant Rg" pitchFamily="2" charset="0"/>
              <a:cs typeface="Sassoon Infant Rg" pitchFamily="2" charset="0"/>
            </a:endParaRPr>
          </a:p>
          <a:p>
            <a:pPr eaLnBrk="1" hangingPunct="1"/>
            <a:r>
              <a:rPr lang="en-US" altLang="en-US">
                <a:ea typeface="Sassoon Infant Rg" pitchFamily="2" charset="0"/>
                <a:cs typeface="Sassoon Infant Rg" pitchFamily="2" charset="0"/>
              </a:rPr>
              <a:t>Is it in the same place?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58B61C5-148E-47BA-89B2-BB937D0B86C2}"/>
              </a:ext>
            </a:extLst>
          </p:cNvPr>
          <p:cNvSpPr/>
          <p:nvPr/>
        </p:nvSpPr>
        <p:spPr>
          <a:xfrm>
            <a:off x="755650" y="5561013"/>
            <a:ext cx="3816350" cy="527050"/>
          </a:xfrm>
          <a:prstGeom prst="roundRec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</a:t>
            </a:r>
            <a:br>
              <a:rPr lang="en-GB" dirty="0"/>
            </a:br>
            <a:r>
              <a:rPr lang="en-GB" dirty="0"/>
              <a:t> the answer!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9F557E7-1259-4AD4-B64E-0B8FE8A5465E}"/>
              </a:ext>
            </a:extLst>
          </p:cNvPr>
          <p:cNvSpPr/>
          <p:nvPr/>
        </p:nvSpPr>
        <p:spPr>
          <a:xfrm>
            <a:off x="1801813" y="3132138"/>
            <a:ext cx="1595437" cy="1595437"/>
          </a:xfrm>
          <a:prstGeom prst="ellipse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4" name="TextBox 29"/>
          <p:cNvSpPr txBox="1">
            <a:spLocks noChangeArrowheads="1"/>
          </p:cNvSpPr>
          <p:nvPr/>
        </p:nvSpPr>
        <p:spPr bwMode="auto">
          <a:xfrm>
            <a:off x="6688138" y="5668963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C9085B"/>
                </a:solidFill>
                <a:ea typeface="Sassoon Infant Rg" pitchFamily="2" charset="0"/>
                <a:cs typeface="Sassoon Infant Rg" pitchFamily="2" charset="0"/>
              </a:rPr>
              <a:t>0</a:t>
            </a:r>
          </a:p>
        </p:txBody>
      </p:sp>
      <p:sp>
        <p:nvSpPr>
          <p:cNvPr id="17415" name="TextBox 32"/>
          <p:cNvSpPr txBox="1">
            <a:spLocks noChangeArrowheads="1"/>
          </p:cNvSpPr>
          <p:nvPr/>
        </p:nvSpPr>
        <p:spPr bwMode="auto">
          <a:xfrm>
            <a:off x="6715125" y="544036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FFC000"/>
                </a:solidFill>
                <a:ea typeface="Sassoon Infant Rg" pitchFamily="2" charset="0"/>
                <a:cs typeface="Sassoon Infant Rg" pitchFamily="2" charset="0"/>
              </a:rPr>
              <a:t>1</a:t>
            </a:r>
          </a:p>
        </p:txBody>
      </p:sp>
      <p:sp>
        <p:nvSpPr>
          <p:cNvPr id="17416" name="TextBox 33"/>
          <p:cNvSpPr txBox="1">
            <a:spLocks noChangeArrowheads="1"/>
          </p:cNvSpPr>
          <p:nvPr/>
        </p:nvSpPr>
        <p:spPr bwMode="auto">
          <a:xfrm>
            <a:off x="6688138" y="521176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9285"/>
                </a:solidFill>
                <a:ea typeface="Sassoon Infant Rg" pitchFamily="2" charset="0"/>
                <a:cs typeface="Sassoon Infant Rg" pitchFamily="2" charset="0"/>
              </a:rPr>
              <a:t>2</a:t>
            </a:r>
          </a:p>
        </p:txBody>
      </p:sp>
      <p:sp>
        <p:nvSpPr>
          <p:cNvPr id="17417" name="TextBox 34"/>
          <p:cNvSpPr txBox="1">
            <a:spLocks noChangeArrowheads="1"/>
          </p:cNvSpPr>
          <p:nvPr/>
        </p:nvSpPr>
        <p:spPr bwMode="auto">
          <a:xfrm>
            <a:off x="6688138" y="4975225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76AF"/>
                </a:solidFill>
                <a:ea typeface="Sassoon Infant Rg" pitchFamily="2" charset="0"/>
                <a:cs typeface="Sassoon Infant Rg" pitchFamily="2" charset="0"/>
              </a:rPr>
              <a:t>3</a:t>
            </a:r>
          </a:p>
        </p:txBody>
      </p:sp>
      <p:sp>
        <p:nvSpPr>
          <p:cNvPr id="17418" name="TextBox 35"/>
          <p:cNvSpPr txBox="1">
            <a:spLocks noChangeArrowheads="1"/>
          </p:cNvSpPr>
          <p:nvPr/>
        </p:nvSpPr>
        <p:spPr bwMode="auto">
          <a:xfrm>
            <a:off x="6688138" y="4751388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653B8F"/>
                </a:solidFill>
                <a:ea typeface="Sassoon Infant Rg" pitchFamily="2" charset="0"/>
                <a:cs typeface="Sassoon Infant Rg" pitchFamily="2" charset="0"/>
              </a:rPr>
              <a:t>4</a:t>
            </a:r>
          </a:p>
        </p:txBody>
      </p:sp>
      <p:sp>
        <p:nvSpPr>
          <p:cNvPr id="17419" name="TextBox 36"/>
          <p:cNvSpPr txBox="1">
            <a:spLocks noChangeArrowheads="1"/>
          </p:cNvSpPr>
          <p:nvPr/>
        </p:nvSpPr>
        <p:spPr bwMode="auto">
          <a:xfrm>
            <a:off x="6686550" y="451326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F08213"/>
                </a:solidFill>
                <a:ea typeface="Sassoon Infant Rg" pitchFamily="2" charset="0"/>
                <a:cs typeface="Sassoon Infant Rg" pitchFamily="2" charset="0"/>
              </a:rPr>
              <a:t>5</a:t>
            </a:r>
          </a:p>
        </p:txBody>
      </p:sp>
      <p:sp>
        <p:nvSpPr>
          <p:cNvPr id="17420" name="TextBox 37"/>
          <p:cNvSpPr txBox="1">
            <a:spLocks noChangeArrowheads="1"/>
          </p:cNvSpPr>
          <p:nvPr/>
        </p:nvSpPr>
        <p:spPr bwMode="auto">
          <a:xfrm>
            <a:off x="6686550" y="4295775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A673AE"/>
                </a:solidFill>
                <a:ea typeface="Sassoon Infant Rg" pitchFamily="2" charset="0"/>
                <a:cs typeface="Sassoon Infant Rg" pitchFamily="2" charset="0"/>
              </a:rPr>
              <a:t>6</a:t>
            </a:r>
          </a:p>
        </p:txBody>
      </p:sp>
      <p:sp>
        <p:nvSpPr>
          <p:cNvPr id="17421" name="TextBox 38"/>
          <p:cNvSpPr txBox="1">
            <a:spLocks noChangeArrowheads="1"/>
          </p:cNvSpPr>
          <p:nvPr/>
        </p:nvSpPr>
        <p:spPr bwMode="auto">
          <a:xfrm>
            <a:off x="6715125" y="4060825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E9506C"/>
                </a:solidFill>
                <a:ea typeface="Sassoon Infant Rg" pitchFamily="2" charset="0"/>
                <a:cs typeface="Sassoon Infant Rg" pitchFamily="2" charset="0"/>
              </a:rPr>
              <a:t>7</a:t>
            </a:r>
          </a:p>
        </p:txBody>
      </p:sp>
      <p:sp>
        <p:nvSpPr>
          <p:cNvPr id="17422" name="TextBox 39"/>
          <p:cNvSpPr txBox="1">
            <a:spLocks noChangeArrowheads="1"/>
          </p:cNvSpPr>
          <p:nvPr/>
        </p:nvSpPr>
        <p:spPr bwMode="auto">
          <a:xfrm>
            <a:off x="6715125" y="3856038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87BD31"/>
                </a:solidFill>
                <a:ea typeface="Sassoon Infant Rg" pitchFamily="2" charset="0"/>
                <a:cs typeface="Sassoon Infant Rg" pitchFamily="2" charset="0"/>
              </a:rPr>
              <a:t>8</a:t>
            </a:r>
          </a:p>
        </p:txBody>
      </p:sp>
      <p:sp>
        <p:nvSpPr>
          <p:cNvPr id="17423" name="TextBox 40"/>
          <p:cNvSpPr txBox="1">
            <a:spLocks noChangeArrowheads="1"/>
          </p:cNvSpPr>
          <p:nvPr/>
        </p:nvSpPr>
        <p:spPr bwMode="auto">
          <a:xfrm>
            <a:off x="6708775" y="3614738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7768AD"/>
                </a:solidFill>
                <a:ea typeface="Sassoon Infant Rg" pitchFamily="2" charset="0"/>
                <a:cs typeface="Sassoon Infant Rg" pitchFamily="2" charset="0"/>
              </a:rPr>
              <a:t>9</a:t>
            </a:r>
          </a:p>
        </p:txBody>
      </p:sp>
      <p:sp>
        <p:nvSpPr>
          <p:cNvPr id="17424" name="TextBox 41"/>
          <p:cNvSpPr txBox="1">
            <a:spLocks noChangeArrowheads="1"/>
          </p:cNvSpPr>
          <p:nvPr/>
        </p:nvSpPr>
        <p:spPr bwMode="auto">
          <a:xfrm>
            <a:off x="6635750" y="3375025"/>
            <a:ext cx="636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A8E8"/>
                </a:solidFill>
                <a:ea typeface="Sassoon Infant Rg" pitchFamily="2" charset="0"/>
                <a:cs typeface="Sassoon Infant Rg" pitchFamily="2" charset="0"/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AEDFC48-FF71-4CC4-9462-EB0669B8ECFD}"/>
              </a:ext>
            </a:extLst>
          </p:cNvPr>
          <p:cNvCxnSpPr>
            <a:cxnSpLocks/>
          </p:cNvCxnSpPr>
          <p:nvPr/>
        </p:nvCxnSpPr>
        <p:spPr>
          <a:xfrm flipH="1">
            <a:off x="6323013" y="1270000"/>
            <a:ext cx="4762" cy="46053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73948">
            <a:off x="2259013" y="2720975"/>
            <a:ext cx="11239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 rot="5400000">
            <a:off x="5316538" y="2303463"/>
            <a:ext cx="2281237" cy="255587"/>
            <a:chOff x="779985" y="5267058"/>
            <a:chExt cx="7543802" cy="33328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D835FAEA-09E7-46C9-99CE-7BC6542B09C2}"/>
                </a:ext>
              </a:extLst>
            </p:cNvPr>
            <p:cNvCxnSpPr/>
            <p:nvPr/>
          </p:nvCxnSpPr>
          <p:spPr>
            <a:xfrm>
              <a:off x="779983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FE06633-B620-4725-8BD5-089A29E2F084}"/>
                </a:ext>
              </a:extLst>
            </p:cNvPr>
            <p:cNvCxnSpPr/>
            <p:nvPr/>
          </p:nvCxnSpPr>
          <p:spPr>
            <a:xfrm>
              <a:off x="1535939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95128F7-3B83-429D-B0FF-0F2C1AABD930}"/>
                </a:ext>
              </a:extLst>
            </p:cNvPr>
            <p:cNvCxnSpPr/>
            <p:nvPr/>
          </p:nvCxnSpPr>
          <p:spPr>
            <a:xfrm>
              <a:off x="2286643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715DBDD2-48AE-4E76-8198-866572DE6D3F}"/>
                </a:ext>
              </a:extLst>
            </p:cNvPr>
            <p:cNvCxnSpPr/>
            <p:nvPr/>
          </p:nvCxnSpPr>
          <p:spPr>
            <a:xfrm>
              <a:off x="3042598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4F9D52D-8D13-4173-A216-93265AC8D6D2}"/>
                </a:ext>
              </a:extLst>
            </p:cNvPr>
            <p:cNvCxnSpPr/>
            <p:nvPr/>
          </p:nvCxnSpPr>
          <p:spPr>
            <a:xfrm>
              <a:off x="3798553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98B0E1E8-2F94-4110-9EBC-EE7D0FE88BFD}"/>
                </a:ext>
              </a:extLst>
            </p:cNvPr>
            <p:cNvCxnSpPr/>
            <p:nvPr/>
          </p:nvCxnSpPr>
          <p:spPr>
            <a:xfrm>
              <a:off x="4554508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28B8B4D2-0E0A-47F0-8252-B014D329E2A7}"/>
                </a:ext>
              </a:extLst>
            </p:cNvPr>
            <p:cNvCxnSpPr/>
            <p:nvPr/>
          </p:nvCxnSpPr>
          <p:spPr>
            <a:xfrm>
              <a:off x="5305216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98BADCEA-7172-402E-A6D5-51C40F96E982}"/>
                </a:ext>
              </a:extLst>
            </p:cNvPr>
            <p:cNvCxnSpPr/>
            <p:nvPr/>
          </p:nvCxnSpPr>
          <p:spPr>
            <a:xfrm>
              <a:off x="6061171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8254ADAF-642E-4D28-A281-2EEA6CA5C874}"/>
                </a:ext>
              </a:extLst>
            </p:cNvPr>
            <p:cNvCxnSpPr/>
            <p:nvPr/>
          </p:nvCxnSpPr>
          <p:spPr>
            <a:xfrm>
              <a:off x="6817126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23A9DC2F-043B-4872-BF94-004369C74458}"/>
                </a:ext>
              </a:extLst>
            </p:cNvPr>
            <p:cNvCxnSpPr/>
            <p:nvPr/>
          </p:nvCxnSpPr>
          <p:spPr>
            <a:xfrm>
              <a:off x="7567830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028DD31-F891-4F4C-B15E-3CC12A2DDCE6}"/>
                </a:ext>
              </a:extLst>
            </p:cNvPr>
            <p:cNvCxnSpPr/>
            <p:nvPr/>
          </p:nvCxnSpPr>
          <p:spPr>
            <a:xfrm>
              <a:off x="8323785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66"/>
          <p:cNvGrpSpPr>
            <a:grpSpLocks/>
          </p:cNvGrpSpPr>
          <p:nvPr/>
        </p:nvGrpSpPr>
        <p:grpSpPr bwMode="auto">
          <a:xfrm rot="5400000">
            <a:off x="5316538" y="4584700"/>
            <a:ext cx="2281238" cy="255587"/>
            <a:chOff x="779985" y="5267058"/>
            <a:chExt cx="7543802" cy="333286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F9BD14AB-F2CA-4E77-BD76-04D43DEBEBDE}"/>
                </a:ext>
              </a:extLst>
            </p:cNvPr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AC19AB4D-EA20-4A99-AC70-03CE2AB89423}"/>
                </a:ext>
              </a:extLst>
            </p:cNvPr>
            <p:cNvCxnSpPr/>
            <p:nvPr/>
          </p:nvCxnSpPr>
          <p:spPr>
            <a:xfrm>
              <a:off x="153594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DAA9B96E-B64C-42BA-998D-8929FB227022}"/>
                </a:ext>
              </a:extLst>
            </p:cNvPr>
            <p:cNvCxnSpPr/>
            <p:nvPr/>
          </p:nvCxnSpPr>
          <p:spPr>
            <a:xfrm>
              <a:off x="228664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60183B0C-A019-45D3-90C7-1A24004E10FA}"/>
                </a:ext>
              </a:extLst>
            </p:cNvPr>
            <p:cNvCxnSpPr/>
            <p:nvPr/>
          </p:nvCxnSpPr>
          <p:spPr>
            <a:xfrm>
              <a:off x="304260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F6F43844-3D16-4CE2-A609-E553523B5E1E}"/>
                </a:ext>
              </a:extLst>
            </p:cNvPr>
            <p:cNvCxnSpPr/>
            <p:nvPr/>
          </p:nvCxnSpPr>
          <p:spPr>
            <a:xfrm>
              <a:off x="379855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6ACFBAB6-2299-4DB8-A068-D2D7E406FACB}"/>
                </a:ext>
              </a:extLst>
            </p:cNvPr>
            <p:cNvCxnSpPr/>
            <p:nvPr/>
          </p:nvCxnSpPr>
          <p:spPr>
            <a:xfrm>
              <a:off x="455451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EE48DF28-6201-48E2-9ECA-A81D6B925FB4}"/>
                </a:ext>
              </a:extLst>
            </p:cNvPr>
            <p:cNvCxnSpPr/>
            <p:nvPr/>
          </p:nvCxnSpPr>
          <p:spPr>
            <a:xfrm>
              <a:off x="530521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BFF82ED2-98BD-4F5E-842D-17B744D2DADF}"/>
                </a:ext>
              </a:extLst>
            </p:cNvPr>
            <p:cNvCxnSpPr/>
            <p:nvPr/>
          </p:nvCxnSpPr>
          <p:spPr>
            <a:xfrm>
              <a:off x="606117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039EAC1A-E236-43DA-BE12-5854B305047E}"/>
                </a:ext>
              </a:extLst>
            </p:cNvPr>
            <p:cNvCxnSpPr/>
            <p:nvPr/>
          </p:nvCxnSpPr>
          <p:spPr>
            <a:xfrm>
              <a:off x="681712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877211B8-7ED9-4802-BEFE-6C51EEFE43A2}"/>
                </a:ext>
              </a:extLst>
            </p:cNvPr>
            <p:cNvCxnSpPr/>
            <p:nvPr/>
          </p:nvCxnSpPr>
          <p:spPr>
            <a:xfrm>
              <a:off x="756783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BCC06C2E-A0A2-4882-BD5E-C14E9913CAC2}"/>
                </a:ext>
              </a:extLst>
            </p:cNvPr>
            <p:cNvCxnSpPr/>
            <p:nvPr/>
          </p:nvCxnSpPr>
          <p:spPr>
            <a:xfrm>
              <a:off x="83237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9" name="TextBox 29"/>
          <p:cNvSpPr txBox="1">
            <a:spLocks noChangeArrowheads="1"/>
          </p:cNvSpPr>
          <p:nvPr/>
        </p:nvSpPr>
        <p:spPr bwMode="auto">
          <a:xfrm>
            <a:off x="6642100" y="3130550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C9085B"/>
                </a:solidFill>
                <a:ea typeface="Sassoon Infant Rg" pitchFamily="2" charset="0"/>
                <a:cs typeface="Sassoon Infant Rg" pitchFamily="2" charset="0"/>
              </a:rPr>
              <a:t>11</a:t>
            </a:r>
          </a:p>
        </p:txBody>
      </p:sp>
      <p:sp>
        <p:nvSpPr>
          <p:cNvPr id="17430" name="TextBox 32"/>
          <p:cNvSpPr txBox="1">
            <a:spLocks noChangeArrowheads="1"/>
          </p:cNvSpPr>
          <p:nvPr/>
        </p:nvSpPr>
        <p:spPr bwMode="auto">
          <a:xfrm>
            <a:off x="6635750" y="2901950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FFC000"/>
                </a:solidFill>
                <a:ea typeface="Sassoon Infant Rg" pitchFamily="2" charset="0"/>
                <a:cs typeface="Sassoon Infant Rg" pitchFamily="2" charset="0"/>
              </a:rPr>
              <a:t>12</a:t>
            </a:r>
          </a:p>
        </p:txBody>
      </p:sp>
      <p:sp>
        <p:nvSpPr>
          <p:cNvPr id="17431" name="TextBox 33"/>
          <p:cNvSpPr txBox="1">
            <a:spLocks noChangeArrowheads="1"/>
          </p:cNvSpPr>
          <p:nvPr/>
        </p:nvSpPr>
        <p:spPr bwMode="auto">
          <a:xfrm>
            <a:off x="6642100" y="2674938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9285"/>
                </a:solidFill>
                <a:ea typeface="Sassoon Infant Rg" pitchFamily="2" charset="0"/>
                <a:cs typeface="Sassoon Infant Rg" pitchFamily="2" charset="0"/>
              </a:rPr>
              <a:t>13</a:t>
            </a:r>
          </a:p>
        </p:txBody>
      </p:sp>
      <p:sp>
        <p:nvSpPr>
          <p:cNvPr id="17432" name="TextBox 34"/>
          <p:cNvSpPr txBox="1">
            <a:spLocks noChangeArrowheads="1"/>
          </p:cNvSpPr>
          <p:nvPr/>
        </p:nvSpPr>
        <p:spPr bwMode="auto">
          <a:xfrm>
            <a:off x="6642100" y="2438400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76AF"/>
                </a:solidFill>
                <a:ea typeface="Sassoon Infant Rg" pitchFamily="2" charset="0"/>
                <a:cs typeface="Sassoon Infant Rg" pitchFamily="2" charset="0"/>
              </a:rPr>
              <a:t>14</a:t>
            </a:r>
          </a:p>
        </p:txBody>
      </p:sp>
      <p:sp>
        <p:nvSpPr>
          <p:cNvPr id="17433" name="TextBox 35"/>
          <p:cNvSpPr txBox="1">
            <a:spLocks noChangeArrowheads="1"/>
          </p:cNvSpPr>
          <p:nvPr/>
        </p:nvSpPr>
        <p:spPr bwMode="auto">
          <a:xfrm>
            <a:off x="6642100" y="2212975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653B8F"/>
                </a:solidFill>
                <a:ea typeface="Sassoon Infant Rg" pitchFamily="2" charset="0"/>
                <a:cs typeface="Sassoon Infant Rg" pitchFamily="2" charset="0"/>
              </a:rPr>
              <a:t>15</a:t>
            </a:r>
          </a:p>
        </p:txBody>
      </p:sp>
      <p:sp>
        <p:nvSpPr>
          <p:cNvPr id="17434" name="TextBox 36"/>
          <p:cNvSpPr txBox="1">
            <a:spLocks noChangeArrowheads="1"/>
          </p:cNvSpPr>
          <p:nvPr/>
        </p:nvSpPr>
        <p:spPr bwMode="auto">
          <a:xfrm>
            <a:off x="6640513" y="1976438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F08213"/>
                </a:solidFill>
                <a:ea typeface="Sassoon Infant Rg" pitchFamily="2" charset="0"/>
                <a:cs typeface="Sassoon Infant Rg" pitchFamily="2" charset="0"/>
              </a:rPr>
              <a:t>16</a:t>
            </a:r>
          </a:p>
        </p:txBody>
      </p:sp>
      <p:sp>
        <p:nvSpPr>
          <p:cNvPr id="17435" name="TextBox 37"/>
          <p:cNvSpPr txBox="1">
            <a:spLocks noChangeArrowheads="1"/>
          </p:cNvSpPr>
          <p:nvPr/>
        </p:nvSpPr>
        <p:spPr bwMode="auto">
          <a:xfrm>
            <a:off x="6640513" y="175736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A673AE"/>
                </a:solidFill>
                <a:ea typeface="Sassoon Infant Rg" pitchFamily="2" charset="0"/>
                <a:cs typeface="Sassoon Infant Rg" pitchFamily="2" charset="0"/>
              </a:rPr>
              <a:t>17</a:t>
            </a:r>
          </a:p>
        </p:txBody>
      </p:sp>
      <p:sp>
        <p:nvSpPr>
          <p:cNvPr id="17436" name="TextBox 39"/>
          <p:cNvSpPr txBox="1">
            <a:spLocks noChangeArrowheads="1"/>
          </p:cNvSpPr>
          <p:nvPr/>
        </p:nvSpPr>
        <p:spPr bwMode="auto">
          <a:xfrm>
            <a:off x="6635750" y="152241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87BD31"/>
                </a:solidFill>
                <a:ea typeface="Sassoon Infant Rg" pitchFamily="2" charset="0"/>
                <a:cs typeface="Sassoon Infant Rg" pitchFamily="2" charset="0"/>
              </a:rPr>
              <a:t>18</a:t>
            </a:r>
          </a:p>
        </p:txBody>
      </p:sp>
      <p:sp>
        <p:nvSpPr>
          <p:cNvPr id="17437" name="TextBox 40"/>
          <p:cNvSpPr txBox="1">
            <a:spLocks noChangeArrowheads="1"/>
          </p:cNvSpPr>
          <p:nvPr/>
        </p:nvSpPr>
        <p:spPr bwMode="auto">
          <a:xfrm>
            <a:off x="6635750" y="1285875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7768AD"/>
                </a:solidFill>
                <a:ea typeface="Sassoon Infant Rg" pitchFamily="2" charset="0"/>
                <a:cs typeface="Sassoon Infant Rg" pitchFamily="2" charset="0"/>
              </a:rPr>
              <a:t>19</a:t>
            </a:r>
          </a:p>
        </p:txBody>
      </p:sp>
      <p:sp>
        <p:nvSpPr>
          <p:cNvPr id="17438" name="TextBox 41"/>
          <p:cNvSpPr txBox="1">
            <a:spLocks noChangeArrowheads="1"/>
          </p:cNvSpPr>
          <p:nvPr/>
        </p:nvSpPr>
        <p:spPr bwMode="auto">
          <a:xfrm>
            <a:off x="6627813" y="1069975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A8E8"/>
                </a:solidFill>
                <a:ea typeface="Sassoon Infant Rg" pitchFamily="2" charset="0"/>
                <a:cs typeface="Sassoon Infant Rg" pitchFamily="2" charset="0"/>
              </a:rPr>
              <a:t>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3.05556E-6 0.00023 C 0.00104 -0.00139 0.00659 -0.00648 0.00885 -0.00741 C 0.00937 -0.00764 0.01024 -0.00787 0.01076 -0.00787 C 0.01163 -0.00857 0.01198 -0.00903 0.01284 -0.00949 C 0.01441 -0.01042 0.01736 -0.01065 0.01909 -0.01088 C 0.02257 -0.01366 0.01962 -0.01181 0.02587 -0.01297 C 0.03628 -0.01505 0.02795 -0.01366 0.0335 -0.01505 C 0.03524 -0.01574 0.03715 -0.01574 0.03889 -0.01644 C 0.03975 -0.01713 0.04062 -0.0176 0.04166 -0.01806 C 0.04271 -0.01829 0.0434 -0.01852 0.04444 -0.01875 C 0.04514 -0.01898 0.04566 -0.01922 0.04652 -0.01945 C 0.04739 -0.01968 0.04826 -0.01991 0.0493 -0.02014 C 0.05017 -0.0206 0.05104 -0.02107 0.05191 -0.02153 C 0.0526 -0.02199 0.0533 -0.02199 0.05416 -0.02223 C 0.05486 -0.02269 0.0559 -0.02361 0.05677 -0.02361 C 0.05781 -0.02408 0.05902 -0.02408 0.06024 -0.02431 C 0.06302 -0.02593 0.06319 -0.02616 0.06632 -0.02709 C 0.06771 -0.02778 0.06927 -0.02824 0.07066 -0.02848 C 0.07274 -0.02986 0.07465 -0.03241 0.07743 -0.0331 C 0.08021 -0.0338 0.08038 -0.03334 0.08281 -0.03496 C 0.0842 -0.03611 0.08559 -0.03704 0.08698 -0.03797 L 0.08906 -0.03935 L 0.09114 -0.04074 C 0.09184 -0.04121 0.09253 -0.04167 0.09305 -0.04213 C 0.09496 -0.04422 0.09687 -0.04653 0.0993 -0.04723 L 0.10156 -0.04792 C 0.10225 -0.04885 0.1033 -0.05 0.10416 -0.0507 C 0.10468 -0.05139 0.10555 -0.05185 0.10625 -0.05209 C 0.10712 -0.05278 0.10781 -0.05371 0.10902 -0.05417 C 0.11354 -0.05857 0.10937 -0.05648 0.1151 -0.05857 C 0.1158 -0.05926 0.11649 -0.06019 0.11718 -0.06065 C 0.11979 -0.06297 0.12014 -0.06273 0.12257 -0.06343 C 0.12361 -0.06435 0.12448 -0.06505 0.12534 -0.06574 C 0.12673 -0.06667 0.12847 -0.0676 0.12968 -0.06852 C 0.13107 -0.06991 0.13194 -0.07176 0.13368 -0.07269 C 0.13559 -0.07431 0.1368 -0.07523 0.13854 -0.07709 C 0.13889 -0.07778 0.13923 -0.07871 0.13993 -0.07917 C 0.14253 -0.08264 0.14097 -0.08033 0.14392 -0.08264 C 0.14462 -0.08357 0.14531 -0.08426 0.14618 -0.08496 C 0.14652 -0.08565 0.1467 -0.08658 0.14757 -0.08704 C 0.14791 -0.0875 0.14878 -0.0875 0.14948 -0.08773 C 0.15017 -0.08843 0.15069 -0.08935 0.15156 -0.09005 C 0.15208 -0.09028 0.15295 -0.09074 0.15347 -0.09144 C 0.15416 -0.0919 0.15434 -0.09306 0.15503 -0.09329 C 0.15625 -0.09491 0.15798 -0.09514 0.1592 -0.0963 C 0.15972 -0.09699 0.16024 -0.09792 0.16111 -0.09838 C 0.16163 -0.09908 0.1625 -0.09885 0.16319 -0.09931 C 0.16458 -0.1 0.16597 -0.10116 0.16736 -0.10209 C 0.16805 -0.10255 0.1684 -0.10324 0.16944 -0.10348 C 0.16996 -0.10394 0.17083 -0.10394 0.17135 -0.10417 C 0.17274 -0.1051 0.17413 -0.10625 0.17569 -0.10695 C 0.17639 -0.10741 0.17725 -0.1081 0.1783 -0.10834 C 0.17882 -0.1088 0.17968 -0.1088 0.18038 -0.10903 C 0.18107 -0.10949 0.18159 -0.11042 0.18246 -0.11065 C 0.18368 -0.11111 0.18524 -0.11111 0.18646 -0.11135 C 0.1875 -0.11135 0.18819 -0.11181 0.18923 -0.11204 C 0.1934 -0.11482 0.18923 -0.11227 0.1934 -0.11412 C 0.19427 -0.11459 0.19514 -0.11528 0.19618 -0.11551 C 0.19774 -0.11621 0.19982 -0.11667 0.20173 -0.1169 C 0.20243 -0.11736 0.20347 -0.11736 0.20434 -0.1176 C 0.20538 -0.11806 0.20659 -0.11829 0.20781 -0.11852 C 0.2092 -0.11875 0.21041 -0.11945 0.21198 -0.11991 C 0.21267 -0.12014 0.21371 -0.12037 0.21475 -0.12037 C 0.21597 -0.12107 0.21718 -0.12176 0.21875 -0.12176 C 0.21996 -0.12223 0.221 -0.12246 0.22222 -0.12269 C 0.22291 -0.12292 0.22343 -0.12338 0.2243 -0.12338 C 0.22534 -0.12361 0.22656 -0.12385 0.22777 -0.12408 C 0.22847 -0.12431 0.22882 -0.12477 0.22986 -0.125 C 0.23142 -0.125 0.23298 -0.12523 0.23472 -0.12547 C 0.24409 -0.12639 0.24357 -0.12639 0.25399 -0.12639 L 0.25399 -0.12616 " pathEditMode="relative" rAng="0" ptsTypes="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5803902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Can you find 14 on the number track? Click on </a:t>
            </a:r>
            <a:r>
              <a:rPr lang="en-GB" sz="2000" b="0">
                <a:latin typeface="+mn-lt"/>
              </a:rPr>
              <a:t>Number Fourteen </a:t>
            </a:r>
            <a:r>
              <a:rPr lang="en-GB" sz="2000" b="0" dirty="0">
                <a:latin typeface="+mn-lt"/>
              </a:rPr>
              <a:t>to move him onto the number track.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AC8DC982-AC6D-4883-96E5-F211311F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6612535"/>
              </p:ext>
            </p:extLst>
          </p:nvPr>
        </p:nvGraphicFramePr>
        <p:xfrm>
          <a:off x="6375400" y="295985"/>
          <a:ext cx="1587500" cy="6235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xmlns="" val="1919792066"/>
                    </a:ext>
                  </a:extLst>
                </a:gridCol>
              </a:tblGrid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367927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9247265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664654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3523796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2787937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447953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4631175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397063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2525444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6566514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1245253"/>
                  </a:ext>
                </a:extLst>
              </a:tr>
            </a:tbl>
          </a:graphicData>
        </a:graphic>
      </p:graphicFrame>
      <p:sp>
        <p:nvSpPr>
          <p:cNvPr id="9" name="Title 20">
            <a:extLst>
              <a:ext uri="{FF2B5EF4-FFF2-40B4-BE49-F238E27FC236}">
                <a16:creationId xmlns:a16="http://schemas.microsoft.com/office/drawing/2014/main" xmlns="" id="{CB3CAD26-1720-4C62-9DEE-1DD9AEBEBBF1}"/>
              </a:ext>
            </a:extLst>
          </p:cNvPr>
          <p:cNvSpPr txBox="1">
            <a:spLocks/>
          </p:cNvSpPr>
          <p:nvPr/>
        </p:nvSpPr>
        <p:spPr>
          <a:xfrm>
            <a:off x="4241799" y="97895"/>
            <a:ext cx="580390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EA5B6A"/>
                </a:solidFill>
                <a:latin typeface="+mn-lt"/>
              </a:rPr>
              <a:t>20</a:t>
            </a:r>
            <a:endParaRPr lang="en-GB" sz="2000" b="0" dirty="0">
              <a:solidFill>
                <a:srgbClr val="EA5B6A"/>
              </a:solidFill>
              <a:latin typeface="+mn-lt"/>
            </a:endParaRPr>
          </a:p>
        </p:txBody>
      </p:sp>
      <p:sp>
        <p:nvSpPr>
          <p:cNvPr id="11" name="Title 20">
            <a:extLst>
              <a:ext uri="{FF2B5EF4-FFF2-40B4-BE49-F238E27FC236}">
                <a16:creationId xmlns:a16="http://schemas.microsoft.com/office/drawing/2014/main" xmlns="" id="{D1EB8179-29D7-4D19-B493-B84C65A065E6}"/>
              </a:ext>
            </a:extLst>
          </p:cNvPr>
          <p:cNvSpPr txBox="1">
            <a:spLocks/>
          </p:cNvSpPr>
          <p:nvPr/>
        </p:nvSpPr>
        <p:spPr>
          <a:xfrm>
            <a:off x="6578599" y="885296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9699CF"/>
                </a:solidFill>
                <a:latin typeface="+mn-lt"/>
              </a:rPr>
              <a:t>19</a:t>
            </a:r>
            <a:endParaRPr lang="en-GB" sz="2000" b="0" dirty="0">
              <a:solidFill>
                <a:srgbClr val="9699CF"/>
              </a:solidFill>
              <a:latin typeface="+mn-lt"/>
            </a:endParaRPr>
          </a:p>
        </p:txBody>
      </p:sp>
      <p:sp>
        <p:nvSpPr>
          <p:cNvPr id="12" name="Title 20">
            <a:extLst>
              <a:ext uri="{FF2B5EF4-FFF2-40B4-BE49-F238E27FC236}">
                <a16:creationId xmlns:a16="http://schemas.microsoft.com/office/drawing/2014/main" xmlns="" id="{D497D18F-EA94-4A72-ACF8-B0073732D042}"/>
              </a:ext>
            </a:extLst>
          </p:cNvPr>
          <p:cNvSpPr txBox="1">
            <a:spLocks/>
          </p:cNvSpPr>
          <p:nvPr/>
        </p:nvSpPr>
        <p:spPr>
          <a:xfrm>
            <a:off x="6553199" y="1473201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12A79B"/>
                </a:solidFill>
                <a:latin typeface="+mn-lt"/>
              </a:rPr>
              <a:t>18</a:t>
            </a:r>
            <a:endParaRPr lang="en-GB" sz="2000" b="0" dirty="0">
              <a:solidFill>
                <a:srgbClr val="12A79B"/>
              </a:solidFill>
              <a:latin typeface="+mn-lt"/>
            </a:endParaRP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xmlns="" id="{F8554028-90E7-4E0F-861A-3463F35ADFA0}"/>
              </a:ext>
            </a:extLst>
          </p:cNvPr>
          <p:cNvSpPr txBox="1">
            <a:spLocks/>
          </p:cNvSpPr>
          <p:nvPr/>
        </p:nvSpPr>
        <p:spPr>
          <a:xfrm>
            <a:off x="6553199" y="2020420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FECC81"/>
                </a:solidFill>
                <a:latin typeface="+mn-lt"/>
              </a:rPr>
              <a:t>17</a:t>
            </a:r>
            <a:endParaRPr lang="en-GB" sz="2000" b="0" dirty="0">
              <a:solidFill>
                <a:srgbClr val="FECC81"/>
              </a:solidFill>
              <a:latin typeface="+mn-lt"/>
            </a:endParaRPr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xmlns="" id="{B7AFFE74-C1D3-4994-96F9-36674C4569ED}"/>
              </a:ext>
            </a:extLst>
          </p:cNvPr>
          <p:cNvSpPr txBox="1">
            <a:spLocks/>
          </p:cNvSpPr>
          <p:nvPr/>
        </p:nvSpPr>
        <p:spPr>
          <a:xfrm>
            <a:off x="6553199" y="2570780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7CC3E1"/>
                </a:solidFill>
                <a:latin typeface="+mn-lt"/>
              </a:rPr>
              <a:t>16</a:t>
            </a:r>
            <a:endParaRPr lang="en-GB" sz="2000" b="0" dirty="0">
              <a:solidFill>
                <a:srgbClr val="7CC3E1"/>
              </a:solidFill>
              <a:latin typeface="+mn-lt"/>
            </a:endParaRPr>
          </a:p>
        </p:txBody>
      </p:sp>
      <p:sp>
        <p:nvSpPr>
          <p:cNvPr id="15" name="Title 20">
            <a:extLst>
              <a:ext uri="{FF2B5EF4-FFF2-40B4-BE49-F238E27FC236}">
                <a16:creationId xmlns:a16="http://schemas.microsoft.com/office/drawing/2014/main" xmlns="" id="{DE749FFF-0B40-4275-8DCB-FC7106B3B041}"/>
              </a:ext>
            </a:extLst>
          </p:cNvPr>
          <p:cNvSpPr txBox="1">
            <a:spLocks/>
          </p:cNvSpPr>
          <p:nvPr/>
        </p:nvSpPr>
        <p:spPr>
          <a:xfrm>
            <a:off x="6553198" y="3158685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AED479"/>
                </a:solidFill>
                <a:latin typeface="+mn-lt"/>
              </a:rPr>
              <a:t>15</a:t>
            </a:r>
            <a:endParaRPr lang="en-GB" sz="2000" b="0" dirty="0">
              <a:solidFill>
                <a:srgbClr val="AED479"/>
              </a:solidFill>
              <a:latin typeface="+mn-lt"/>
            </a:endParaRPr>
          </a:p>
        </p:txBody>
      </p:sp>
      <p:sp>
        <p:nvSpPr>
          <p:cNvPr id="16" name="Title 20">
            <a:extLst>
              <a:ext uri="{FF2B5EF4-FFF2-40B4-BE49-F238E27FC236}">
                <a16:creationId xmlns:a16="http://schemas.microsoft.com/office/drawing/2014/main" xmlns="" id="{09EB77AF-5970-49A6-ADB3-CD40F31E4BD2}"/>
              </a:ext>
            </a:extLst>
          </p:cNvPr>
          <p:cNvSpPr txBox="1">
            <a:spLocks/>
          </p:cNvSpPr>
          <p:nvPr/>
        </p:nvSpPr>
        <p:spPr>
          <a:xfrm>
            <a:off x="6553197" y="4865762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F9A34D"/>
                </a:solidFill>
                <a:latin typeface="+mn-lt"/>
              </a:rPr>
              <a:t>12</a:t>
            </a:r>
            <a:endParaRPr lang="en-GB" sz="2000" b="0" dirty="0">
              <a:solidFill>
                <a:srgbClr val="F9A34D"/>
              </a:solidFill>
              <a:latin typeface="+mn-lt"/>
            </a:endParaRP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xmlns="" id="{B6E0A385-DC46-45E3-A052-141A7F7A7EA2}"/>
              </a:ext>
            </a:extLst>
          </p:cNvPr>
          <p:cNvSpPr txBox="1">
            <a:spLocks/>
          </p:cNvSpPr>
          <p:nvPr/>
        </p:nvSpPr>
        <p:spPr>
          <a:xfrm>
            <a:off x="6553197" y="424770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FFE76B"/>
                </a:solidFill>
                <a:latin typeface="+mn-lt"/>
              </a:rPr>
              <a:t>13</a:t>
            </a:r>
            <a:endParaRPr lang="en-GB" sz="2000" b="0" dirty="0">
              <a:solidFill>
                <a:srgbClr val="FFE76B"/>
              </a:solidFill>
              <a:latin typeface="+mn-lt"/>
            </a:endParaRPr>
          </a:p>
        </p:txBody>
      </p:sp>
      <p:sp>
        <p:nvSpPr>
          <p:cNvPr id="20" name="Title 20">
            <a:extLst>
              <a:ext uri="{FF2B5EF4-FFF2-40B4-BE49-F238E27FC236}">
                <a16:creationId xmlns:a16="http://schemas.microsoft.com/office/drawing/2014/main" xmlns="" id="{4740E1FC-BDD3-49A6-AA3B-C7A51A7203FE}"/>
              </a:ext>
            </a:extLst>
          </p:cNvPr>
          <p:cNvSpPr txBox="1">
            <a:spLocks/>
          </p:cNvSpPr>
          <p:nvPr/>
        </p:nvSpPr>
        <p:spPr>
          <a:xfrm>
            <a:off x="6553196" y="5417074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9DDCF9"/>
                </a:solidFill>
                <a:latin typeface="+mn-lt"/>
              </a:rPr>
              <a:t>11</a:t>
            </a:r>
            <a:endParaRPr lang="en-GB" sz="2000" b="0" dirty="0">
              <a:solidFill>
                <a:srgbClr val="9DDCF9"/>
              </a:solidFill>
              <a:latin typeface="+mn-lt"/>
            </a:endParaRPr>
          </a:p>
        </p:txBody>
      </p:sp>
      <p:sp>
        <p:nvSpPr>
          <p:cNvPr id="22" name="Title 20">
            <a:extLst>
              <a:ext uri="{FF2B5EF4-FFF2-40B4-BE49-F238E27FC236}">
                <a16:creationId xmlns:a16="http://schemas.microsoft.com/office/drawing/2014/main" xmlns="" id="{17D5269D-98B1-461E-AD91-EB51CFB97921}"/>
              </a:ext>
            </a:extLst>
          </p:cNvPr>
          <p:cNvSpPr txBox="1">
            <a:spLocks/>
          </p:cNvSpPr>
          <p:nvPr/>
        </p:nvSpPr>
        <p:spPr>
          <a:xfrm>
            <a:off x="6553195" y="5998535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EA5B6A"/>
                </a:solidFill>
                <a:latin typeface="+mn-lt"/>
              </a:rPr>
              <a:t>10</a:t>
            </a:r>
            <a:endParaRPr lang="en-GB" sz="2000" b="0" dirty="0">
              <a:solidFill>
                <a:srgbClr val="EA5B6A"/>
              </a:solidFill>
              <a:latin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40EFBC3-DDDD-41A6-908B-BF32D4C8ED59}"/>
              </a:ext>
            </a:extLst>
          </p:cNvPr>
          <p:cNvGrpSpPr/>
          <p:nvPr/>
        </p:nvGrpSpPr>
        <p:grpSpPr>
          <a:xfrm>
            <a:off x="697830" y="4621522"/>
            <a:ext cx="1727440" cy="1617962"/>
            <a:chOff x="1254183" y="2311104"/>
            <a:chExt cx="1979648" cy="183555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B30F835-F95B-4EBD-B426-56735B99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93112" y="2311104"/>
              <a:ext cx="1340719" cy="1835549"/>
            </a:xfrm>
            <a:prstGeom prst="rect">
              <a:avLst/>
            </a:prstGeom>
          </p:spPr>
        </p:pic>
        <p:pic>
          <p:nvPicPr>
            <p:cNvPr id="28" name="Eyes One">
              <a:extLst>
                <a:ext uri="{FF2B5EF4-FFF2-40B4-BE49-F238E27FC236}">
                  <a16:creationId xmlns:a16="http://schemas.microsoft.com/office/drawing/2014/main" xmlns="" id="{C600814A-1A7F-473D-B388-1CA515ECA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8FBB65D-CAA4-4AE9-B14E-9A598FA729FB}"/>
              </a:ext>
            </a:extLst>
          </p:cNvPr>
          <p:cNvGrpSpPr/>
          <p:nvPr/>
        </p:nvGrpSpPr>
        <p:grpSpPr>
          <a:xfrm>
            <a:off x="1174343" y="5307107"/>
            <a:ext cx="575875" cy="549924"/>
            <a:chOff x="1254183" y="2275217"/>
            <a:chExt cx="1979649" cy="187143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228FE545-EFEC-48F0-88B1-6F6E4CC7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66899" y="2275217"/>
              <a:ext cx="1366933" cy="1871437"/>
            </a:xfrm>
            <a:prstGeom prst="rect">
              <a:avLst/>
            </a:prstGeom>
          </p:spPr>
        </p:pic>
        <p:pic>
          <p:nvPicPr>
            <p:cNvPr id="31" name="Eyes One">
              <a:extLst>
                <a:ext uri="{FF2B5EF4-FFF2-40B4-BE49-F238E27FC236}">
                  <a16:creationId xmlns:a16="http://schemas.microsoft.com/office/drawing/2014/main" xmlns="" id="{AF44BEDC-7F60-4B7B-8B97-280ACF356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276C3C1-AA68-497D-9559-8CF8C70600F8}"/>
              </a:ext>
            </a:extLst>
          </p:cNvPr>
          <p:cNvSpPr/>
          <p:nvPr/>
        </p:nvSpPr>
        <p:spPr>
          <a:xfrm>
            <a:off x="1990146" y="2207375"/>
            <a:ext cx="3151539" cy="19934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Which number comes before number 14? Which number comes after number 14? Can you spot any patterns when you look at the number track?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2B773B-F5FC-4271-8BF6-6D849CF612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02735" y="3717709"/>
            <a:ext cx="532829" cy="5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2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62569 -0.2358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5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Four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29091" y="1699799"/>
            <a:ext cx="2889067" cy="399551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8F1D12DC-6B86-4F6C-B754-A48B9C969600}"/>
              </a:ext>
            </a:extLst>
          </p:cNvPr>
          <p:cNvSpPr/>
          <p:nvPr/>
        </p:nvSpPr>
        <p:spPr>
          <a:xfrm>
            <a:off x="2362200" y="1473201"/>
            <a:ext cx="2766891" cy="1912788"/>
          </a:xfrm>
          <a:prstGeom prst="wedgeRoundRectCallout">
            <a:avLst>
              <a:gd name="adj1" fmla="val 51182"/>
              <a:gd name="adj2" fmla="val 60403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I’m off to the store today with my friend Number Ten and I need to take some money with me. How many pennies do I have?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40722" y="4275127"/>
            <a:ext cx="809845" cy="8087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26AC607-7AFC-4464-AA83-9171C161DC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71300" y="4275127"/>
            <a:ext cx="809845" cy="808798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375EDBFD-401D-4540-AA2B-483799361AFD}"/>
              </a:ext>
            </a:extLst>
          </p:cNvPr>
          <p:cNvSpPr/>
          <p:nvPr/>
        </p:nvSpPr>
        <p:spPr>
          <a:xfrm>
            <a:off x="2779622" y="1656600"/>
            <a:ext cx="2379215" cy="1101550"/>
          </a:xfrm>
          <a:prstGeom prst="wedgeRoundRectCallout">
            <a:avLst>
              <a:gd name="adj1" fmla="val 51182"/>
              <a:gd name="adj2" fmla="val 60403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Hello, I am Number Four. What do you notice about me?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8A4F29E-8B15-403F-AA25-0077D5B060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35799" y="5379117"/>
            <a:ext cx="809845" cy="808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828BC2-EF9A-41B4-84B7-CEA4EFE7E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66377" y="5379117"/>
            <a:ext cx="809845" cy="8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5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8649" y="1642453"/>
            <a:ext cx="7886700" cy="270864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522691"/>
            <a:ext cx="8220075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Number Ten and Number Four arrived at the store at the same time. They were excited to see each other and they both had a funny feeling. Then, there were was a loud bang and…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08478" y="4564041"/>
            <a:ext cx="1516447" cy="2097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96C16B-DA53-4BCC-BA99-CD12ECC8AD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0399" y="4476550"/>
            <a:ext cx="1772049" cy="21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6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…something magical happened!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xmlns="" id="{458C4189-2EDE-4020-AFE5-67A3B03FB7B2}"/>
              </a:ext>
            </a:extLst>
          </p:cNvPr>
          <p:cNvSpPr/>
          <p:nvPr/>
        </p:nvSpPr>
        <p:spPr>
          <a:xfrm>
            <a:off x="1305018" y="1367161"/>
            <a:ext cx="6711518" cy="4847208"/>
          </a:xfrm>
          <a:prstGeom prst="irregularSeal1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Ten">
            <a:extLst>
              <a:ext uri="{FF2B5EF4-FFF2-40B4-BE49-F238E27FC236}">
                <a16:creationId xmlns:a16="http://schemas.microsoft.com/office/drawing/2014/main" xmlns="" id="{E496C16B-DA53-4BCC-BA99-CD12ECC8A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04914" y="2763288"/>
            <a:ext cx="1391396" cy="1663057"/>
          </a:xfrm>
          <a:prstGeom prst="rect">
            <a:avLst/>
          </a:prstGeom>
        </p:spPr>
      </p:pic>
      <p:pic>
        <p:nvPicPr>
          <p:cNvPr id="4" name="Original 2">
            <a:extLst>
              <a:ext uri="{FF2B5EF4-FFF2-40B4-BE49-F238E27FC236}">
                <a16:creationId xmlns:a16="http://schemas.microsoft.com/office/drawing/2014/main" xmlns="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00600" y="2895600"/>
            <a:ext cx="1106847" cy="1530745"/>
          </a:xfrm>
          <a:prstGeom prst="rect">
            <a:avLst/>
          </a:prstGeom>
        </p:spPr>
      </p:pic>
      <p:pic>
        <p:nvPicPr>
          <p:cNvPr id="9" name="One">
            <a:extLst>
              <a:ext uri="{FF2B5EF4-FFF2-40B4-BE49-F238E27FC236}">
                <a16:creationId xmlns:a16="http://schemas.microsoft.com/office/drawing/2014/main" xmlns="" id="{2BB9B4FA-2C05-46D4-8127-53ED03E653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98"/>
          <a:stretch/>
        </p:blipFill>
        <p:spPr>
          <a:xfrm>
            <a:off x="2804914" y="2768991"/>
            <a:ext cx="371645" cy="1657354"/>
          </a:xfrm>
          <a:prstGeom prst="rect">
            <a:avLst/>
          </a:prstGeom>
        </p:spPr>
      </p:pic>
      <p:pic>
        <p:nvPicPr>
          <p:cNvPr id="11" name="Eyes One">
            <a:extLst>
              <a:ext uri="{FF2B5EF4-FFF2-40B4-BE49-F238E27FC236}">
                <a16:creationId xmlns:a16="http://schemas.microsoft.com/office/drawing/2014/main" xmlns="" id="{443678FF-986B-4705-BFCF-37C5754B30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" r="-2125"/>
          <a:stretch/>
        </p:blipFill>
        <p:spPr>
          <a:xfrm>
            <a:off x="2800739" y="3124200"/>
            <a:ext cx="380592" cy="1302145"/>
          </a:xfrm>
          <a:prstGeom prst="rect">
            <a:avLst/>
          </a:prstGeom>
        </p:spPr>
      </p:pic>
      <p:pic>
        <p:nvPicPr>
          <p:cNvPr id="12" name="New 2">
            <a:extLst>
              <a:ext uri="{FF2B5EF4-FFF2-40B4-BE49-F238E27FC236}">
                <a16:creationId xmlns:a16="http://schemas.microsoft.com/office/drawing/2014/main" xmlns="" id="{BBAD1DD4-B68A-494A-90F1-85FDBA462C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39036" y="2895600"/>
            <a:ext cx="1106847" cy="153074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D7D9439B-D4F3-4085-885D-1466B3078C95}"/>
              </a:ext>
            </a:extLst>
          </p:cNvPr>
          <p:cNvSpPr/>
          <p:nvPr/>
        </p:nvSpPr>
        <p:spPr>
          <a:xfrm>
            <a:off x="5480898" y="2667000"/>
            <a:ext cx="1644729" cy="762000"/>
          </a:xfrm>
          <a:prstGeom prst="wedgeRoundRectCallout">
            <a:avLst>
              <a:gd name="adj1" fmla="val -48728"/>
              <a:gd name="adj2" fmla="val 72014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Number Fourteen.</a:t>
            </a:r>
          </a:p>
        </p:txBody>
      </p:sp>
    </p:spTree>
    <p:extLst>
      <p:ext uri="{BB962C8B-B14F-4D97-AF65-F5344CB8AC3E}">
        <p14:creationId xmlns:p14="http://schemas.microsoft.com/office/powerpoint/2010/main" xmlns="" val="2461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3.7037E-6 L -0.17066 3.703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05556E-6 3.7037E-6 L 0.12465 3.7037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-2.96296E-6 L 0.12795 -2.9629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Cube Towers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927457" y="1282155"/>
            <a:ext cx="723682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 dirty="0">
                <a:solidFill>
                  <a:srgbClr val="1C1C1C"/>
                </a:solidFill>
                <a:ea typeface="Sassoon Infant Rg" pitchFamily="2" charset="0"/>
                <a:cs typeface="Sassoon Infant Rg" pitchFamily="2" charset="0"/>
              </a:rPr>
              <a:t>This is the number 14 shown as towers of cubes.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52600" y="2605088"/>
            <a:ext cx="3197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bg1"/>
                </a:solidFill>
                <a:ea typeface="Sassoon Infant Rg" pitchFamily="2" charset="0"/>
                <a:cs typeface="Sassoon Infant Rg" pitchFamily="2" charset="0"/>
              </a:rPr>
              <a:t>Can you check that there are 14? How can you be sure? </a:t>
            </a: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1480" y="1606731"/>
            <a:ext cx="1484726" cy="386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650" y="5518150"/>
            <a:ext cx="7632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14 </a:t>
            </a: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is </a:t>
            </a:r>
            <a:r>
              <a:rPr lang="en-US" altLang="en-US" sz="3200" dirty="0" smtClean="0">
                <a:solidFill>
                  <a:srgbClr val="FF0000"/>
                </a:solidFill>
                <a:ea typeface="Sassoon Infant Rg" pitchFamily="2" charset="0"/>
                <a:cs typeface="Sassoon Infant Rg" pitchFamily="2" charset="0"/>
              </a:rPr>
              <a:t>1</a:t>
            </a: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 tower of ten and </a:t>
            </a:r>
            <a:r>
              <a:rPr lang="en-US" altLang="en-US" sz="3200" dirty="0" smtClean="0">
                <a:solidFill>
                  <a:srgbClr val="FF0000"/>
                </a:solidFill>
                <a:ea typeface="Sassoon Infant Rg" pitchFamily="2" charset="0"/>
                <a:cs typeface="Sassoon Infant Rg" pitchFamily="2" charset="0"/>
              </a:rPr>
              <a:t>4</a:t>
            </a: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 </a:t>
            </a: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blocks more</a:t>
            </a:r>
            <a:endParaRPr lang="en-US" altLang="en-US" sz="3200" dirty="0">
              <a:ea typeface="Sassoon Infant Rg" pitchFamily="2" charset="0"/>
              <a:cs typeface="Sassoon Infant Rg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3376" y="478895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Inside the store, Number Fourteen looked at the fruit. He decided to get some strawberries.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828057" y="1636034"/>
            <a:ext cx="2891627" cy="2743872"/>
            <a:chOff x="1254183" y="2294272"/>
            <a:chExt cx="1952131" cy="18523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66899" y="2294272"/>
              <a:ext cx="1339415" cy="1852381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294861-3D96-4BEB-99CB-8583389367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66897" y="3773947"/>
            <a:ext cx="2653895" cy="1868558"/>
          </a:xfrm>
          <a:prstGeom prst="rect">
            <a:avLst/>
          </a:prstGeom>
        </p:spPr>
      </p:pic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xmlns="" id="{2C9F7A0C-30CD-4291-9225-10E5CC718ABF}"/>
              </a:ext>
            </a:extLst>
          </p:cNvPr>
          <p:cNvSpPr/>
          <p:nvPr/>
        </p:nvSpPr>
        <p:spPr>
          <a:xfrm>
            <a:off x="3874882" y="1909874"/>
            <a:ext cx="1984031" cy="875158"/>
          </a:xfrm>
          <a:prstGeom prst="wedgeRoundRectCallout">
            <a:avLst>
              <a:gd name="adj1" fmla="val -70975"/>
              <a:gd name="adj2" fmla="val 34204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How many strawberries are in this box?</a:t>
            </a:r>
          </a:p>
        </p:txBody>
      </p:sp>
      <p:sp>
        <p:nvSpPr>
          <p:cNvPr id="62" name="Title 20">
            <a:extLst>
              <a:ext uri="{FF2B5EF4-FFF2-40B4-BE49-F238E27FC236}">
                <a16:creationId xmlns:a16="http://schemas.microsoft.com/office/drawing/2014/main" xmlns="" id="{F48C8B14-91AF-4B22-B56F-E1365A721ED5}"/>
              </a:ext>
            </a:extLst>
          </p:cNvPr>
          <p:cNvSpPr txBox="1">
            <a:spLocks/>
          </p:cNvSpPr>
          <p:nvPr/>
        </p:nvSpPr>
        <p:spPr>
          <a:xfrm rot="21388532">
            <a:off x="5309755" y="4038574"/>
            <a:ext cx="457200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1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Title 20">
            <a:extLst>
              <a:ext uri="{FF2B5EF4-FFF2-40B4-BE49-F238E27FC236}">
                <a16:creationId xmlns:a16="http://schemas.microsoft.com/office/drawing/2014/main" xmlns="" id="{85F701C3-697E-431A-88E9-DCE6CC1D9840}"/>
              </a:ext>
            </a:extLst>
          </p:cNvPr>
          <p:cNvSpPr txBox="1">
            <a:spLocks/>
          </p:cNvSpPr>
          <p:nvPr/>
        </p:nvSpPr>
        <p:spPr>
          <a:xfrm rot="21388532">
            <a:off x="6044047" y="4093992"/>
            <a:ext cx="457200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2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4" name="Title 20">
            <a:extLst>
              <a:ext uri="{FF2B5EF4-FFF2-40B4-BE49-F238E27FC236}">
                <a16:creationId xmlns:a16="http://schemas.microsoft.com/office/drawing/2014/main" xmlns="" id="{150413A4-4028-4061-A742-A734FFBCBD5C}"/>
              </a:ext>
            </a:extLst>
          </p:cNvPr>
          <p:cNvSpPr txBox="1">
            <a:spLocks/>
          </p:cNvSpPr>
          <p:nvPr/>
        </p:nvSpPr>
        <p:spPr>
          <a:xfrm rot="21388532">
            <a:off x="6525625" y="4038574"/>
            <a:ext cx="457200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3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5" name="Title 20">
            <a:extLst>
              <a:ext uri="{FF2B5EF4-FFF2-40B4-BE49-F238E27FC236}">
                <a16:creationId xmlns:a16="http://schemas.microsoft.com/office/drawing/2014/main" xmlns="" id="{81A19BF2-9C7E-4083-93D9-1346F9D41097}"/>
              </a:ext>
            </a:extLst>
          </p:cNvPr>
          <p:cNvSpPr txBox="1">
            <a:spLocks/>
          </p:cNvSpPr>
          <p:nvPr/>
        </p:nvSpPr>
        <p:spPr>
          <a:xfrm rot="21388532">
            <a:off x="6882244" y="4283957"/>
            <a:ext cx="457200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4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Title 20">
            <a:extLst>
              <a:ext uri="{FF2B5EF4-FFF2-40B4-BE49-F238E27FC236}">
                <a16:creationId xmlns:a16="http://schemas.microsoft.com/office/drawing/2014/main" xmlns="" id="{6A0F7F8C-EC2A-4B22-A5AA-5936F48897B5}"/>
              </a:ext>
            </a:extLst>
          </p:cNvPr>
          <p:cNvSpPr txBox="1">
            <a:spLocks/>
          </p:cNvSpPr>
          <p:nvPr/>
        </p:nvSpPr>
        <p:spPr>
          <a:xfrm rot="21388532">
            <a:off x="5081262" y="4628405"/>
            <a:ext cx="457200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5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7" name="Title 20">
            <a:extLst>
              <a:ext uri="{FF2B5EF4-FFF2-40B4-BE49-F238E27FC236}">
                <a16:creationId xmlns:a16="http://schemas.microsoft.com/office/drawing/2014/main" xmlns="" id="{F868C7DB-4C37-4CE3-8DFD-0BE93CA0A41A}"/>
              </a:ext>
            </a:extLst>
          </p:cNvPr>
          <p:cNvSpPr txBox="1">
            <a:spLocks/>
          </p:cNvSpPr>
          <p:nvPr/>
        </p:nvSpPr>
        <p:spPr>
          <a:xfrm rot="21388532">
            <a:off x="5678670" y="4540030"/>
            <a:ext cx="457200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6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8" name="Title 20">
            <a:extLst>
              <a:ext uri="{FF2B5EF4-FFF2-40B4-BE49-F238E27FC236}">
                <a16:creationId xmlns:a16="http://schemas.microsoft.com/office/drawing/2014/main" xmlns="" id="{F4F3E629-13D5-492A-AA2B-EFAEE608EDD2}"/>
              </a:ext>
            </a:extLst>
          </p:cNvPr>
          <p:cNvSpPr txBox="1">
            <a:spLocks/>
          </p:cNvSpPr>
          <p:nvPr/>
        </p:nvSpPr>
        <p:spPr>
          <a:xfrm rot="21388532">
            <a:off x="6231592" y="4513903"/>
            <a:ext cx="457200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7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9" name="Title 20">
            <a:extLst>
              <a:ext uri="{FF2B5EF4-FFF2-40B4-BE49-F238E27FC236}">
                <a16:creationId xmlns:a16="http://schemas.microsoft.com/office/drawing/2014/main" xmlns="" id="{725A9776-1AC9-425A-8BD3-C1AD457E9C6B}"/>
              </a:ext>
            </a:extLst>
          </p:cNvPr>
          <p:cNvSpPr txBox="1">
            <a:spLocks/>
          </p:cNvSpPr>
          <p:nvPr/>
        </p:nvSpPr>
        <p:spPr>
          <a:xfrm rot="21388532">
            <a:off x="5254336" y="5102152"/>
            <a:ext cx="457200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8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0" name="Title 20">
            <a:extLst>
              <a:ext uri="{FF2B5EF4-FFF2-40B4-BE49-F238E27FC236}">
                <a16:creationId xmlns:a16="http://schemas.microsoft.com/office/drawing/2014/main" xmlns="" id="{13228252-49F9-42F1-A9BD-7BE4960D3595}"/>
              </a:ext>
            </a:extLst>
          </p:cNvPr>
          <p:cNvSpPr txBox="1">
            <a:spLocks/>
          </p:cNvSpPr>
          <p:nvPr/>
        </p:nvSpPr>
        <p:spPr>
          <a:xfrm rot="21388532">
            <a:off x="5900855" y="5066339"/>
            <a:ext cx="457200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9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" name="Title 20">
            <a:extLst>
              <a:ext uri="{FF2B5EF4-FFF2-40B4-BE49-F238E27FC236}">
                <a16:creationId xmlns:a16="http://schemas.microsoft.com/office/drawing/2014/main" xmlns="" id="{758D7BD5-5332-421C-9709-858ED5859ED2}"/>
              </a:ext>
            </a:extLst>
          </p:cNvPr>
          <p:cNvSpPr txBox="1">
            <a:spLocks/>
          </p:cNvSpPr>
          <p:nvPr/>
        </p:nvSpPr>
        <p:spPr>
          <a:xfrm rot="21388532">
            <a:off x="6344689" y="4978280"/>
            <a:ext cx="1050731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10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98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3376" y="478895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He picked up some loose strawberries too.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828057" y="1636034"/>
            <a:ext cx="2891627" cy="2743872"/>
            <a:chOff x="1254183" y="2294272"/>
            <a:chExt cx="1952131" cy="18523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66899" y="2294272"/>
              <a:ext cx="1339415" cy="1852381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xmlns="" id="{2C9F7A0C-30CD-4291-9225-10E5CC718ABF}"/>
              </a:ext>
            </a:extLst>
          </p:cNvPr>
          <p:cNvSpPr/>
          <p:nvPr/>
        </p:nvSpPr>
        <p:spPr>
          <a:xfrm>
            <a:off x="3874882" y="1909874"/>
            <a:ext cx="1984031" cy="994306"/>
          </a:xfrm>
          <a:prstGeom prst="wedgeRoundRectCallout">
            <a:avLst>
              <a:gd name="adj1" fmla="val -70975"/>
              <a:gd name="adj2" fmla="val 34204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How many strawberries do we have now?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1DB07DE-2B51-4D8A-9460-99870A050986}"/>
              </a:ext>
            </a:extLst>
          </p:cNvPr>
          <p:cNvGrpSpPr/>
          <p:nvPr/>
        </p:nvGrpSpPr>
        <p:grpSpPr>
          <a:xfrm>
            <a:off x="3539949" y="4183522"/>
            <a:ext cx="2653895" cy="1868558"/>
            <a:chOff x="4866897" y="3773947"/>
            <a:chExt cx="2653895" cy="18685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3294861-3D96-4BEB-99CB-858338936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866897" y="3773947"/>
              <a:ext cx="2653895" cy="1868558"/>
            </a:xfrm>
            <a:prstGeom prst="rect">
              <a:avLst/>
            </a:prstGeom>
          </p:spPr>
        </p:pic>
        <p:sp>
          <p:nvSpPr>
            <p:cNvPr id="71" name="Title 20">
              <a:extLst>
                <a:ext uri="{FF2B5EF4-FFF2-40B4-BE49-F238E27FC236}">
                  <a16:creationId xmlns:a16="http://schemas.microsoft.com/office/drawing/2014/main" xmlns="" id="{758D7BD5-5332-421C-9709-858ED5859ED2}"/>
                </a:ext>
              </a:extLst>
            </p:cNvPr>
            <p:cNvSpPr txBox="1">
              <a:spLocks/>
            </p:cNvSpPr>
            <p:nvPr/>
          </p:nvSpPr>
          <p:spPr>
            <a:xfrm rot="21292126">
              <a:off x="5595979" y="4999624"/>
              <a:ext cx="1488095" cy="410604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bg1"/>
                  </a:solidFill>
                  <a:latin typeface="+mn-lt"/>
                </a:rPr>
                <a:t>10</a:t>
              </a:r>
              <a:endParaRPr lang="en-GB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819DD5-7D30-440C-A931-7AC686717E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5043" y="2996712"/>
            <a:ext cx="675722" cy="8645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CDF84A1-4A24-4B68-B3AC-701F031E9A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9001" y="2809143"/>
            <a:ext cx="675722" cy="8645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31342B1-2185-4988-AEFE-3D9B1B62B3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9843" y="3957027"/>
            <a:ext cx="675722" cy="8645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EE4DE01-C531-4B1C-BB4A-82FAE31326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136" y="3884615"/>
            <a:ext cx="675722" cy="864576"/>
          </a:xfrm>
          <a:prstGeom prst="rect">
            <a:avLst/>
          </a:prstGeom>
        </p:spPr>
      </p:pic>
      <p:sp>
        <p:nvSpPr>
          <p:cNvPr id="25" name="Title 20">
            <a:extLst>
              <a:ext uri="{FF2B5EF4-FFF2-40B4-BE49-F238E27FC236}">
                <a16:creationId xmlns:a16="http://schemas.microsoft.com/office/drawing/2014/main" xmlns="" id="{B725A9EA-B324-483B-A5AB-605B7C0AF170}"/>
              </a:ext>
            </a:extLst>
          </p:cNvPr>
          <p:cNvSpPr txBox="1">
            <a:spLocks/>
          </p:cNvSpPr>
          <p:nvPr/>
        </p:nvSpPr>
        <p:spPr>
          <a:xfrm rot="21388532">
            <a:off x="6358292" y="3343567"/>
            <a:ext cx="457200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1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itle 20">
            <a:extLst>
              <a:ext uri="{FF2B5EF4-FFF2-40B4-BE49-F238E27FC236}">
                <a16:creationId xmlns:a16="http://schemas.microsoft.com/office/drawing/2014/main" xmlns="" id="{17599F7E-6126-4570-A044-AB53D3A718AD}"/>
              </a:ext>
            </a:extLst>
          </p:cNvPr>
          <p:cNvSpPr txBox="1">
            <a:spLocks/>
          </p:cNvSpPr>
          <p:nvPr/>
        </p:nvSpPr>
        <p:spPr>
          <a:xfrm rot="21388532">
            <a:off x="7528752" y="3135931"/>
            <a:ext cx="457200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2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itle 20">
            <a:extLst>
              <a:ext uri="{FF2B5EF4-FFF2-40B4-BE49-F238E27FC236}">
                <a16:creationId xmlns:a16="http://schemas.microsoft.com/office/drawing/2014/main" xmlns="" id="{FB8730CE-D1E3-4A26-920F-0402F7DCA5E4}"/>
              </a:ext>
            </a:extLst>
          </p:cNvPr>
          <p:cNvSpPr txBox="1">
            <a:spLocks/>
          </p:cNvSpPr>
          <p:nvPr/>
        </p:nvSpPr>
        <p:spPr>
          <a:xfrm rot="21388532">
            <a:off x="6635093" y="4279858"/>
            <a:ext cx="457200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3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itle 20">
            <a:extLst>
              <a:ext uri="{FF2B5EF4-FFF2-40B4-BE49-F238E27FC236}">
                <a16:creationId xmlns:a16="http://schemas.microsoft.com/office/drawing/2014/main" xmlns="" id="{D42EAF5C-5CE3-4C29-BC06-DFC8D7A736A3}"/>
              </a:ext>
            </a:extLst>
          </p:cNvPr>
          <p:cNvSpPr txBox="1">
            <a:spLocks/>
          </p:cNvSpPr>
          <p:nvPr/>
        </p:nvSpPr>
        <p:spPr>
          <a:xfrm rot="21388532">
            <a:off x="7794044" y="4180954"/>
            <a:ext cx="408193" cy="41672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4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3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3904681" y="1504362"/>
            <a:ext cx="2137356" cy="2031121"/>
            <a:chOff x="1254183" y="2251601"/>
            <a:chExt cx="1958420" cy="18950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66900" y="2251601"/>
              <a:ext cx="1345703" cy="1895053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87AD3-7B82-4121-A419-91F08D9CF551}"/>
              </a:ext>
            </a:extLst>
          </p:cNvPr>
          <p:cNvSpPr/>
          <p:nvPr/>
        </p:nvSpPr>
        <p:spPr>
          <a:xfrm>
            <a:off x="1864923" y="2799324"/>
            <a:ext cx="1552051" cy="518615"/>
          </a:xfrm>
          <a:prstGeom prst="wedgeRoundRectCallout">
            <a:avLst>
              <a:gd name="adj1" fmla="val 69401"/>
              <a:gd name="adj2" fmla="val 23301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am one 10.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xmlns="" id="{B329AB00-9671-4ED7-83AA-06363A190DD1}"/>
              </a:ext>
            </a:extLst>
          </p:cNvPr>
          <p:cNvSpPr/>
          <p:nvPr/>
        </p:nvSpPr>
        <p:spPr>
          <a:xfrm>
            <a:off x="5971876" y="1735094"/>
            <a:ext cx="1103475" cy="518615"/>
          </a:xfrm>
          <a:prstGeom prst="wedgeRoundRectCallout">
            <a:avLst>
              <a:gd name="adj1" fmla="val -75984"/>
              <a:gd name="adj2" fmla="val 39568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am 4.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xmlns="" id="{8D326618-C203-4E0C-B1FE-7D25A6C1047B}"/>
              </a:ext>
            </a:extLst>
          </p:cNvPr>
          <p:cNvSpPr/>
          <p:nvPr/>
        </p:nvSpPr>
        <p:spPr>
          <a:xfrm>
            <a:off x="3003602" y="951560"/>
            <a:ext cx="1552051" cy="518615"/>
          </a:xfrm>
          <a:prstGeom prst="wedgeRoundRectCallout">
            <a:avLst>
              <a:gd name="adj1" fmla="val 50464"/>
              <a:gd name="adj2" fmla="val 79974"/>
              <a:gd name="adj3" fmla="val 16667"/>
            </a:avLst>
          </a:prstGeom>
          <a:solidFill>
            <a:schemeClr val="bg1"/>
          </a:solidFill>
          <a:ln w="28575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We make 14!</a:t>
            </a:r>
            <a:endParaRPr lang="en-GB" sz="1600" dirty="0">
              <a:solidFill>
                <a:srgbClr val="00000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B9D1C0E-7E99-41E5-9651-8501BCC981FB}"/>
              </a:ext>
            </a:extLst>
          </p:cNvPr>
          <p:cNvGrpSpPr/>
          <p:nvPr/>
        </p:nvGrpSpPr>
        <p:grpSpPr>
          <a:xfrm>
            <a:off x="1764595" y="4168801"/>
            <a:ext cx="2653895" cy="1868558"/>
            <a:chOff x="4866897" y="3773947"/>
            <a:chExt cx="2653895" cy="186855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B1A144FA-32E7-4D36-BDB0-D0718C7C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866897" y="3773947"/>
              <a:ext cx="2653895" cy="1868558"/>
            </a:xfrm>
            <a:prstGeom prst="rect">
              <a:avLst/>
            </a:prstGeom>
          </p:spPr>
        </p:pic>
        <p:sp>
          <p:nvSpPr>
            <p:cNvPr id="46" name="Title 20">
              <a:extLst>
                <a:ext uri="{FF2B5EF4-FFF2-40B4-BE49-F238E27FC236}">
                  <a16:creationId xmlns:a16="http://schemas.microsoft.com/office/drawing/2014/main" xmlns="" id="{7765087D-2040-4FA2-9626-5EBFE74AA81E}"/>
                </a:ext>
              </a:extLst>
            </p:cNvPr>
            <p:cNvSpPr txBox="1">
              <a:spLocks/>
            </p:cNvSpPr>
            <p:nvPr/>
          </p:nvSpPr>
          <p:spPr>
            <a:xfrm rot="21292126">
              <a:off x="5595979" y="4999624"/>
              <a:ext cx="1488095" cy="410604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bg1"/>
                  </a:solidFill>
                  <a:latin typeface="+mn-lt"/>
                </a:rPr>
                <a:t>10</a:t>
              </a:r>
              <a:endParaRPr lang="en-GB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CA611492-F34E-450A-926D-00A4CB4795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517" y="4094124"/>
            <a:ext cx="675722" cy="86457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CE0E39D3-F001-41FB-B0B5-037F5EFEF4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475" y="3906555"/>
            <a:ext cx="675722" cy="86457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5C4D60F-94AA-4979-BC43-4DB49600DB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5317" y="5054439"/>
            <a:ext cx="675722" cy="86457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E3CEC33-89D4-4711-8DFD-8A07A1576E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1610" y="4982027"/>
            <a:ext cx="675722" cy="864576"/>
          </a:xfrm>
          <a:prstGeom prst="rect">
            <a:avLst/>
          </a:prstGeom>
        </p:spPr>
      </p:pic>
      <p:sp>
        <p:nvSpPr>
          <p:cNvPr id="51" name="Title 20">
            <a:extLst>
              <a:ext uri="{FF2B5EF4-FFF2-40B4-BE49-F238E27FC236}">
                <a16:creationId xmlns:a16="http://schemas.microsoft.com/office/drawing/2014/main" xmlns="" id="{CAD1D412-E0C0-42CB-8358-BDD464DCFEC2}"/>
              </a:ext>
            </a:extLst>
          </p:cNvPr>
          <p:cNvSpPr txBox="1">
            <a:spLocks/>
          </p:cNvSpPr>
          <p:nvPr/>
        </p:nvSpPr>
        <p:spPr>
          <a:xfrm rot="21388532">
            <a:off x="4883766" y="4440979"/>
            <a:ext cx="457200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1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" name="Title 20">
            <a:extLst>
              <a:ext uri="{FF2B5EF4-FFF2-40B4-BE49-F238E27FC236}">
                <a16:creationId xmlns:a16="http://schemas.microsoft.com/office/drawing/2014/main" xmlns="" id="{A803C582-8DCD-4F4C-A9A9-FC532DA64126}"/>
              </a:ext>
            </a:extLst>
          </p:cNvPr>
          <p:cNvSpPr txBox="1">
            <a:spLocks/>
          </p:cNvSpPr>
          <p:nvPr/>
        </p:nvSpPr>
        <p:spPr>
          <a:xfrm rot="21388532">
            <a:off x="6054226" y="4233343"/>
            <a:ext cx="457200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2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Title 20">
            <a:extLst>
              <a:ext uri="{FF2B5EF4-FFF2-40B4-BE49-F238E27FC236}">
                <a16:creationId xmlns:a16="http://schemas.microsoft.com/office/drawing/2014/main" xmlns="" id="{985B4429-E6AA-4570-BFD5-6CB6D6E97B25}"/>
              </a:ext>
            </a:extLst>
          </p:cNvPr>
          <p:cNvSpPr txBox="1">
            <a:spLocks/>
          </p:cNvSpPr>
          <p:nvPr/>
        </p:nvSpPr>
        <p:spPr>
          <a:xfrm rot="21388532">
            <a:off x="5160567" y="5377270"/>
            <a:ext cx="457200" cy="4106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3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Title 20">
            <a:extLst>
              <a:ext uri="{FF2B5EF4-FFF2-40B4-BE49-F238E27FC236}">
                <a16:creationId xmlns:a16="http://schemas.microsoft.com/office/drawing/2014/main" xmlns="" id="{48913C5A-E32E-44DE-A303-B6A7D00EC800}"/>
              </a:ext>
            </a:extLst>
          </p:cNvPr>
          <p:cNvSpPr txBox="1">
            <a:spLocks/>
          </p:cNvSpPr>
          <p:nvPr/>
        </p:nvSpPr>
        <p:spPr>
          <a:xfrm rot="21388532">
            <a:off x="6319518" y="5278366"/>
            <a:ext cx="408193" cy="41672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4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5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382</TotalTime>
  <Words>783</Words>
  <Application>Microsoft Office PowerPoint</Application>
  <PresentationFormat>On-screen Show (4:3)</PresentationFormat>
  <Paragraphs>144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Twinkl</vt:lpstr>
      <vt:lpstr>Sassoon Infant Rg</vt:lpstr>
      <vt:lpstr>Roboto</vt:lpstr>
      <vt:lpstr>Calibri</vt:lpstr>
      <vt:lpstr>Office Theme</vt:lpstr>
      <vt:lpstr>Slide 1</vt:lpstr>
      <vt:lpstr>Meet Number Ten</vt:lpstr>
      <vt:lpstr>Meet Number Four</vt:lpstr>
      <vt:lpstr>Number Ten and Number Four arrived at the store at the same time. They were excited to see each other and they both had a funny feeling. Then, there were was a loud bang and…</vt:lpstr>
      <vt:lpstr>…something magical happened!</vt:lpstr>
      <vt:lpstr>Cube Towers</vt:lpstr>
      <vt:lpstr>Inside the store, Number Fourteen looked at the fruit. He decided to get some strawberries.</vt:lpstr>
      <vt:lpstr>He picked up some loose strawberries too.</vt:lpstr>
      <vt:lpstr>Slide 9</vt:lpstr>
      <vt:lpstr>Then, Number Fourteen looked at the apples. Can you find a box  with 14 apples?</vt:lpstr>
      <vt:lpstr>Next, Number Fourteen picked up a bag of potatoes.</vt:lpstr>
      <vt:lpstr>Slide 12</vt:lpstr>
      <vt:lpstr>Slide 13</vt:lpstr>
      <vt:lpstr>Next, Number Fourteen wanted to go and get some cheese from the counter. He had to get a ticket. What number can you see  on the ticket?</vt:lpstr>
      <vt:lpstr>Lots of bags of cheese are ready to collect. The shopkeeper has placed them in order on the counter.</vt:lpstr>
      <vt:lpstr>The shopkeeper has turned the bags around. What numbers can you see? Click on bag 14.</vt:lpstr>
      <vt:lpstr>Then, Number Fourteen went to the till.</vt:lpstr>
      <vt:lpstr>Slide 18</vt:lpstr>
      <vt:lpstr>Slide 19</vt:lpstr>
      <vt:lpstr>It was time for Number Fourteen to go home. He had a funny feeling as he reached the door.</vt:lpstr>
      <vt:lpstr>Suddenly, there was another loud bang!</vt:lpstr>
      <vt:lpstr>Number Ten and Number Four said goodbye to each other and made their way home.</vt:lpstr>
      <vt:lpstr>Number Lines</vt:lpstr>
      <vt:lpstr>Number Lines</vt:lpstr>
      <vt:lpstr>Can you find 14 on the number track? Click on Number Fourteen to move him onto the number track.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Professional</cp:lastModifiedBy>
  <cp:revision>48</cp:revision>
  <dcterms:created xsi:type="dcterms:W3CDTF">2021-04-19T14:28:07Z</dcterms:created>
  <dcterms:modified xsi:type="dcterms:W3CDTF">2024-01-17T02:59:15Z</dcterms:modified>
</cp:coreProperties>
</file>