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68" r:id="rId4"/>
    <p:sldId id="269" r:id="rId5"/>
    <p:sldId id="270" r:id="rId6"/>
    <p:sldId id="271" r:id="rId7"/>
    <p:sldId id="272" r:id="rId8"/>
    <p:sldId id="273" r:id="rId9"/>
    <p:sldId id="274" r:id="rId10"/>
    <p:sldId id="275" r:id="rId11"/>
    <p:sldId id="280" r:id="rId12"/>
    <p:sldId id="277" r:id="rId13"/>
    <p:sldId id="278" r:id="rId14"/>
    <p:sldId id="279" r:id="rId15"/>
    <p:sldId id="282" r:id="rId16"/>
    <p:sldId id="281" r:id="rId17"/>
    <p:sldId id="283" r:id="rId18"/>
    <p:sldId id="267" r:id="rId19"/>
  </p:sldIdLst>
  <p:sldSz cx="9144000" cy="6858000" type="screen4x3"/>
  <p:notesSz cx="6858000" cy="9144000"/>
  <p:embeddedFontLst>
    <p:embeddedFont>
      <p:font typeface="Twinkl" charset="0"/>
      <p:regular r:id="rId22"/>
      <p:bold r:id="rId23"/>
    </p:embeddedFon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D"/>
    <a:srgbClr val="007AC2"/>
    <a:srgbClr val="00649C"/>
    <a:srgbClr val="90C8E5"/>
    <a:srgbClr val="FFFFFF"/>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1" d="100"/>
          <a:sy n="81" d="100"/>
        </p:scale>
        <p:origin x="-1038" y="21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ransition spd="slow">
    <p:fade/>
  </p:transition>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96708"/>
            <a:ext cx="1524000" cy="961292"/>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194431" y="6069623"/>
            <a:ext cx="949569" cy="671146"/>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8862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5400" dirty="0">
                <a:solidFill>
                  <a:srgbClr val="003E7D"/>
                </a:solidFill>
              </a:rPr>
              <a:t>How do we estimate?</a:t>
            </a:r>
            <a:endParaRPr lang="en-GB" sz="4800" dirty="0">
              <a:solidFill>
                <a:srgbClr val="003E7D"/>
              </a:solidFill>
              <a:latin typeface="+mn-lt"/>
            </a:endParaRPr>
          </a:p>
        </p:txBody>
      </p:sp>
      <p:sp>
        <p:nvSpPr>
          <p:cNvPr id="9" name="Rectangle: Rounded Corners 8">
            <a:extLst>
              <a:ext uri="{FF2B5EF4-FFF2-40B4-BE49-F238E27FC236}">
                <a16:creationId xmlns:a16="http://schemas.microsoft.com/office/drawing/2014/main" xmlns="" id="{81795CEC-CA8E-41A3-91AB-B0955834AE99}"/>
              </a:ext>
            </a:extLst>
          </p:cNvPr>
          <p:cNvSpPr/>
          <p:nvPr/>
        </p:nvSpPr>
        <p:spPr>
          <a:xfrm>
            <a:off x="-284673" y="1604363"/>
            <a:ext cx="4364968" cy="507271"/>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sz="2400" b="1" dirty="0"/>
              <a:t>Estimating Strategies:</a:t>
            </a:r>
          </a:p>
        </p:txBody>
      </p:sp>
      <p:sp>
        <p:nvSpPr>
          <p:cNvPr id="17" name="Oval 16">
            <a:extLst>
              <a:ext uri="{FF2B5EF4-FFF2-40B4-BE49-F238E27FC236}">
                <a16:creationId xmlns:a16="http://schemas.microsoft.com/office/drawing/2014/main" xmlns="" id="{0C556CCC-A99B-444C-96C9-68968AC22B7F}"/>
              </a:ext>
            </a:extLst>
          </p:cNvPr>
          <p:cNvSpPr/>
          <p:nvPr/>
        </p:nvSpPr>
        <p:spPr>
          <a:xfrm>
            <a:off x="5831455" y="5803841"/>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9DE8C073-4B1F-4345-B7AC-019527C4A313}"/>
              </a:ext>
            </a:extLst>
          </p:cNvPr>
          <p:cNvSpPr/>
          <p:nvPr/>
        </p:nvSpPr>
        <p:spPr>
          <a:xfrm>
            <a:off x="672860" y="2242796"/>
            <a:ext cx="4002658" cy="3754874"/>
          </a:xfrm>
          <a:prstGeom prst="rect">
            <a:avLst/>
          </a:prstGeom>
        </p:spPr>
        <p:txBody>
          <a:bodyPr wrap="square">
            <a:spAutoFit/>
          </a:bodyPr>
          <a:lstStyle/>
          <a:p>
            <a:pPr marL="285750" indent="-285750">
              <a:buFont typeface="Arial" panose="020B0604020202020204" pitchFamily="34" charset="0"/>
              <a:buChar char="•"/>
            </a:pPr>
            <a:r>
              <a:rPr lang="en-GB" dirty="0"/>
              <a:t>When estimating it is a good idea to have an estimating benchmark. Can you think of something that is about a metre?</a:t>
            </a:r>
          </a:p>
          <a:p>
            <a:r>
              <a:rPr lang="en-GB" sz="1100" dirty="0"/>
              <a:t> </a:t>
            </a:r>
            <a:endParaRPr lang="en-GB" sz="300" dirty="0"/>
          </a:p>
          <a:p>
            <a:pPr marL="285750" indent="-285750">
              <a:buFont typeface="Arial" panose="020B0604020202020204" pitchFamily="34" charset="0"/>
              <a:buChar char="•"/>
            </a:pPr>
            <a:r>
              <a:rPr lang="en-GB" dirty="0"/>
              <a:t>You could visualise something that is about a metre and try and see how many of these things might fit into what you are about to measure just by looking at it.</a:t>
            </a:r>
          </a:p>
          <a:p>
            <a:pPr marL="285750" indent="-285750">
              <a:buFont typeface="Arial" panose="020B0604020202020204" pitchFamily="34" charset="0"/>
              <a:buChar char="•"/>
            </a:pPr>
            <a:endParaRPr lang="en-GB" sz="1100" dirty="0"/>
          </a:p>
          <a:p>
            <a:pPr marL="285750" indent="-285750">
              <a:buFont typeface="Arial" panose="020B0604020202020204" pitchFamily="34" charset="0"/>
              <a:buChar char="•"/>
            </a:pPr>
            <a:r>
              <a:rPr lang="en-GB" dirty="0"/>
              <a:t>Is there anything near what you are about to measure that you could help you estimate its size? </a:t>
            </a:r>
          </a:p>
        </p:txBody>
      </p:sp>
      <p:pic>
        <p:nvPicPr>
          <p:cNvPr id="8" name="Picture 7">
            <a:extLst>
              <a:ext uri="{FF2B5EF4-FFF2-40B4-BE49-F238E27FC236}">
                <a16:creationId xmlns:a16="http://schemas.microsoft.com/office/drawing/2014/main" xmlns="" id="{28D6F07A-C3A4-4CC7-9A05-1409B7003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673" y="1944060"/>
            <a:ext cx="2269337" cy="4148694"/>
          </a:xfrm>
          <a:prstGeom prst="rect">
            <a:avLst/>
          </a:prstGeom>
        </p:spPr>
      </p:pic>
      <p:sp>
        <p:nvSpPr>
          <p:cNvPr id="18" name="Rectangle: Rounded Corners 17">
            <a:extLst>
              <a:ext uri="{FF2B5EF4-FFF2-40B4-BE49-F238E27FC236}">
                <a16:creationId xmlns:a16="http://schemas.microsoft.com/office/drawing/2014/main" xmlns="" id="{7ECF986F-5006-401C-B939-A7D94064DC0F}"/>
              </a:ext>
            </a:extLst>
          </p:cNvPr>
          <p:cNvSpPr/>
          <p:nvPr/>
        </p:nvSpPr>
        <p:spPr>
          <a:xfrm>
            <a:off x="5080958" y="5122264"/>
            <a:ext cx="3005467" cy="2031630"/>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en-GB" b="1" dirty="0"/>
              <a:t>Can you think of any other strategies that you might use?</a:t>
            </a:r>
            <a:endParaRPr lang="en-GB" sz="3600" b="1" dirty="0"/>
          </a:p>
        </p:txBody>
      </p:sp>
    </p:spTree>
    <p:extLst>
      <p:ext uri="{BB962C8B-B14F-4D97-AF65-F5344CB8AC3E}">
        <p14:creationId xmlns:p14="http://schemas.microsoft.com/office/powerpoint/2010/main" val="2117465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96147"/>
            <a:ext cx="8220075" cy="994306"/>
          </a:xfrm>
        </p:spPr>
        <p:txBody>
          <a:bodyPr/>
          <a:lstStyle/>
          <a:p>
            <a:r>
              <a:rPr lang="en-GB" sz="5400" dirty="0">
                <a:solidFill>
                  <a:srgbClr val="003E7D"/>
                </a:solidFill>
              </a:rPr>
              <a:t>Let’s Estimate</a:t>
            </a:r>
            <a:endParaRPr lang="en-GB" sz="4800" dirty="0">
              <a:solidFill>
                <a:srgbClr val="003E7D"/>
              </a:solidFill>
              <a:latin typeface="+mn-lt"/>
            </a:endParaRPr>
          </a:p>
        </p:txBody>
      </p:sp>
      <p:sp>
        <p:nvSpPr>
          <p:cNvPr id="14" name="Rectangle: Rounded Corners 13">
            <a:extLst>
              <a:ext uri="{FF2B5EF4-FFF2-40B4-BE49-F238E27FC236}">
                <a16:creationId xmlns:a16="http://schemas.microsoft.com/office/drawing/2014/main" xmlns="" id="{E8EE7612-6F96-4D8F-BCC3-1516E395D092}"/>
              </a:ext>
            </a:extLst>
          </p:cNvPr>
          <p:cNvSpPr/>
          <p:nvPr/>
        </p:nvSpPr>
        <p:spPr>
          <a:xfrm>
            <a:off x="-365577" y="1490298"/>
            <a:ext cx="8629681" cy="1938702"/>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pPr>
              <a:spcBef>
                <a:spcPts val="1000"/>
              </a:spcBef>
            </a:pPr>
            <a:r>
              <a:rPr lang="en-GB" sz="2400" b="1" dirty="0">
                <a:solidFill>
                  <a:schemeClr val="bg1"/>
                </a:solidFill>
              </a:rPr>
              <a:t>If we were to measure the length of a pencil, would we measure using centimetres, or metre?</a:t>
            </a:r>
          </a:p>
          <a:p>
            <a:pPr>
              <a:spcBef>
                <a:spcPts val="1000"/>
              </a:spcBef>
            </a:pPr>
            <a:r>
              <a:rPr lang="en-GB" dirty="0">
                <a:solidFill>
                  <a:srgbClr val="000000"/>
                </a:solidFill>
              </a:rPr>
              <a:t>Remember, a centimetre is about the width of your fingernail and a metre is about tip-to-tip of your outstretched arms. Which is bigger, a centimetre or a metre? </a:t>
            </a:r>
          </a:p>
        </p:txBody>
      </p:sp>
      <p:sp>
        <p:nvSpPr>
          <p:cNvPr id="19" name="Rectangle: Rounded Corners 18">
            <a:extLst>
              <a:ext uri="{FF2B5EF4-FFF2-40B4-BE49-F238E27FC236}">
                <a16:creationId xmlns:a16="http://schemas.microsoft.com/office/drawing/2014/main" xmlns="" id="{B4334B07-0104-42F6-93E3-2693B984C293}"/>
              </a:ext>
            </a:extLst>
          </p:cNvPr>
          <p:cNvSpPr/>
          <p:nvPr/>
        </p:nvSpPr>
        <p:spPr>
          <a:xfrm>
            <a:off x="-365577" y="3560522"/>
            <a:ext cx="6482293" cy="2342522"/>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sz="2400" b="1" dirty="0">
                <a:solidFill>
                  <a:schemeClr val="bg1"/>
                </a:solidFill>
              </a:rPr>
              <a:t>Which of these is the best estimate for the length of a football field?</a:t>
            </a:r>
          </a:p>
          <a:p>
            <a:endParaRPr lang="en-GB" sz="700" b="1" dirty="0">
              <a:solidFill>
                <a:srgbClr val="003E7D"/>
              </a:solidFill>
            </a:endParaRPr>
          </a:p>
          <a:p>
            <a:pPr marL="285750" indent="-285750">
              <a:buFont typeface="Arial" panose="020B0604020202020204" pitchFamily="34" charset="0"/>
              <a:buChar char="•"/>
            </a:pPr>
            <a:r>
              <a:rPr lang="en-GB" dirty="0">
                <a:solidFill>
                  <a:schemeClr val="bg1"/>
                </a:solidFill>
              </a:rPr>
              <a:t>10 centimetres (cm)</a:t>
            </a:r>
          </a:p>
          <a:p>
            <a:pPr marL="285750" indent="-285750">
              <a:buFont typeface="Arial" panose="020B0604020202020204" pitchFamily="34" charset="0"/>
              <a:buChar char="•"/>
            </a:pPr>
            <a:r>
              <a:rPr lang="en-GB" dirty="0">
                <a:solidFill>
                  <a:schemeClr val="bg1"/>
                </a:solidFill>
              </a:rPr>
              <a:t>100 centimetres (cm)</a:t>
            </a:r>
          </a:p>
          <a:p>
            <a:pPr marL="285750" indent="-285750">
              <a:buFont typeface="Arial" panose="020B0604020202020204" pitchFamily="34" charset="0"/>
              <a:buChar char="•"/>
            </a:pPr>
            <a:r>
              <a:rPr lang="en-GB" dirty="0">
                <a:solidFill>
                  <a:schemeClr val="bg1"/>
                </a:solidFill>
              </a:rPr>
              <a:t>10 metres (m)</a:t>
            </a:r>
          </a:p>
          <a:p>
            <a:pPr marL="285750" indent="-285750">
              <a:buFont typeface="Arial" panose="020B0604020202020204" pitchFamily="34" charset="0"/>
              <a:buChar char="•"/>
            </a:pPr>
            <a:r>
              <a:rPr lang="en-GB" dirty="0">
                <a:solidFill>
                  <a:schemeClr val="bg1"/>
                </a:solidFill>
              </a:rPr>
              <a:t>100 metres (m)</a:t>
            </a:r>
          </a:p>
        </p:txBody>
      </p:sp>
      <p:sp>
        <p:nvSpPr>
          <p:cNvPr id="20" name="Oval 19">
            <a:extLst>
              <a:ext uri="{FF2B5EF4-FFF2-40B4-BE49-F238E27FC236}">
                <a16:creationId xmlns:a16="http://schemas.microsoft.com/office/drawing/2014/main" xmlns="" id="{F6BBA155-F9A2-41DC-A82D-FAF6E9288164}"/>
              </a:ext>
            </a:extLst>
          </p:cNvPr>
          <p:cNvSpPr/>
          <p:nvPr/>
        </p:nvSpPr>
        <p:spPr>
          <a:xfrm>
            <a:off x="6301971" y="5713263"/>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5468D950-9372-482A-A823-18A4ED76F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8098" y="3774716"/>
            <a:ext cx="2134749" cy="2128328"/>
          </a:xfrm>
          <a:prstGeom prst="rect">
            <a:avLst/>
          </a:prstGeom>
        </p:spPr>
      </p:pic>
    </p:spTree>
    <p:extLst>
      <p:ext uri="{BB962C8B-B14F-4D97-AF65-F5344CB8AC3E}">
        <p14:creationId xmlns:p14="http://schemas.microsoft.com/office/powerpoint/2010/main" val="4266540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781935"/>
            <a:ext cx="8220075" cy="994306"/>
          </a:xfrm>
        </p:spPr>
        <p:txBody>
          <a:bodyPr/>
          <a:lstStyle/>
          <a:p>
            <a:pPr algn="ctr"/>
            <a:r>
              <a:rPr lang="en-GB" sz="4400" dirty="0">
                <a:solidFill>
                  <a:srgbClr val="003E7D"/>
                </a:solidFill>
              </a:rPr>
              <a:t>The best estimate for a football field is:</a:t>
            </a:r>
            <a:endParaRPr lang="en-GB" dirty="0">
              <a:solidFill>
                <a:srgbClr val="003E7D"/>
              </a:solidFill>
              <a:latin typeface="+mn-lt"/>
            </a:endParaRPr>
          </a:p>
        </p:txBody>
      </p:sp>
      <p:sp>
        <p:nvSpPr>
          <p:cNvPr id="14" name="Rectangle: Rounded Corners 13">
            <a:extLst>
              <a:ext uri="{FF2B5EF4-FFF2-40B4-BE49-F238E27FC236}">
                <a16:creationId xmlns:a16="http://schemas.microsoft.com/office/drawing/2014/main" xmlns="" id="{E8EE7612-6F96-4D8F-BCC3-1516E395D092}"/>
              </a:ext>
            </a:extLst>
          </p:cNvPr>
          <p:cNvSpPr/>
          <p:nvPr/>
        </p:nvSpPr>
        <p:spPr>
          <a:xfrm>
            <a:off x="2552931" y="2625785"/>
            <a:ext cx="4038138" cy="1606430"/>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spcBef>
                <a:spcPts val="1000"/>
              </a:spcBef>
            </a:pPr>
            <a:r>
              <a:rPr lang="en-GB" sz="6600" b="1" dirty="0"/>
              <a:t>100 m</a:t>
            </a:r>
            <a:endParaRPr lang="en-GB" sz="6600" b="1" dirty="0">
              <a:solidFill>
                <a:srgbClr val="000000"/>
              </a:solidFill>
            </a:endParaRPr>
          </a:p>
        </p:txBody>
      </p:sp>
      <p:pic>
        <p:nvPicPr>
          <p:cNvPr id="3" name="Picture 2">
            <a:extLst>
              <a:ext uri="{FF2B5EF4-FFF2-40B4-BE49-F238E27FC236}">
                <a16:creationId xmlns:a16="http://schemas.microsoft.com/office/drawing/2014/main" xmlns="" id="{CF5E5F15-C945-44F6-B136-2C41FEACC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1964" y="2625785"/>
            <a:ext cx="3486712" cy="6003985"/>
          </a:xfrm>
          <a:prstGeom prst="rect">
            <a:avLst/>
          </a:prstGeom>
        </p:spPr>
      </p:pic>
      <p:pic>
        <p:nvPicPr>
          <p:cNvPr id="5" name="Picture 4">
            <a:extLst>
              <a:ext uri="{FF2B5EF4-FFF2-40B4-BE49-F238E27FC236}">
                <a16:creationId xmlns:a16="http://schemas.microsoft.com/office/drawing/2014/main" xmlns="" id="{67F6AB15-96D8-482F-A510-DAF44D5E68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64" y="2728502"/>
            <a:ext cx="3302521" cy="5055730"/>
          </a:xfrm>
          <a:prstGeom prst="rect">
            <a:avLst/>
          </a:prstGeom>
        </p:spPr>
      </p:pic>
    </p:spTree>
    <p:extLst>
      <p:ext uri="{BB962C8B-B14F-4D97-AF65-F5344CB8AC3E}">
        <p14:creationId xmlns:p14="http://schemas.microsoft.com/office/powerpoint/2010/main" val="509577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96147"/>
            <a:ext cx="8220075" cy="994306"/>
          </a:xfrm>
        </p:spPr>
        <p:txBody>
          <a:bodyPr/>
          <a:lstStyle/>
          <a:p>
            <a:r>
              <a:rPr lang="en-GB" sz="5400" dirty="0">
                <a:solidFill>
                  <a:srgbClr val="003E7D"/>
                </a:solidFill>
              </a:rPr>
              <a:t>Let’s Estimate</a:t>
            </a:r>
            <a:endParaRPr lang="en-GB" sz="4800" dirty="0">
              <a:solidFill>
                <a:srgbClr val="003E7D"/>
              </a:solidFill>
              <a:latin typeface="+mn-lt"/>
            </a:endParaRPr>
          </a:p>
        </p:txBody>
      </p:sp>
      <p:sp>
        <p:nvSpPr>
          <p:cNvPr id="14" name="Rectangle: Rounded Corners 13">
            <a:extLst>
              <a:ext uri="{FF2B5EF4-FFF2-40B4-BE49-F238E27FC236}">
                <a16:creationId xmlns:a16="http://schemas.microsoft.com/office/drawing/2014/main" xmlns="" id="{E8EE7612-6F96-4D8F-BCC3-1516E395D092}"/>
              </a:ext>
            </a:extLst>
          </p:cNvPr>
          <p:cNvSpPr/>
          <p:nvPr/>
        </p:nvSpPr>
        <p:spPr>
          <a:xfrm>
            <a:off x="-365577" y="1490298"/>
            <a:ext cx="8629681" cy="1938702"/>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pPr>
              <a:spcBef>
                <a:spcPts val="1000"/>
              </a:spcBef>
            </a:pPr>
            <a:r>
              <a:rPr lang="en-GB" sz="2400" b="1" dirty="0">
                <a:solidFill>
                  <a:schemeClr val="bg1"/>
                </a:solidFill>
              </a:rPr>
              <a:t>If we were to measure the length of a pencil, would we measure using centimetres, or metre?</a:t>
            </a:r>
          </a:p>
          <a:p>
            <a:pPr>
              <a:spcBef>
                <a:spcPts val="1000"/>
              </a:spcBef>
            </a:pPr>
            <a:r>
              <a:rPr lang="en-GB" dirty="0">
                <a:solidFill>
                  <a:srgbClr val="000000"/>
                </a:solidFill>
              </a:rPr>
              <a:t>Remember, a centimetre is about the width of your fingernail and a metre is about tip-to-tip of your outstretched arms. Which is bigger, a centimetre or a metre? </a:t>
            </a:r>
          </a:p>
        </p:txBody>
      </p:sp>
      <p:sp>
        <p:nvSpPr>
          <p:cNvPr id="19" name="Rectangle: Rounded Corners 18">
            <a:extLst>
              <a:ext uri="{FF2B5EF4-FFF2-40B4-BE49-F238E27FC236}">
                <a16:creationId xmlns:a16="http://schemas.microsoft.com/office/drawing/2014/main" xmlns="" id="{B4334B07-0104-42F6-93E3-2693B984C293}"/>
              </a:ext>
            </a:extLst>
          </p:cNvPr>
          <p:cNvSpPr/>
          <p:nvPr/>
        </p:nvSpPr>
        <p:spPr>
          <a:xfrm>
            <a:off x="-365577" y="3560522"/>
            <a:ext cx="6482293" cy="2342522"/>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sz="2400" b="1" dirty="0">
                <a:solidFill>
                  <a:schemeClr val="bg1"/>
                </a:solidFill>
              </a:rPr>
              <a:t>Which of these is the best estimate for the length of a pencil?</a:t>
            </a:r>
          </a:p>
          <a:p>
            <a:endParaRPr lang="en-GB" sz="700" b="1" dirty="0">
              <a:solidFill>
                <a:srgbClr val="003E7D"/>
              </a:solidFill>
            </a:endParaRPr>
          </a:p>
          <a:p>
            <a:pPr marL="285750" indent="-285750" fontAlgn="base">
              <a:buFont typeface="Arial" panose="020B0604020202020204" pitchFamily="34" charset="0"/>
              <a:buChar char="•"/>
            </a:pPr>
            <a:r>
              <a:rPr lang="en-GB" dirty="0"/>
              <a:t>50 centimetres (cm)</a:t>
            </a:r>
          </a:p>
          <a:p>
            <a:pPr marL="285750" indent="-285750" fontAlgn="base">
              <a:buFont typeface="Arial" panose="020B0604020202020204" pitchFamily="34" charset="0"/>
              <a:buChar char="•"/>
            </a:pPr>
            <a:r>
              <a:rPr lang="en-GB" dirty="0"/>
              <a:t>1 centimetre (cm)</a:t>
            </a:r>
          </a:p>
          <a:p>
            <a:pPr marL="285750" indent="-285750" fontAlgn="base">
              <a:buFont typeface="Arial" panose="020B0604020202020204" pitchFamily="34" charset="0"/>
              <a:buChar char="•"/>
            </a:pPr>
            <a:r>
              <a:rPr lang="en-GB" dirty="0"/>
              <a:t>8 centimetres (cm</a:t>
            </a:r>
          </a:p>
          <a:p>
            <a:pPr marL="285750" indent="-285750" fontAlgn="base">
              <a:buFont typeface="Arial" panose="020B0604020202020204" pitchFamily="34" charset="0"/>
              <a:buChar char="•"/>
            </a:pPr>
            <a:r>
              <a:rPr lang="en-GB" dirty="0"/>
              <a:t>90 centimetres (cm)</a:t>
            </a:r>
          </a:p>
        </p:txBody>
      </p:sp>
      <p:sp>
        <p:nvSpPr>
          <p:cNvPr id="20" name="Oval 19">
            <a:extLst>
              <a:ext uri="{FF2B5EF4-FFF2-40B4-BE49-F238E27FC236}">
                <a16:creationId xmlns:a16="http://schemas.microsoft.com/office/drawing/2014/main" xmlns="" id="{F6BBA155-F9A2-41DC-A82D-FAF6E9288164}"/>
              </a:ext>
            </a:extLst>
          </p:cNvPr>
          <p:cNvSpPr/>
          <p:nvPr/>
        </p:nvSpPr>
        <p:spPr>
          <a:xfrm>
            <a:off x="6301971" y="5713263"/>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930AE947-6E72-4234-84E6-D4D35AF767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030075" flipV="1">
            <a:off x="6207081" y="4859872"/>
            <a:ext cx="2363638" cy="160428"/>
          </a:xfrm>
          <a:prstGeom prst="rect">
            <a:avLst/>
          </a:prstGeom>
        </p:spPr>
      </p:pic>
    </p:spTree>
    <p:extLst>
      <p:ext uri="{BB962C8B-B14F-4D97-AF65-F5344CB8AC3E}">
        <p14:creationId xmlns:p14="http://schemas.microsoft.com/office/powerpoint/2010/main" val="2805924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81935"/>
            <a:ext cx="7926388" cy="994306"/>
          </a:xfrm>
        </p:spPr>
        <p:txBody>
          <a:bodyPr/>
          <a:lstStyle/>
          <a:p>
            <a:pPr algn="ctr"/>
            <a:r>
              <a:rPr lang="en-GB" sz="4400" dirty="0">
                <a:solidFill>
                  <a:srgbClr val="003E7D"/>
                </a:solidFill>
              </a:rPr>
              <a:t>The best estimate for a pencil is:</a:t>
            </a:r>
            <a:endParaRPr lang="en-GB" dirty="0">
              <a:solidFill>
                <a:srgbClr val="003E7D"/>
              </a:solidFill>
              <a:latin typeface="+mn-lt"/>
            </a:endParaRPr>
          </a:p>
        </p:txBody>
      </p:sp>
      <p:sp>
        <p:nvSpPr>
          <p:cNvPr id="14" name="Rectangle: Rounded Corners 13">
            <a:extLst>
              <a:ext uri="{FF2B5EF4-FFF2-40B4-BE49-F238E27FC236}">
                <a16:creationId xmlns:a16="http://schemas.microsoft.com/office/drawing/2014/main" xmlns="" id="{E8EE7612-6F96-4D8F-BCC3-1516E395D092}"/>
              </a:ext>
            </a:extLst>
          </p:cNvPr>
          <p:cNvSpPr/>
          <p:nvPr/>
        </p:nvSpPr>
        <p:spPr>
          <a:xfrm>
            <a:off x="2552931" y="2625785"/>
            <a:ext cx="4038138" cy="1606430"/>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spcBef>
                <a:spcPts val="1000"/>
              </a:spcBef>
            </a:pPr>
            <a:r>
              <a:rPr lang="en-GB" sz="6600" b="1" dirty="0"/>
              <a:t>8 cm</a:t>
            </a:r>
            <a:endParaRPr lang="en-GB" sz="6600" b="1" dirty="0">
              <a:solidFill>
                <a:srgbClr val="000000"/>
              </a:solidFill>
            </a:endParaRPr>
          </a:p>
        </p:txBody>
      </p:sp>
      <p:pic>
        <p:nvPicPr>
          <p:cNvPr id="3" name="Picture 2">
            <a:extLst>
              <a:ext uri="{FF2B5EF4-FFF2-40B4-BE49-F238E27FC236}">
                <a16:creationId xmlns:a16="http://schemas.microsoft.com/office/drawing/2014/main" xmlns="" id="{A22516BB-9214-4F47-A59B-3BB3B6363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162" y="1776241"/>
            <a:ext cx="2452058" cy="6710446"/>
          </a:xfrm>
          <a:prstGeom prst="rect">
            <a:avLst/>
          </a:prstGeom>
        </p:spPr>
      </p:pic>
      <p:pic>
        <p:nvPicPr>
          <p:cNvPr id="5" name="Picture 4">
            <a:extLst>
              <a:ext uri="{FF2B5EF4-FFF2-40B4-BE49-F238E27FC236}">
                <a16:creationId xmlns:a16="http://schemas.microsoft.com/office/drawing/2014/main" xmlns="" id="{71CD98D1-280E-4041-838D-5278A3E57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662" y="2389516"/>
            <a:ext cx="2282588" cy="5857336"/>
          </a:xfrm>
          <a:prstGeom prst="rect">
            <a:avLst/>
          </a:prstGeom>
        </p:spPr>
      </p:pic>
    </p:spTree>
    <p:extLst>
      <p:ext uri="{BB962C8B-B14F-4D97-AF65-F5344CB8AC3E}">
        <p14:creationId xmlns:p14="http://schemas.microsoft.com/office/powerpoint/2010/main" val="2269527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96147"/>
            <a:ext cx="8220075" cy="994306"/>
          </a:xfrm>
        </p:spPr>
        <p:txBody>
          <a:bodyPr/>
          <a:lstStyle/>
          <a:p>
            <a:r>
              <a:rPr lang="en-GB" sz="5400" dirty="0">
                <a:solidFill>
                  <a:srgbClr val="003E7D"/>
                </a:solidFill>
              </a:rPr>
              <a:t>Estimating</a:t>
            </a:r>
            <a:endParaRPr lang="en-GB" sz="4800" dirty="0">
              <a:solidFill>
                <a:srgbClr val="003E7D"/>
              </a:solidFill>
              <a:latin typeface="+mn-lt"/>
            </a:endParaRPr>
          </a:p>
        </p:txBody>
      </p:sp>
      <p:sp>
        <p:nvSpPr>
          <p:cNvPr id="8" name="Freeform: Shape 7">
            <a:extLst>
              <a:ext uri="{FF2B5EF4-FFF2-40B4-BE49-F238E27FC236}">
                <a16:creationId xmlns:a16="http://schemas.microsoft.com/office/drawing/2014/main" xmlns="" id="{FC8D04D9-5A95-4885-9473-D68E128E79AA}"/>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xmlns="" id="{E8EE7612-6F96-4D8F-BCC3-1516E395D092}"/>
              </a:ext>
            </a:extLst>
          </p:cNvPr>
          <p:cNvSpPr/>
          <p:nvPr/>
        </p:nvSpPr>
        <p:spPr>
          <a:xfrm>
            <a:off x="-365577" y="1490297"/>
            <a:ext cx="5929615" cy="3866707"/>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pPr>
              <a:spcBef>
                <a:spcPts val="1000"/>
              </a:spcBef>
            </a:pPr>
            <a:r>
              <a:rPr lang="en-GB" sz="2400" b="1" dirty="0">
                <a:solidFill>
                  <a:schemeClr val="bg1"/>
                </a:solidFill>
              </a:rPr>
              <a:t>Remember, Estimating is not about getting the answer right or wrong.</a:t>
            </a:r>
          </a:p>
          <a:p>
            <a:pPr>
              <a:spcBef>
                <a:spcPts val="1000"/>
              </a:spcBef>
            </a:pPr>
            <a:r>
              <a:rPr lang="en-GB" dirty="0">
                <a:solidFill>
                  <a:srgbClr val="000000"/>
                </a:solidFill>
              </a:rPr>
              <a:t>We estimate to save us time before we start to measure. </a:t>
            </a:r>
          </a:p>
          <a:p>
            <a:pPr>
              <a:spcBef>
                <a:spcPts val="1000"/>
              </a:spcBef>
            </a:pPr>
            <a:r>
              <a:rPr lang="en-GB" dirty="0">
                <a:solidFill>
                  <a:srgbClr val="000000"/>
                </a:solidFill>
              </a:rPr>
              <a:t>If we think about what we are about to measure before we begin our work we will usually end up with a more accurate answer and we will be more prepared in doing our work. </a:t>
            </a:r>
          </a:p>
        </p:txBody>
      </p:sp>
      <p:sp>
        <p:nvSpPr>
          <p:cNvPr id="9" name="Oval 8">
            <a:extLst>
              <a:ext uri="{FF2B5EF4-FFF2-40B4-BE49-F238E27FC236}">
                <a16:creationId xmlns:a16="http://schemas.microsoft.com/office/drawing/2014/main" xmlns="" id="{42740D6F-CE09-4CB3-9249-13BC7D6AEC45}"/>
              </a:ext>
            </a:extLst>
          </p:cNvPr>
          <p:cNvSpPr/>
          <p:nvPr/>
        </p:nvSpPr>
        <p:spPr>
          <a:xfrm>
            <a:off x="5784386" y="5713263"/>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980CED50-FE6B-4021-8E25-AD3F0EA3CF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906" y="3364461"/>
            <a:ext cx="2715885" cy="2656936"/>
          </a:xfrm>
          <a:prstGeom prst="rect">
            <a:avLst/>
          </a:prstGeom>
        </p:spPr>
      </p:pic>
    </p:spTree>
    <p:extLst>
      <p:ext uri="{BB962C8B-B14F-4D97-AF65-F5344CB8AC3E}">
        <p14:creationId xmlns:p14="http://schemas.microsoft.com/office/powerpoint/2010/main" val="2441594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921094" y="721893"/>
            <a:ext cx="7301811" cy="994306"/>
          </a:xfrm>
        </p:spPr>
        <p:txBody>
          <a:bodyPr/>
          <a:lstStyle/>
          <a:p>
            <a:pPr algn="ctr"/>
            <a:r>
              <a:rPr lang="en-GB" sz="2800" dirty="0">
                <a:solidFill>
                  <a:srgbClr val="003E7D"/>
                </a:solidFill>
              </a:rPr>
              <a:t>Now, let’s estimate which of these should be measured in metres (m) or in centimetres (cm) together</a:t>
            </a:r>
            <a:endParaRPr lang="en-GB" sz="2400" dirty="0">
              <a:solidFill>
                <a:srgbClr val="003E7D"/>
              </a:solidFill>
              <a:latin typeface="+mn-lt"/>
            </a:endParaRPr>
          </a:p>
        </p:txBody>
      </p:sp>
      <p:pic>
        <p:nvPicPr>
          <p:cNvPr id="3" name="Picture 2">
            <a:extLst>
              <a:ext uri="{FF2B5EF4-FFF2-40B4-BE49-F238E27FC236}">
                <a16:creationId xmlns:a16="http://schemas.microsoft.com/office/drawing/2014/main" xmlns="" id="{766BDFF9-96E7-49B3-B9C4-012EF30C7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5338">
            <a:off x="7441934" y="3827385"/>
            <a:ext cx="681109" cy="2225615"/>
          </a:xfrm>
          <a:prstGeom prst="rect">
            <a:avLst/>
          </a:prstGeom>
        </p:spPr>
      </p:pic>
      <p:pic>
        <p:nvPicPr>
          <p:cNvPr id="7" name="Picture 6">
            <a:extLst>
              <a:ext uri="{FF2B5EF4-FFF2-40B4-BE49-F238E27FC236}">
                <a16:creationId xmlns:a16="http://schemas.microsoft.com/office/drawing/2014/main" xmlns="" id="{20E75C6A-C966-417A-B287-5E69CDC50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066586"/>
            <a:ext cx="2097778" cy="1720974"/>
          </a:xfrm>
          <a:prstGeom prst="rect">
            <a:avLst/>
          </a:prstGeom>
        </p:spPr>
      </p:pic>
      <p:pic>
        <p:nvPicPr>
          <p:cNvPr id="10" name="Picture 9">
            <a:extLst>
              <a:ext uri="{FF2B5EF4-FFF2-40B4-BE49-F238E27FC236}">
                <a16:creationId xmlns:a16="http://schemas.microsoft.com/office/drawing/2014/main" xmlns="" id="{9E2EEE38-52E9-4A54-A145-5491F39BF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4364966"/>
            <a:ext cx="2667551" cy="1727859"/>
          </a:xfrm>
          <a:prstGeom prst="rect">
            <a:avLst/>
          </a:prstGeom>
        </p:spPr>
      </p:pic>
      <p:pic>
        <p:nvPicPr>
          <p:cNvPr id="12" name="Picture 11">
            <a:extLst>
              <a:ext uri="{FF2B5EF4-FFF2-40B4-BE49-F238E27FC236}">
                <a16:creationId xmlns:a16="http://schemas.microsoft.com/office/drawing/2014/main" xmlns="" id="{B0B2A536-4EB2-49FF-9FA9-6DAE5E65D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083" y="2066586"/>
            <a:ext cx="2011886" cy="1074086"/>
          </a:xfrm>
          <a:prstGeom prst="rect">
            <a:avLst/>
          </a:prstGeom>
        </p:spPr>
      </p:pic>
      <p:pic>
        <p:nvPicPr>
          <p:cNvPr id="15" name="Picture 14">
            <a:extLst>
              <a:ext uri="{FF2B5EF4-FFF2-40B4-BE49-F238E27FC236}">
                <a16:creationId xmlns:a16="http://schemas.microsoft.com/office/drawing/2014/main" xmlns="" id="{A9278706-AD6C-4BD6-BBE4-D62BBDBC5B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382" y="2727842"/>
            <a:ext cx="2336747" cy="1402316"/>
          </a:xfrm>
          <a:prstGeom prst="rect">
            <a:avLst/>
          </a:prstGeom>
        </p:spPr>
      </p:pic>
      <p:pic>
        <p:nvPicPr>
          <p:cNvPr id="17" name="Picture 16">
            <a:extLst>
              <a:ext uri="{FF2B5EF4-FFF2-40B4-BE49-F238E27FC236}">
                <a16:creationId xmlns:a16="http://schemas.microsoft.com/office/drawing/2014/main" xmlns="" id="{E918FC03-9164-415D-B75A-D2285C4E8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9524" y="4441868"/>
            <a:ext cx="2734574" cy="1650957"/>
          </a:xfrm>
          <a:prstGeom prst="rect">
            <a:avLst/>
          </a:prstGeom>
        </p:spPr>
      </p:pic>
    </p:spTree>
    <p:extLst>
      <p:ext uri="{BB962C8B-B14F-4D97-AF65-F5344CB8AC3E}">
        <p14:creationId xmlns:p14="http://schemas.microsoft.com/office/powerpoint/2010/main" val="2678310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96147"/>
            <a:ext cx="8220075" cy="994306"/>
          </a:xfrm>
        </p:spPr>
        <p:txBody>
          <a:bodyPr/>
          <a:lstStyle/>
          <a:p>
            <a:r>
              <a:rPr lang="en-GB" sz="5400" dirty="0">
                <a:solidFill>
                  <a:srgbClr val="003E7D"/>
                </a:solidFill>
              </a:rPr>
              <a:t>Length Scavenger Hunt</a:t>
            </a:r>
            <a:endParaRPr lang="en-GB" sz="4800" dirty="0">
              <a:solidFill>
                <a:srgbClr val="003E7D"/>
              </a:solidFill>
              <a:latin typeface="+mn-lt"/>
            </a:endParaRPr>
          </a:p>
        </p:txBody>
      </p:sp>
      <p:sp>
        <p:nvSpPr>
          <p:cNvPr id="10" name="TextBox 9">
            <a:extLst>
              <a:ext uri="{FF2B5EF4-FFF2-40B4-BE49-F238E27FC236}">
                <a16:creationId xmlns:a16="http://schemas.microsoft.com/office/drawing/2014/main" xmlns="" id="{FCAB5E38-3D64-4E36-B202-79E80193114A}"/>
              </a:ext>
            </a:extLst>
          </p:cNvPr>
          <p:cNvSpPr txBox="1"/>
          <p:nvPr/>
        </p:nvSpPr>
        <p:spPr>
          <a:xfrm>
            <a:off x="755650" y="1533583"/>
            <a:ext cx="7517082" cy="2154436"/>
          </a:xfrm>
          <a:prstGeom prst="rect">
            <a:avLst/>
          </a:prstGeom>
          <a:noFill/>
        </p:spPr>
        <p:txBody>
          <a:bodyPr wrap="square" rtlCol="0">
            <a:spAutoFit/>
          </a:bodyPr>
          <a:lstStyle/>
          <a:p>
            <a:r>
              <a:rPr lang="en-GB" b="1" dirty="0">
                <a:solidFill>
                  <a:srgbClr val="003E7D"/>
                </a:solidFill>
              </a:rPr>
              <a:t>What you will need:</a:t>
            </a:r>
          </a:p>
          <a:p>
            <a:pPr marL="285750" indent="-285750">
              <a:buFont typeface="Arial" panose="020B0604020202020204" pitchFamily="34" charset="0"/>
              <a:buChar char="•"/>
            </a:pPr>
            <a:r>
              <a:rPr lang="en-GB" dirty="0">
                <a:solidFill>
                  <a:schemeClr val="bg2">
                    <a:lumMod val="10000"/>
                  </a:schemeClr>
                </a:solidFill>
              </a:rPr>
              <a:t>Your ruler, your metre string, a sheet to record your findings.</a:t>
            </a:r>
          </a:p>
          <a:p>
            <a:pPr marL="285750" indent="-285750">
              <a:buFont typeface="Arial" panose="020B0604020202020204" pitchFamily="34" charset="0"/>
              <a:buChar char="•"/>
            </a:pPr>
            <a:endParaRPr lang="en-GB" sz="800" dirty="0">
              <a:solidFill>
                <a:schemeClr val="bg2">
                  <a:lumMod val="10000"/>
                </a:schemeClr>
              </a:solidFill>
            </a:endParaRPr>
          </a:p>
          <a:p>
            <a:r>
              <a:rPr lang="en-GB" b="1" dirty="0">
                <a:solidFill>
                  <a:srgbClr val="003E7D"/>
                </a:solidFill>
              </a:rPr>
              <a:t>Team work:</a:t>
            </a:r>
          </a:p>
          <a:p>
            <a:pPr marL="285750" indent="-285750">
              <a:buFont typeface="Arial" panose="020B0604020202020204" pitchFamily="34" charset="0"/>
              <a:buChar char="•"/>
            </a:pPr>
            <a:r>
              <a:rPr lang="en-GB" dirty="0">
                <a:solidFill>
                  <a:schemeClr val="bg2">
                    <a:lumMod val="10000"/>
                  </a:schemeClr>
                </a:solidFill>
              </a:rPr>
              <a:t>When working with your partner: talk to each other about how you will measure and what you will use as you go.</a:t>
            </a:r>
          </a:p>
          <a:p>
            <a:pPr marL="285750" indent="-285750">
              <a:buFont typeface="Arial" panose="020B0604020202020204" pitchFamily="34" charset="0"/>
              <a:buChar char="•"/>
            </a:pPr>
            <a:r>
              <a:rPr lang="en-GB" dirty="0">
                <a:solidFill>
                  <a:schemeClr val="bg2">
                    <a:lumMod val="10000"/>
                  </a:schemeClr>
                </a:solidFill>
              </a:rPr>
              <a:t>Think about whether a ruler or a metre string would be the best thing to use.</a:t>
            </a:r>
          </a:p>
        </p:txBody>
      </p:sp>
      <p:sp>
        <p:nvSpPr>
          <p:cNvPr id="11" name="Rectangle: Rounded Corners 10">
            <a:extLst>
              <a:ext uri="{FF2B5EF4-FFF2-40B4-BE49-F238E27FC236}">
                <a16:creationId xmlns:a16="http://schemas.microsoft.com/office/drawing/2014/main" xmlns="" id="{9B538021-9479-4936-A76C-AA7529C5B0F3}"/>
              </a:ext>
            </a:extLst>
          </p:cNvPr>
          <p:cNvSpPr/>
          <p:nvPr/>
        </p:nvSpPr>
        <p:spPr>
          <a:xfrm>
            <a:off x="-408709" y="3812876"/>
            <a:ext cx="8526166" cy="2487223"/>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pPr>
              <a:spcBef>
                <a:spcPts val="1000"/>
              </a:spcBef>
            </a:pPr>
            <a:r>
              <a:rPr lang="en-GB" sz="2400" b="1" dirty="0"/>
              <a:t>Task:</a:t>
            </a:r>
          </a:p>
          <a:p>
            <a:r>
              <a:rPr lang="en-GB" b="1" dirty="0">
                <a:solidFill>
                  <a:schemeClr val="bg2">
                    <a:lumMod val="10000"/>
                  </a:schemeClr>
                </a:solidFill>
              </a:rPr>
              <a:t>In the classroom, can you find:</a:t>
            </a:r>
          </a:p>
          <a:p>
            <a:pPr marL="285750" indent="-285750">
              <a:buFont typeface="Arial" panose="020B0604020202020204" pitchFamily="34" charset="0"/>
              <a:buChar char="•"/>
            </a:pPr>
            <a:r>
              <a:rPr lang="en-GB" dirty="0">
                <a:solidFill>
                  <a:schemeClr val="bg2">
                    <a:lumMod val="10000"/>
                  </a:schemeClr>
                </a:solidFill>
              </a:rPr>
              <a:t>Something that is 15cm in length</a:t>
            </a:r>
          </a:p>
          <a:p>
            <a:pPr marL="285750" indent="-285750">
              <a:buFont typeface="Arial" panose="020B0604020202020204" pitchFamily="34" charset="0"/>
              <a:buChar char="•"/>
            </a:pPr>
            <a:r>
              <a:rPr lang="en-GB" dirty="0">
                <a:solidFill>
                  <a:schemeClr val="bg2">
                    <a:lumMod val="10000"/>
                  </a:schemeClr>
                </a:solidFill>
              </a:rPr>
              <a:t>Something that is the same length as your school bag</a:t>
            </a:r>
          </a:p>
          <a:p>
            <a:pPr marL="285750" indent="-285750">
              <a:buFont typeface="Arial" panose="020B0604020202020204" pitchFamily="34" charset="0"/>
              <a:buChar char="•"/>
            </a:pPr>
            <a:r>
              <a:rPr lang="en-GB" dirty="0">
                <a:solidFill>
                  <a:schemeClr val="bg2">
                    <a:lumMod val="10000"/>
                  </a:schemeClr>
                </a:solidFill>
              </a:rPr>
              <a:t>Something that is 1 metre in length</a:t>
            </a:r>
          </a:p>
          <a:p>
            <a:pPr marL="285750" indent="-285750">
              <a:buFont typeface="Arial" panose="020B0604020202020204" pitchFamily="34" charset="0"/>
              <a:buChar char="•"/>
            </a:pPr>
            <a:r>
              <a:rPr lang="en-GB" dirty="0">
                <a:solidFill>
                  <a:schemeClr val="bg2">
                    <a:lumMod val="10000"/>
                  </a:schemeClr>
                </a:solidFill>
              </a:rPr>
              <a:t>Something that is more than 20cm but less than a metre</a:t>
            </a:r>
          </a:p>
          <a:p>
            <a:pPr marL="285750" indent="-285750">
              <a:buFont typeface="Arial" panose="020B0604020202020204" pitchFamily="34" charset="0"/>
              <a:buChar char="•"/>
            </a:pPr>
            <a:r>
              <a:rPr lang="en-GB" dirty="0">
                <a:solidFill>
                  <a:schemeClr val="bg2">
                    <a:lumMod val="10000"/>
                  </a:schemeClr>
                </a:solidFill>
              </a:rPr>
              <a:t>Something that is around the same length as your finger</a:t>
            </a:r>
          </a:p>
        </p:txBody>
      </p:sp>
    </p:spTree>
    <p:extLst>
      <p:ext uri="{BB962C8B-B14F-4D97-AF65-F5344CB8AC3E}">
        <p14:creationId xmlns:p14="http://schemas.microsoft.com/office/powerpoint/2010/main" val="1321955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14646"/>
            <a:ext cx="1735015" cy="1043354"/>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06862" y="5931877"/>
            <a:ext cx="1137138" cy="808892"/>
          </a:xfrm>
          <a:prstGeom prst="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0758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5400" dirty="0">
                <a:solidFill>
                  <a:srgbClr val="003E7D"/>
                </a:solidFill>
              </a:rPr>
              <a:t>Length</a:t>
            </a:r>
            <a:endParaRPr lang="en-GB" sz="4800" dirty="0">
              <a:solidFill>
                <a:srgbClr val="003E7D"/>
              </a:solidFill>
              <a:latin typeface="+mn-lt"/>
            </a:endParaRPr>
          </a:p>
        </p:txBody>
      </p:sp>
      <p:sp>
        <p:nvSpPr>
          <p:cNvPr id="5" name="Rectangle 4"/>
          <p:cNvSpPr/>
          <p:nvPr/>
        </p:nvSpPr>
        <p:spPr>
          <a:xfrm>
            <a:off x="755650" y="1513946"/>
            <a:ext cx="7632700" cy="307777"/>
          </a:xfrm>
          <a:prstGeom prst="rect">
            <a:avLst/>
          </a:prstGeom>
        </p:spPr>
        <p:txBody>
          <a:bodyPr wrap="square" lIns="0" tIns="0" rIns="0" bIns="0">
            <a:spAutoFit/>
          </a:bodyPr>
          <a:lstStyle/>
          <a:p>
            <a:pPr algn="ctr"/>
            <a:r>
              <a:rPr lang="en-GB" sz="2000" b="1" dirty="0"/>
              <a:t>Why would we need to know the length of something?</a:t>
            </a:r>
          </a:p>
        </p:txBody>
      </p:sp>
      <p:sp>
        <p:nvSpPr>
          <p:cNvPr id="2" name="Rectangle: Rounded Corners 1">
            <a:extLst>
              <a:ext uri="{FF2B5EF4-FFF2-40B4-BE49-F238E27FC236}">
                <a16:creationId xmlns:a16="http://schemas.microsoft.com/office/drawing/2014/main" xmlns="" id="{310F8938-DC69-4078-B05B-CE88E10A8854}"/>
              </a:ext>
            </a:extLst>
          </p:cNvPr>
          <p:cNvSpPr/>
          <p:nvPr/>
        </p:nvSpPr>
        <p:spPr>
          <a:xfrm>
            <a:off x="-327805" y="2274031"/>
            <a:ext cx="6323163" cy="995382"/>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We might need to get a tablecloth for a table and when we go to the fabric shop we would need to know the measurement.</a:t>
            </a:r>
          </a:p>
        </p:txBody>
      </p:sp>
      <p:sp>
        <p:nvSpPr>
          <p:cNvPr id="9" name="Rectangle: Rounded Corners 8">
            <a:extLst>
              <a:ext uri="{FF2B5EF4-FFF2-40B4-BE49-F238E27FC236}">
                <a16:creationId xmlns:a16="http://schemas.microsoft.com/office/drawing/2014/main" xmlns="" id="{81795CEC-CA8E-41A3-91AB-B0955834AE99}"/>
              </a:ext>
            </a:extLst>
          </p:cNvPr>
          <p:cNvSpPr/>
          <p:nvPr/>
        </p:nvSpPr>
        <p:spPr>
          <a:xfrm>
            <a:off x="-327806" y="3398813"/>
            <a:ext cx="5132719" cy="995382"/>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We might need to know how tall we are so that when we buy clothes, we know our size.</a:t>
            </a:r>
          </a:p>
        </p:txBody>
      </p:sp>
      <p:sp>
        <p:nvSpPr>
          <p:cNvPr id="10" name="Rectangle: Rounded Corners 9">
            <a:extLst>
              <a:ext uri="{FF2B5EF4-FFF2-40B4-BE49-F238E27FC236}">
                <a16:creationId xmlns:a16="http://schemas.microsoft.com/office/drawing/2014/main" xmlns="" id="{3B26EC6A-81C3-46E2-8B33-C844A5696BC2}"/>
              </a:ext>
            </a:extLst>
          </p:cNvPr>
          <p:cNvSpPr/>
          <p:nvPr/>
        </p:nvSpPr>
        <p:spPr>
          <a:xfrm>
            <a:off x="-327807" y="4523595"/>
            <a:ext cx="6003987" cy="995382"/>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We might want to get some carpet for the floor and we would need to know how much carpet to get before we buy it.</a:t>
            </a:r>
          </a:p>
        </p:txBody>
      </p:sp>
      <p:sp>
        <p:nvSpPr>
          <p:cNvPr id="17" name="Oval 16">
            <a:extLst>
              <a:ext uri="{FF2B5EF4-FFF2-40B4-BE49-F238E27FC236}">
                <a16:creationId xmlns:a16="http://schemas.microsoft.com/office/drawing/2014/main" xmlns="" id="{0C556CCC-A99B-444C-96C9-68968AC22B7F}"/>
              </a:ext>
            </a:extLst>
          </p:cNvPr>
          <p:cNvSpPr/>
          <p:nvPr/>
        </p:nvSpPr>
        <p:spPr>
          <a:xfrm>
            <a:off x="5831455" y="5803841"/>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73E454F8-3DE6-4E40-A8EB-F31A64DCB3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500" y="2147738"/>
            <a:ext cx="1379463" cy="3945087"/>
          </a:xfrm>
          <a:prstGeom prst="rect">
            <a:avLst/>
          </a:prstGeom>
        </p:spPr>
      </p:pic>
    </p:spTree>
    <p:extLst>
      <p:ext uri="{BB962C8B-B14F-4D97-AF65-F5344CB8AC3E}">
        <p14:creationId xmlns:p14="http://schemas.microsoft.com/office/powerpoint/2010/main" val="1286237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BF4CA2FD-2CBF-4B27-B240-B66300DA6A0A}"/>
              </a:ext>
            </a:extLst>
          </p:cNvPr>
          <p:cNvSpPr>
            <a:spLocks noGrp="1"/>
          </p:cNvSpPr>
          <p:nvPr>
            <p:ph type="title"/>
          </p:nvPr>
        </p:nvSpPr>
        <p:spPr>
          <a:xfrm>
            <a:off x="457198" y="609901"/>
            <a:ext cx="8220075" cy="1175768"/>
          </a:xfrm>
        </p:spPr>
        <p:txBody>
          <a:bodyPr/>
          <a:lstStyle/>
          <a:p>
            <a:pPr algn="ctr"/>
            <a:r>
              <a:rPr lang="en-GB" dirty="0">
                <a:solidFill>
                  <a:srgbClr val="003E7D"/>
                </a:solidFill>
              </a:rPr>
              <a:t>How can we measure the length of something?</a:t>
            </a:r>
            <a:endParaRPr lang="en-GB" sz="3600" dirty="0">
              <a:solidFill>
                <a:srgbClr val="003E7D"/>
              </a:solidFill>
              <a:latin typeface="+mn-lt"/>
            </a:endParaRPr>
          </a:p>
        </p:txBody>
      </p:sp>
      <p:sp>
        <p:nvSpPr>
          <p:cNvPr id="4" name="Rectangle 3">
            <a:extLst>
              <a:ext uri="{FF2B5EF4-FFF2-40B4-BE49-F238E27FC236}">
                <a16:creationId xmlns:a16="http://schemas.microsoft.com/office/drawing/2014/main" xmlns="" id="{C9B803B5-86D1-4367-9E14-04798949165C}"/>
              </a:ext>
            </a:extLst>
          </p:cNvPr>
          <p:cNvSpPr/>
          <p:nvPr/>
        </p:nvSpPr>
        <p:spPr>
          <a:xfrm>
            <a:off x="755650" y="1945266"/>
            <a:ext cx="7632700" cy="307777"/>
          </a:xfrm>
          <a:prstGeom prst="rect">
            <a:avLst/>
          </a:prstGeom>
        </p:spPr>
        <p:txBody>
          <a:bodyPr wrap="square" lIns="0" tIns="0" rIns="0" bIns="0">
            <a:spAutoFit/>
          </a:bodyPr>
          <a:lstStyle/>
          <a:p>
            <a:pPr algn="ctr"/>
            <a:r>
              <a:rPr lang="en-GB" sz="2000" b="1" dirty="0"/>
              <a:t>There are many ways to measure something...</a:t>
            </a:r>
          </a:p>
        </p:txBody>
      </p:sp>
      <p:sp>
        <p:nvSpPr>
          <p:cNvPr id="5" name="Rectangle: Rounded Corners 4">
            <a:extLst>
              <a:ext uri="{FF2B5EF4-FFF2-40B4-BE49-F238E27FC236}">
                <a16:creationId xmlns:a16="http://schemas.microsoft.com/office/drawing/2014/main" xmlns="" id="{2E17D9B6-0BDB-470A-908E-BBD1376B01FF}"/>
              </a:ext>
            </a:extLst>
          </p:cNvPr>
          <p:cNvSpPr/>
          <p:nvPr/>
        </p:nvSpPr>
        <p:spPr>
          <a:xfrm>
            <a:off x="-327805" y="2412052"/>
            <a:ext cx="6357669" cy="753842"/>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We could line lollipop sticks back to back and count how many we used.</a:t>
            </a:r>
          </a:p>
        </p:txBody>
      </p:sp>
      <p:sp>
        <p:nvSpPr>
          <p:cNvPr id="6" name="Rectangle: Rounded Corners 5">
            <a:extLst>
              <a:ext uri="{FF2B5EF4-FFF2-40B4-BE49-F238E27FC236}">
                <a16:creationId xmlns:a16="http://schemas.microsoft.com/office/drawing/2014/main" xmlns="" id="{0F31BF5F-143B-456E-93C2-726E28CFA355}"/>
              </a:ext>
            </a:extLst>
          </p:cNvPr>
          <p:cNvSpPr/>
          <p:nvPr/>
        </p:nvSpPr>
        <p:spPr>
          <a:xfrm>
            <a:off x="-327807" y="3294586"/>
            <a:ext cx="6944267" cy="75982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When people want to know who is taller, they often stand back to back, or side to side to get an idea.</a:t>
            </a:r>
          </a:p>
        </p:txBody>
      </p:sp>
      <p:sp>
        <p:nvSpPr>
          <p:cNvPr id="7" name="Rectangle: Rounded Corners 6">
            <a:extLst>
              <a:ext uri="{FF2B5EF4-FFF2-40B4-BE49-F238E27FC236}">
                <a16:creationId xmlns:a16="http://schemas.microsoft.com/office/drawing/2014/main" xmlns="" id="{1CF8D221-6E3B-4261-B61F-8FECEDE6612F}"/>
              </a:ext>
            </a:extLst>
          </p:cNvPr>
          <p:cNvSpPr/>
          <p:nvPr/>
        </p:nvSpPr>
        <p:spPr>
          <a:xfrm>
            <a:off x="-327807" y="4181559"/>
            <a:ext cx="8716157" cy="995382"/>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These are nice ways to get an idea of how long something is but could you go to the fabric shop and say, my table is 20 matchsticks long and 10 matchsticks wide in order to get a tablecloth?</a:t>
            </a:r>
          </a:p>
        </p:txBody>
      </p:sp>
      <p:sp>
        <p:nvSpPr>
          <p:cNvPr id="8" name="Rectangle: Rounded Corners 7">
            <a:extLst>
              <a:ext uri="{FF2B5EF4-FFF2-40B4-BE49-F238E27FC236}">
                <a16:creationId xmlns:a16="http://schemas.microsoft.com/office/drawing/2014/main" xmlns="" id="{1AD84F8B-54C2-4BFA-BDEC-B123918540D0}"/>
              </a:ext>
            </a:extLst>
          </p:cNvPr>
          <p:cNvSpPr/>
          <p:nvPr/>
        </p:nvSpPr>
        <p:spPr>
          <a:xfrm>
            <a:off x="-327808" y="5296091"/>
            <a:ext cx="8716157" cy="995382"/>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The sales assistant may have a hard time getting you the right amount of material. So, instead of matchsticks we use units of measurement that are specific and do not change like the metre or centimetre.</a:t>
            </a:r>
          </a:p>
        </p:txBody>
      </p:sp>
      <p:pic>
        <p:nvPicPr>
          <p:cNvPr id="10" name="Picture 9">
            <a:extLst>
              <a:ext uri="{FF2B5EF4-FFF2-40B4-BE49-F238E27FC236}">
                <a16:creationId xmlns:a16="http://schemas.microsoft.com/office/drawing/2014/main" xmlns="" id="{6FDFE7B5-F264-4582-B47C-861601F76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2487">
            <a:off x="5690657" y="2858042"/>
            <a:ext cx="2875679" cy="712384"/>
          </a:xfrm>
          <a:prstGeom prst="rect">
            <a:avLst/>
          </a:prstGeom>
        </p:spPr>
      </p:pic>
    </p:spTree>
    <p:extLst>
      <p:ext uri="{BB962C8B-B14F-4D97-AF65-F5344CB8AC3E}">
        <p14:creationId xmlns:p14="http://schemas.microsoft.com/office/powerpoint/2010/main" val="2430419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2044621" y="3916102"/>
            <a:ext cx="5054758" cy="2492082"/>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5400" dirty="0">
                <a:solidFill>
                  <a:srgbClr val="003E7D"/>
                </a:solidFill>
              </a:rPr>
              <a:t>Metre</a:t>
            </a:r>
            <a:endParaRPr lang="en-GB" sz="4800" dirty="0">
              <a:solidFill>
                <a:srgbClr val="003E7D"/>
              </a:solidFill>
              <a:latin typeface="+mn-lt"/>
            </a:endParaRPr>
          </a:p>
        </p:txBody>
      </p:sp>
      <p:sp>
        <p:nvSpPr>
          <p:cNvPr id="5" name="Rectangle 4"/>
          <p:cNvSpPr/>
          <p:nvPr/>
        </p:nvSpPr>
        <p:spPr>
          <a:xfrm>
            <a:off x="755650" y="1444935"/>
            <a:ext cx="7632700" cy="307777"/>
          </a:xfrm>
          <a:prstGeom prst="rect">
            <a:avLst/>
          </a:prstGeom>
        </p:spPr>
        <p:txBody>
          <a:bodyPr wrap="square" lIns="0" tIns="0" rIns="0" bIns="0">
            <a:spAutoFit/>
          </a:bodyPr>
          <a:lstStyle/>
          <a:p>
            <a:pPr algn="ctr"/>
            <a:r>
              <a:rPr lang="en-GB" sz="2000" b="1" dirty="0"/>
              <a:t>A metre is about the length of your arms outstretched.</a:t>
            </a:r>
          </a:p>
        </p:txBody>
      </p:sp>
      <p:sp>
        <p:nvSpPr>
          <p:cNvPr id="18" name="Oval 17">
            <a:extLst>
              <a:ext uri="{FF2B5EF4-FFF2-40B4-BE49-F238E27FC236}">
                <a16:creationId xmlns:a16="http://schemas.microsoft.com/office/drawing/2014/main" xmlns="" id="{500DA217-4905-477E-B981-10B0D6A5D56B}"/>
              </a:ext>
            </a:extLst>
          </p:cNvPr>
          <p:cNvSpPr/>
          <p:nvPr/>
        </p:nvSpPr>
        <p:spPr>
          <a:xfrm>
            <a:off x="3385648" y="5617237"/>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533FABDC-7480-470B-A3BE-F9E983789F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641" y="1954044"/>
            <a:ext cx="2993093" cy="3924115"/>
          </a:xfrm>
          <a:prstGeom prst="rect">
            <a:avLst/>
          </a:prstGeom>
        </p:spPr>
      </p:pic>
      <p:sp>
        <p:nvSpPr>
          <p:cNvPr id="2" name="Rectangle: Rounded Corners 1">
            <a:extLst>
              <a:ext uri="{FF2B5EF4-FFF2-40B4-BE49-F238E27FC236}">
                <a16:creationId xmlns:a16="http://schemas.microsoft.com/office/drawing/2014/main" xmlns="" id="{310F8938-DC69-4078-B05B-CE88E10A8854}"/>
              </a:ext>
            </a:extLst>
          </p:cNvPr>
          <p:cNvSpPr/>
          <p:nvPr/>
        </p:nvSpPr>
        <p:spPr>
          <a:xfrm>
            <a:off x="-348322" y="4523787"/>
            <a:ext cx="5739832" cy="995382"/>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b="1" dirty="0"/>
              <a:t>Look around the room</a:t>
            </a:r>
            <a:r>
              <a:rPr lang="en-GB" dirty="0"/>
              <a:t>, is there anything that you can think of that is about the same size as a metre?</a:t>
            </a:r>
          </a:p>
        </p:txBody>
      </p:sp>
      <p:cxnSp>
        <p:nvCxnSpPr>
          <p:cNvPr id="8" name="Straight Arrow Connector 7">
            <a:extLst>
              <a:ext uri="{FF2B5EF4-FFF2-40B4-BE49-F238E27FC236}">
                <a16:creationId xmlns:a16="http://schemas.microsoft.com/office/drawing/2014/main" xmlns="" id="{33A43CD4-2831-429F-900E-516B18706B2C}"/>
              </a:ext>
            </a:extLst>
          </p:cNvPr>
          <p:cNvCxnSpPr/>
          <p:nvPr/>
        </p:nvCxnSpPr>
        <p:spPr>
          <a:xfrm>
            <a:off x="3062377" y="3640347"/>
            <a:ext cx="3079357" cy="0"/>
          </a:xfrm>
          <a:prstGeom prst="straightConnector1">
            <a:avLst/>
          </a:prstGeom>
          <a:ln w="76200">
            <a:solidFill>
              <a:srgbClr val="003E7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24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0C556CCC-A99B-444C-96C9-68968AC22B7F}"/>
              </a:ext>
            </a:extLst>
          </p:cNvPr>
          <p:cNvSpPr/>
          <p:nvPr/>
        </p:nvSpPr>
        <p:spPr>
          <a:xfrm>
            <a:off x="5831455" y="5803841"/>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20">
            <a:extLst>
              <a:ext uri="{FF2B5EF4-FFF2-40B4-BE49-F238E27FC236}">
                <a16:creationId xmlns:a16="http://schemas.microsoft.com/office/drawing/2014/main" xmlns="" id="{C591668D-A102-49BA-9066-763256EE16E7}"/>
              </a:ext>
            </a:extLst>
          </p:cNvPr>
          <p:cNvSpPr>
            <a:spLocks noGrp="1"/>
          </p:cNvSpPr>
          <p:nvPr>
            <p:ph type="title"/>
          </p:nvPr>
        </p:nvSpPr>
        <p:spPr>
          <a:xfrm>
            <a:off x="457198" y="609901"/>
            <a:ext cx="8220075" cy="1175768"/>
          </a:xfrm>
        </p:spPr>
        <p:txBody>
          <a:bodyPr/>
          <a:lstStyle/>
          <a:p>
            <a:pPr algn="ctr"/>
            <a:r>
              <a:rPr lang="en-GB" dirty="0">
                <a:solidFill>
                  <a:srgbClr val="003E7D"/>
                </a:solidFill>
              </a:rPr>
              <a:t>Can you think of anything that is about a metre in length?</a:t>
            </a:r>
            <a:endParaRPr lang="en-GB" sz="3600" dirty="0">
              <a:solidFill>
                <a:srgbClr val="003E7D"/>
              </a:solidFill>
              <a:latin typeface="+mn-lt"/>
            </a:endParaRPr>
          </a:p>
        </p:txBody>
      </p:sp>
      <p:pic>
        <p:nvPicPr>
          <p:cNvPr id="8" name="Picture 7">
            <a:extLst>
              <a:ext uri="{FF2B5EF4-FFF2-40B4-BE49-F238E27FC236}">
                <a16:creationId xmlns:a16="http://schemas.microsoft.com/office/drawing/2014/main" xmlns="" id="{899BF834-4B9C-4914-89F5-2FC3873E4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455" y="2070341"/>
            <a:ext cx="1915247" cy="4022484"/>
          </a:xfrm>
          <a:prstGeom prst="rect">
            <a:avLst/>
          </a:prstGeom>
        </p:spPr>
      </p:pic>
      <p:sp>
        <p:nvSpPr>
          <p:cNvPr id="14" name="Rectangle: Rounded Corners 13">
            <a:extLst>
              <a:ext uri="{FF2B5EF4-FFF2-40B4-BE49-F238E27FC236}">
                <a16:creationId xmlns:a16="http://schemas.microsoft.com/office/drawing/2014/main" xmlns="" id="{B4C8278B-EADB-4062-8C0F-043DE3786B83}"/>
              </a:ext>
            </a:extLst>
          </p:cNvPr>
          <p:cNvSpPr/>
          <p:nvPr/>
        </p:nvSpPr>
        <p:spPr>
          <a:xfrm>
            <a:off x="-348323" y="4523787"/>
            <a:ext cx="7076927" cy="995382"/>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Metres can be used to measure the length of a house or the size of a playground, but what unit of measurement do we use if something is much smaller than a metre?</a:t>
            </a:r>
          </a:p>
        </p:txBody>
      </p:sp>
      <p:sp>
        <p:nvSpPr>
          <p:cNvPr id="11" name="TextBox 10">
            <a:extLst>
              <a:ext uri="{FF2B5EF4-FFF2-40B4-BE49-F238E27FC236}">
                <a16:creationId xmlns:a16="http://schemas.microsoft.com/office/drawing/2014/main" xmlns="" id="{706809C2-D60C-4079-AE0C-2FD3D574C64B}"/>
              </a:ext>
            </a:extLst>
          </p:cNvPr>
          <p:cNvSpPr txBox="1"/>
          <p:nvPr/>
        </p:nvSpPr>
        <p:spPr>
          <a:xfrm>
            <a:off x="755650" y="2167021"/>
            <a:ext cx="4722124" cy="1846659"/>
          </a:xfrm>
          <a:prstGeom prst="rect">
            <a:avLst/>
          </a:prstGeom>
          <a:noFill/>
        </p:spPr>
        <p:txBody>
          <a:bodyPr wrap="square" rtlCol="0">
            <a:spAutoFit/>
          </a:bodyPr>
          <a:lstStyle/>
          <a:p>
            <a:pPr marL="342900" indent="-342900">
              <a:buFont typeface="+mj-lt"/>
              <a:buAutoNum type="arabicPeriod"/>
            </a:pPr>
            <a:r>
              <a:rPr lang="en-GB" b="1" dirty="0">
                <a:solidFill>
                  <a:srgbClr val="003E7D"/>
                </a:solidFill>
              </a:rPr>
              <a:t>Width of a doorway</a:t>
            </a:r>
          </a:p>
          <a:p>
            <a:pPr marL="342900" indent="-342900">
              <a:buFont typeface="+mj-lt"/>
              <a:buAutoNum type="arabicPeriod"/>
            </a:pPr>
            <a:endParaRPr lang="en-GB" sz="800" b="1" dirty="0">
              <a:solidFill>
                <a:srgbClr val="003E7D"/>
              </a:solidFill>
            </a:endParaRPr>
          </a:p>
          <a:p>
            <a:pPr marL="342900" indent="-342900">
              <a:buFont typeface="+mj-lt"/>
              <a:buAutoNum type="arabicPeriod"/>
            </a:pPr>
            <a:r>
              <a:rPr lang="en-GB" b="1" dirty="0">
                <a:solidFill>
                  <a:srgbClr val="003E7D"/>
                </a:solidFill>
              </a:rPr>
              <a:t>Width of a large fridge</a:t>
            </a:r>
          </a:p>
          <a:p>
            <a:pPr marL="342900" indent="-342900">
              <a:buFont typeface="+mj-lt"/>
              <a:buAutoNum type="arabicPeriod"/>
            </a:pPr>
            <a:endParaRPr lang="en-GB" sz="800" b="1" dirty="0">
              <a:solidFill>
                <a:srgbClr val="003E7D"/>
              </a:solidFill>
            </a:endParaRPr>
          </a:p>
          <a:p>
            <a:pPr marL="342900" indent="-342900">
              <a:buFont typeface="+mj-lt"/>
              <a:buAutoNum type="arabicPeriod"/>
            </a:pPr>
            <a:r>
              <a:rPr lang="en-GB" b="1" dirty="0">
                <a:solidFill>
                  <a:srgbClr val="003E7D"/>
                </a:solidFill>
              </a:rPr>
              <a:t>Depth of the shallow end of a swimming pool</a:t>
            </a:r>
          </a:p>
          <a:p>
            <a:pPr marL="342900" indent="-342900">
              <a:buFont typeface="+mj-lt"/>
              <a:buAutoNum type="arabicPeriod"/>
            </a:pPr>
            <a:endParaRPr lang="en-GB" sz="800" b="1" dirty="0">
              <a:solidFill>
                <a:srgbClr val="003E7D"/>
              </a:solidFill>
            </a:endParaRPr>
          </a:p>
          <a:p>
            <a:pPr marL="342900" indent="-342900">
              <a:buFont typeface="+mj-lt"/>
              <a:buAutoNum type="arabicPeriod"/>
            </a:pPr>
            <a:r>
              <a:rPr lang="en-GB" b="1" dirty="0">
                <a:solidFill>
                  <a:srgbClr val="003E7D"/>
                </a:solidFill>
              </a:rPr>
              <a:t>Tip-to-tip of a child's outstretched arms</a:t>
            </a:r>
          </a:p>
        </p:txBody>
      </p:sp>
    </p:spTree>
    <p:extLst>
      <p:ext uri="{BB962C8B-B14F-4D97-AF65-F5344CB8AC3E}">
        <p14:creationId xmlns:p14="http://schemas.microsoft.com/office/powerpoint/2010/main" val="895602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1000"/>
                                        <p:tgtEl>
                                          <p:spTgt spid="11">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fade">
                                      <p:cBhvr>
                                        <p:cTn id="19" dur="1000"/>
                                        <p:tgtEl>
                                          <p:spTgt spid="11">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2044621" y="3916102"/>
            <a:ext cx="5054758" cy="2492082"/>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5400" dirty="0">
                <a:solidFill>
                  <a:srgbClr val="003E7D"/>
                </a:solidFill>
              </a:rPr>
              <a:t>Centimetre</a:t>
            </a:r>
            <a:endParaRPr lang="en-GB" sz="4800" dirty="0">
              <a:solidFill>
                <a:srgbClr val="003E7D"/>
              </a:solidFill>
              <a:latin typeface="+mn-lt"/>
            </a:endParaRPr>
          </a:p>
        </p:txBody>
      </p:sp>
      <p:sp>
        <p:nvSpPr>
          <p:cNvPr id="5" name="Rectangle 4"/>
          <p:cNvSpPr/>
          <p:nvPr/>
        </p:nvSpPr>
        <p:spPr>
          <a:xfrm>
            <a:off x="755650" y="1444935"/>
            <a:ext cx="7632700" cy="307777"/>
          </a:xfrm>
          <a:prstGeom prst="rect">
            <a:avLst/>
          </a:prstGeom>
        </p:spPr>
        <p:txBody>
          <a:bodyPr wrap="square" lIns="0" tIns="0" rIns="0" bIns="0">
            <a:spAutoFit/>
          </a:bodyPr>
          <a:lstStyle/>
          <a:p>
            <a:pPr algn="ctr"/>
            <a:r>
              <a:rPr lang="en-GB" sz="2000" b="1" dirty="0"/>
              <a:t>A fingernail is about one centimetre wide.</a:t>
            </a:r>
          </a:p>
        </p:txBody>
      </p:sp>
      <p:pic>
        <p:nvPicPr>
          <p:cNvPr id="7" name="Picture 6">
            <a:extLst>
              <a:ext uri="{FF2B5EF4-FFF2-40B4-BE49-F238E27FC236}">
                <a16:creationId xmlns:a16="http://schemas.microsoft.com/office/drawing/2014/main" xmlns="" id="{AF4CB752-CB15-4E9E-AD27-0F8783140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209" y="2239442"/>
            <a:ext cx="2405582" cy="5144770"/>
          </a:xfrm>
          <a:prstGeom prst="rect">
            <a:avLst/>
          </a:prstGeom>
        </p:spPr>
      </p:pic>
      <p:sp>
        <p:nvSpPr>
          <p:cNvPr id="2" name="Rectangle: Rounded Corners 1">
            <a:extLst>
              <a:ext uri="{FF2B5EF4-FFF2-40B4-BE49-F238E27FC236}">
                <a16:creationId xmlns:a16="http://schemas.microsoft.com/office/drawing/2014/main" xmlns="" id="{310F8938-DC69-4078-B05B-CE88E10A8854}"/>
              </a:ext>
            </a:extLst>
          </p:cNvPr>
          <p:cNvSpPr/>
          <p:nvPr/>
        </p:nvSpPr>
        <p:spPr>
          <a:xfrm>
            <a:off x="-348322" y="4523787"/>
            <a:ext cx="5739832" cy="995382"/>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b="1" dirty="0"/>
              <a:t>Look around the room</a:t>
            </a:r>
            <a:r>
              <a:rPr lang="en-GB" dirty="0"/>
              <a:t>, is there anything that you can think of that is about the same size as a centimetre?</a:t>
            </a:r>
          </a:p>
        </p:txBody>
      </p:sp>
      <p:cxnSp>
        <p:nvCxnSpPr>
          <p:cNvPr id="8" name="Straight Arrow Connector 7">
            <a:extLst>
              <a:ext uri="{FF2B5EF4-FFF2-40B4-BE49-F238E27FC236}">
                <a16:creationId xmlns:a16="http://schemas.microsoft.com/office/drawing/2014/main" xmlns="" id="{33A43CD4-2831-429F-900E-516B18706B2C}"/>
              </a:ext>
            </a:extLst>
          </p:cNvPr>
          <p:cNvCxnSpPr>
            <a:cxnSpLocks/>
          </p:cNvCxnSpPr>
          <p:nvPr/>
        </p:nvCxnSpPr>
        <p:spPr>
          <a:xfrm>
            <a:off x="3545457" y="2130726"/>
            <a:ext cx="854015" cy="0"/>
          </a:xfrm>
          <a:prstGeom prst="straightConnector1">
            <a:avLst/>
          </a:prstGeom>
          <a:ln w="76200">
            <a:solidFill>
              <a:srgbClr val="003E7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309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0C556CCC-A99B-444C-96C9-68968AC22B7F}"/>
              </a:ext>
            </a:extLst>
          </p:cNvPr>
          <p:cNvSpPr/>
          <p:nvPr/>
        </p:nvSpPr>
        <p:spPr>
          <a:xfrm>
            <a:off x="5477774" y="5773672"/>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itle 20">
            <a:extLst>
              <a:ext uri="{FF2B5EF4-FFF2-40B4-BE49-F238E27FC236}">
                <a16:creationId xmlns:a16="http://schemas.microsoft.com/office/drawing/2014/main" xmlns="" id="{C591668D-A102-49BA-9066-763256EE16E7}"/>
              </a:ext>
            </a:extLst>
          </p:cNvPr>
          <p:cNvSpPr>
            <a:spLocks noGrp="1"/>
          </p:cNvSpPr>
          <p:nvPr>
            <p:ph type="title"/>
          </p:nvPr>
        </p:nvSpPr>
        <p:spPr>
          <a:xfrm>
            <a:off x="457198" y="609901"/>
            <a:ext cx="8220075" cy="1175768"/>
          </a:xfrm>
        </p:spPr>
        <p:txBody>
          <a:bodyPr/>
          <a:lstStyle/>
          <a:p>
            <a:pPr algn="ctr"/>
            <a:r>
              <a:rPr lang="en-GB" sz="3600" dirty="0">
                <a:solidFill>
                  <a:srgbClr val="003E7D"/>
                </a:solidFill>
              </a:rPr>
              <a:t>Can you think of anything that is about as wide as a centimetre?</a:t>
            </a:r>
            <a:endParaRPr lang="en-GB" sz="3200" dirty="0">
              <a:solidFill>
                <a:srgbClr val="003E7D"/>
              </a:solidFill>
              <a:latin typeface="+mn-lt"/>
            </a:endParaRPr>
          </a:p>
        </p:txBody>
      </p:sp>
      <p:sp>
        <p:nvSpPr>
          <p:cNvPr id="11" name="TextBox 10">
            <a:extLst>
              <a:ext uri="{FF2B5EF4-FFF2-40B4-BE49-F238E27FC236}">
                <a16:creationId xmlns:a16="http://schemas.microsoft.com/office/drawing/2014/main" xmlns="" id="{706809C2-D60C-4079-AE0C-2FD3D574C64B}"/>
              </a:ext>
            </a:extLst>
          </p:cNvPr>
          <p:cNvSpPr txBox="1"/>
          <p:nvPr/>
        </p:nvSpPr>
        <p:spPr>
          <a:xfrm>
            <a:off x="755650" y="2167021"/>
            <a:ext cx="4722124" cy="3354765"/>
          </a:xfrm>
          <a:prstGeom prst="rect">
            <a:avLst/>
          </a:prstGeom>
          <a:noFill/>
        </p:spPr>
        <p:txBody>
          <a:bodyPr wrap="square" rtlCol="0">
            <a:spAutoFit/>
          </a:bodyPr>
          <a:lstStyle/>
          <a:p>
            <a:pPr marL="285750" indent="-285750" fontAlgn="base">
              <a:buFont typeface="Arial" panose="020B0604020202020204" pitchFamily="34" charset="0"/>
              <a:buChar char="•"/>
            </a:pPr>
            <a:r>
              <a:rPr lang="en-GB" b="1" dirty="0">
                <a:solidFill>
                  <a:srgbClr val="003E7D"/>
                </a:solidFill>
              </a:rPr>
              <a:t>About as long as a staple</a:t>
            </a:r>
          </a:p>
          <a:p>
            <a:pPr marL="285750" indent="-285750" fontAlgn="base">
              <a:buFont typeface="Arial" panose="020B0604020202020204" pitchFamily="34" charset="0"/>
              <a:buChar char="•"/>
            </a:pPr>
            <a:endParaRPr lang="en-GB" b="1" dirty="0">
              <a:solidFill>
                <a:srgbClr val="003E7D"/>
              </a:solidFill>
            </a:endParaRPr>
          </a:p>
          <a:p>
            <a:pPr marL="285750" indent="-285750" fontAlgn="base">
              <a:buFont typeface="Arial" panose="020B0604020202020204" pitchFamily="34" charset="0"/>
              <a:buChar char="•"/>
            </a:pPr>
            <a:endParaRPr lang="en-GB" sz="800" b="1" dirty="0">
              <a:solidFill>
                <a:srgbClr val="003E7D"/>
              </a:solidFill>
            </a:endParaRPr>
          </a:p>
          <a:p>
            <a:pPr marL="285750" indent="-285750" fontAlgn="base">
              <a:buFont typeface="Arial" panose="020B0604020202020204" pitchFamily="34" charset="0"/>
              <a:buChar char="•"/>
            </a:pPr>
            <a:r>
              <a:rPr lang="en-GB" b="1" dirty="0">
                <a:solidFill>
                  <a:srgbClr val="003E7D"/>
                </a:solidFill>
              </a:rPr>
              <a:t>Width of a highlighter</a:t>
            </a:r>
          </a:p>
          <a:p>
            <a:pPr marL="285750" indent="-285750" fontAlgn="base">
              <a:buFont typeface="Arial" panose="020B0604020202020204" pitchFamily="34" charset="0"/>
              <a:buChar char="•"/>
            </a:pPr>
            <a:endParaRPr lang="en-GB" b="1" dirty="0">
              <a:solidFill>
                <a:srgbClr val="003E7D"/>
              </a:solidFill>
            </a:endParaRPr>
          </a:p>
          <a:p>
            <a:pPr marL="285750" indent="-285750" fontAlgn="base">
              <a:buFont typeface="Arial" panose="020B0604020202020204" pitchFamily="34" charset="0"/>
              <a:buChar char="•"/>
            </a:pPr>
            <a:endParaRPr lang="en-GB" sz="800" b="1" dirty="0">
              <a:solidFill>
                <a:srgbClr val="003E7D"/>
              </a:solidFill>
            </a:endParaRPr>
          </a:p>
          <a:p>
            <a:pPr marL="285750" indent="-285750" fontAlgn="base">
              <a:buFont typeface="Arial" panose="020B0604020202020204" pitchFamily="34" charset="0"/>
              <a:buChar char="•"/>
            </a:pPr>
            <a:r>
              <a:rPr lang="en-GB" b="1" dirty="0">
                <a:solidFill>
                  <a:srgbClr val="003E7D"/>
                </a:solidFill>
              </a:rPr>
              <a:t>Diameter of a belly button</a:t>
            </a:r>
          </a:p>
          <a:p>
            <a:pPr marL="285750" indent="-285750" fontAlgn="base">
              <a:buFont typeface="Arial" panose="020B0604020202020204" pitchFamily="34" charset="0"/>
              <a:buChar char="•"/>
            </a:pPr>
            <a:endParaRPr lang="en-GB" b="1" dirty="0">
              <a:solidFill>
                <a:srgbClr val="003E7D"/>
              </a:solidFill>
            </a:endParaRPr>
          </a:p>
          <a:p>
            <a:pPr marL="285750" indent="-285750" fontAlgn="base">
              <a:buFont typeface="Arial" panose="020B0604020202020204" pitchFamily="34" charset="0"/>
              <a:buChar char="•"/>
            </a:pPr>
            <a:endParaRPr lang="en-GB" sz="800" b="1" dirty="0">
              <a:solidFill>
                <a:srgbClr val="003E7D"/>
              </a:solidFill>
            </a:endParaRPr>
          </a:p>
          <a:p>
            <a:pPr marL="285750" indent="-285750" fontAlgn="base">
              <a:buFont typeface="Arial" panose="020B0604020202020204" pitchFamily="34" charset="0"/>
              <a:buChar char="•"/>
            </a:pPr>
            <a:r>
              <a:rPr lang="en-GB" b="1" dirty="0">
                <a:solidFill>
                  <a:srgbClr val="003E7D"/>
                </a:solidFill>
              </a:rPr>
              <a:t>Thickness of a homework journal</a:t>
            </a:r>
          </a:p>
          <a:p>
            <a:pPr marL="285750" indent="-285750" fontAlgn="base">
              <a:buFont typeface="Arial" panose="020B0604020202020204" pitchFamily="34" charset="0"/>
              <a:buChar char="•"/>
            </a:pPr>
            <a:endParaRPr lang="en-GB" b="1" dirty="0">
              <a:solidFill>
                <a:srgbClr val="003E7D"/>
              </a:solidFill>
            </a:endParaRPr>
          </a:p>
          <a:p>
            <a:pPr marL="285750" indent="-285750" fontAlgn="base">
              <a:buFont typeface="Arial" panose="020B0604020202020204" pitchFamily="34" charset="0"/>
              <a:buChar char="•"/>
            </a:pPr>
            <a:endParaRPr lang="en-GB" sz="800" b="1" dirty="0">
              <a:solidFill>
                <a:srgbClr val="003E7D"/>
              </a:solidFill>
            </a:endParaRPr>
          </a:p>
          <a:p>
            <a:pPr marL="285750" indent="-285750" fontAlgn="base">
              <a:buFont typeface="Arial" panose="020B0604020202020204" pitchFamily="34" charset="0"/>
              <a:buChar char="•"/>
            </a:pPr>
            <a:r>
              <a:rPr lang="en-GB" b="1" dirty="0">
                <a:solidFill>
                  <a:srgbClr val="003E7D"/>
                </a:solidFill>
              </a:rPr>
              <a:t>Width of your index finger</a:t>
            </a:r>
          </a:p>
          <a:p>
            <a:pPr marL="285750" indent="-285750" fontAlgn="base">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xmlns="" id="{29244B1A-1650-4559-BACE-C71CB67A6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5034" y="2082345"/>
            <a:ext cx="1544477" cy="3925804"/>
          </a:xfrm>
          <a:prstGeom prst="rect">
            <a:avLst/>
          </a:prstGeom>
        </p:spPr>
      </p:pic>
    </p:spTree>
    <p:extLst>
      <p:ext uri="{BB962C8B-B14F-4D97-AF65-F5344CB8AC3E}">
        <p14:creationId xmlns:p14="http://schemas.microsoft.com/office/powerpoint/2010/main" val="3253066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fade">
                                      <p:cBhvr>
                                        <p:cTn id="11" dur="1000"/>
                                        <p:tgtEl>
                                          <p:spTgt spid="11">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animEffect transition="in" filter="fade">
                                      <p:cBhvr>
                                        <p:cTn id="15" dur="1000"/>
                                        <p:tgtEl>
                                          <p:spTgt spid="11">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animEffect transition="in" filter="fade">
                                      <p:cBhvr>
                                        <p:cTn id="19" dur="1000"/>
                                        <p:tgtEl>
                                          <p:spTgt spid="11">
                                            <p:txEl>
                                              <p:pRg st="9" end="9"/>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xEl>
                                              <p:pRg st="12" end="12"/>
                                            </p:txEl>
                                          </p:spTgt>
                                        </p:tgtEl>
                                        <p:attrNameLst>
                                          <p:attrName>style.visibility</p:attrName>
                                        </p:attrNameLst>
                                      </p:cBhvr>
                                      <p:to>
                                        <p:strVal val="visible"/>
                                      </p:to>
                                    </p:set>
                                    <p:animEffect transition="in" filter="fade">
                                      <p:cBhvr>
                                        <p:cTn id="23" dur="1000"/>
                                        <p:tgtEl>
                                          <p:spTgt spid="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5823" y="639602"/>
            <a:ext cx="8220075" cy="994306"/>
          </a:xfrm>
        </p:spPr>
        <p:txBody>
          <a:bodyPr/>
          <a:lstStyle/>
          <a:p>
            <a:pPr algn="ctr"/>
            <a:r>
              <a:rPr lang="en-GB" sz="3600" dirty="0">
                <a:solidFill>
                  <a:srgbClr val="003E7D"/>
                </a:solidFill>
              </a:rPr>
              <a:t>What can we use to measure in centimetres (cm)?</a:t>
            </a:r>
            <a:endParaRPr lang="en-GB" sz="3200" dirty="0">
              <a:solidFill>
                <a:srgbClr val="003E7D"/>
              </a:solidFill>
              <a:latin typeface="+mn-lt"/>
            </a:endParaRPr>
          </a:p>
        </p:txBody>
      </p:sp>
      <p:sp>
        <p:nvSpPr>
          <p:cNvPr id="2" name="Rectangle: Rounded Corners 1">
            <a:extLst>
              <a:ext uri="{FF2B5EF4-FFF2-40B4-BE49-F238E27FC236}">
                <a16:creationId xmlns:a16="http://schemas.microsoft.com/office/drawing/2014/main" xmlns="" id="{310F8938-DC69-4078-B05B-CE88E10A8854}"/>
              </a:ext>
            </a:extLst>
          </p:cNvPr>
          <p:cNvSpPr/>
          <p:nvPr/>
        </p:nvSpPr>
        <p:spPr>
          <a:xfrm rot="21331598">
            <a:off x="677956" y="1945863"/>
            <a:ext cx="2091907" cy="57435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sz="2800" b="1" dirty="0"/>
              <a:t>A Ruler</a:t>
            </a:r>
          </a:p>
        </p:txBody>
      </p:sp>
      <p:pic>
        <p:nvPicPr>
          <p:cNvPr id="4" name="Picture 3">
            <a:extLst>
              <a:ext uri="{FF2B5EF4-FFF2-40B4-BE49-F238E27FC236}">
                <a16:creationId xmlns:a16="http://schemas.microsoft.com/office/drawing/2014/main" xmlns="" id="{33D5384E-46F0-436B-8521-2841B8F6B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28" y="2506034"/>
            <a:ext cx="6970143" cy="836705"/>
          </a:xfrm>
          <a:prstGeom prst="rect">
            <a:avLst/>
          </a:prstGeom>
        </p:spPr>
      </p:pic>
      <p:sp>
        <p:nvSpPr>
          <p:cNvPr id="7" name="Rectangle 6">
            <a:extLst>
              <a:ext uri="{FF2B5EF4-FFF2-40B4-BE49-F238E27FC236}">
                <a16:creationId xmlns:a16="http://schemas.microsoft.com/office/drawing/2014/main" xmlns="" id="{29E9CED9-F936-4E40-A259-7F9D40DA5051}"/>
              </a:ext>
            </a:extLst>
          </p:cNvPr>
          <p:cNvSpPr/>
          <p:nvPr/>
        </p:nvSpPr>
        <p:spPr>
          <a:xfrm>
            <a:off x="675995" y="3668755"/>
            <a:ext cx="3361818" cy="400110"/>
          </a:xfrm>
          <a:prstGeom prst="rect">
            <a:avLst/>
          </a:prstGeom>
        </p:spPr>
        <p:txBody>
          <a:bodyPr wrap="none">
            <a:spAutoFit/>
          </a:bodyPr>
          <a:lstStyle/>
          <a:p>
            <a:r>
              <a:rPr lang="en-GB" sz="2000" b="1" dirty="0">
                <a:solidFill>
                  <a:srgbClr val="003E7D"/>
                </a:solidFill>
              </a:rPr>
              <a:t>But how do we use a ruler?</a:t>
            </a:r>
          </a:p>
        </p:txBody>
      </p:sp>
      <p:sp>
        <p:nvSpPr>
          <p:cNvPr id="14" name="Rectangle: Rounded Corners 13">
            <a:extLst>
              <a:ext uri="{FF2B5EF4-FFF2-40B4-BE49-F238E27FC236}">
                <a16:creationId xmlns:a16="http://schemas.microsoft.com/office/drawing/2014/main" xmlns="" id="{9FC1BB3E-E75B-48F2-AF6D-4E3554FB326E}"/>
              </a:ext>
            </a:extLst>
          </p:cNvPr>
          <p:cNvSpPr/>
          <p:nvPr/>
        </p:nvSpPr>
        <p:spPr>
          <a:xfrm>
            <a:off x="-327804" y="4130265"/>
            <a:ext cx="5210356" cy="804047"/>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sz="1600" dirty="0"/>
              <a:t>When we start measuring with a ruler we always start at 0.</a:t>
            </a:r>
          </a:p>
        </p:txBody>
      </p:sp>
      <p:pic>
        <p:nvPicPr>
          <p:cNvPr id="25" name="Picture 24">
            <a:extLst>
              <a:ext uri="{FF2B5EF4-FFF2-40B4-BE49-F238E27FC236}">
                <a16:creationId xmlns:a16="http://schemas.microsoft.com/office/drawing/2014/main" xmlns="" id="{BE006039-B5B5-4004-B0BE-678855736B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37"/>
          <a:stretch/>
        </p:blipFill>
        <p:spPr>
          <a:xfrm rot="20490101" flipH="1">
            <a:off x="5108819" y="3604136"/>
            <a:ext cx="2305095" cy="2494127"/>
          </a:xfrm>
          <a:prstGeom prst="rect">
            <a:avLst/>
          </a:prstGeom>
        </p:spPr>
      </p:pic>
      <p:sp>
        <p:nvSpPr>
          <p:cNvPr id="20" name="Rectangle: Rounded Corners 19">
            <a:extLst>
              <a:ext uri="{FF2B5EF4-FFF2-40B4-BE49-F238E27FC236}">
                <a16:creationId xmlns:a16="http://schemas.microsoft.com/office/drawing/2014/main" xmlns="" id="{8BFF1842-FF58-4CEF-A2E5-274AF89BB027}"/>
              </a:ext>
            </a:extLst>
          </p:cNvPr>
          <p:cNvSpPr/>
          <p:nvPr/>
        </p:nvSpPr>
        <p:spPr>
          <a:xfrm>
            <a:off x="755650" y="5308260"/>
            <a:ext cx="2982192" cy="2000929"/>
          </a:xfrm>
          <a:prstGeom prst="roundRect">
            <a:avLst/>
          </a:prstGeom>
          <a:solidFill>
            <a:srgbClr val="003E7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en-GB" sz="2400" b="1" dirty="0"/>
              <a:t>Can you find 0 on your ruler?</a:t>
            </a:r>
            <a:endParaRPr lang="en-GB" sz="3600" b="1" dirty="0"/>
          </a:p>
        </p:txBody>
      </p:sp>
      <p:pic>
        <p:nvPicPr>
          <p:cNvPr id="22" name="Picture 21">
            <a:extLst>
              <a:ext uri="{FF2B5EF4-FFF2-40B4-BE49-F238E27FC236}">
                <a16:creationId xmlns:a16="http://schemas.microsoft.com/office/drawing/2014/main" xmlns="" id="{F8BE6472-4F4C-4671-9230-AEF82E7CD7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407" y="5578575"/>
            <a:ext cx="8567885" cy="1028500"/>
          </a:xfrm>
          <a:prstGeom prst="rect">
            <a:avLst/>
          </a:prstGeom>
        </p:spPr>
      </p:pic>
      <p:cxnSp>
        <p:nvCxnSpPr>
          <p:cNvPr id="23" name="Straight Arrow Connector 22">
            <a:extLst>
              <a:ext uri="{FF2B5EF4-FFF2-40B4-BE49-F238E27FC236}">
                <a16:creationId xmlns:a16="http://schemas.microsoft.com/office/drawing/2014/main" xmlns="" id="{B47FD0A2-2440-4916-960B-2E82D72DFE05}"/>
              </a:ext>
            </a:extLst>
          </p:cNvPr>
          <p:cNvCxnSpPr/>
          <p:nvPr/>
        </p:nvCxnSpPr>
        <p:spPr>
          <a:xfrm flipH="1">
            <a:off x="4314630" y="5157925"/>
            <a:ext cx="514738" cy="385138"/>
          </a:xfrm>
          <a:prstGeom prst="straightConnector1">
            <a:avLst/>
          </a:prstGeom>
          <a:ln w="76200">
            <a:solidFill>
              <a:srgbClr val="003E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924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85A793E0-5131-491C-8EAA-EB98C801FBA7}"/>
              </a:ext>
            </a:extLst>
          </p:cNvPr>
          <p:cNvSpPr/>
          <p:nvPr/>
        </p:nvSpPr>
        <p:spPr>
          <a:xfrm>
            <a:off x="4675517" y="4523595"/>
            <a:ext cx="3816350" cy="1881526"/>
          </a:xfrm>
          <a:custGeom>
            <a:avLst/>
            <a:gdLst>
              <a:gd name="connsiteX0" fmla="*/ 1908175 w 3816350"/>
              <a:gd name="connsiteY0" fmla="*/ 0 h 1881526"/>
              <a:gd name="connsiteX1" fmla="*/ 3816350 w 3816350"/>
              <a:gd name="connsiteY1" fmla="*/ 1850364 h 1881526"/>
              <a:gd name="connsiteX2" fmla="*/ 3814727 w 3816350"/>
              <a:gd name="connsiteY2" fmla="*/ 1881526 h 1881526"/>
              <a:gd name="connsiteX3" fmla="*/ 1623 w 3816350"/>
              <a:gd name="connsiteY3" fmla="*/ 1881526 h 1881526"/>
              <a:gd name="connsiteX4" fmla="*/ 0 w 3816350"/>
              <a:gd name="connsiteY4" fmla="*/ 1850364 h 1881526"/>
              <a:gd name="connsiteX5" fmla="*/ 1908175 w 3816350"/>
              <a:gd name="connsiteY5" fmla="*/ 0 h 18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350" h="1881526">
                <a:moveTo>
                  <a:pt x="1908175" y="0"/>
                </a:moveTo>
                <a:cubicBezTo>
                  <a:pt x="2962031" y="0"/>
                  <a:pt x="3816350" y="828436"/>
                  <a:pt x="3816350" y="1850364"/>
                </a:cubicBezTo>
                <a:lnTo>
                  <a:pt x="3814727" y="1881526"/>
                </a:lnTo>
                <a:lnTo>
                  <a:pt x="1623" y="1881526"/>
                </a:lnTo>
                <a:lnTo>
                  <a:pt x="0" y="1850364"/>
                </a:lnTo>
                <a:cubicBezTo>
                  <a:pt x="0" y="828436"/>
                  <a:pt x="854319" y="0"/>
                  <a:pt x="1908175" y="0"/>
                </a:cubicBezTo>
                <a:close/>
              </a:path>
            </a:pathLst>
          </a:cu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xmlns="" id="{0C556CCC-A99B-444C-96C9-68968AC22B7F}"/>
              </a:ext>
            </a:extLst>
          </p:cNvPr>
          <p:cNvSpPr/>
          <p:nvPr/>
        </p:nvSpPr>
        <p:spPr>
          <a:xfrm>
            <a:off x="5831455" y="5803841"/>
            <a:ext cx="2173857" cy="379562"/>
          </a:xfrm>
          <a:prstGeom prst="ellipse">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20">
            <a:extLst>
              <a:ext uri="{FF2B5EF4-FFF2-40B4-BE49-F238E27FC236}">
                <a16:creationId xmlns:a16="http://schemas.microsoft.com/office/drawing/2014/main" xmlns="" id="{C591668D-A102-49BA-9066-763256EE16E7}"/>
              </a:ext>
            </a:extLst>
          </p:cNvPr>
          <p:cNvSpPr>
            <a:spLocks noGrp="1"/>
          </p:cNvSpPr>
          <p:nvPr>
            <p:ph type="title"/>
          </p:nvPr>
        </p:nvSpPr>
        <p:spPr>
          <a:xfrm>
            <a:off x="457198" y="609901"/>
            <a:ext cx="8220075" cy="671168"/>
          </a:xfrm>
        </p:spPr>
        <p:txBody>
          <a:bodyPr/>
          <a:lstStyle/>
          <a:p>
            <a:pPr algn="ctr"/>
            <a:r>
              <a:rPr lang="en-GB" dirty="0">
                <a:solidFill>
                  <a:srgbClr val="003E7D"/>
                </a:solidFill>
              </a:rPr>
              <a:t>What does estimating mean?</a:t>
            </a:r>
            <a:endParaRPr lang="en-GB" sz="3600" dirty="0">
              <a:solidFill>
                <a:srgbClr val="003E7D"/>
              </a:solidFill>
              <a:latin typeface="+mn-lt"/>
            </a:endParaRPr>
          </a:p>
        </p:txBody>
      </p:sp>
      <p:sp>
        <p:nvSpPr>
          <p:cNvPr id="9" name="Rectangle 8">
            <a:extLst>
              <a:ext uri="{FF2B5EF4-FFF2-40B4-BE49-F238E27FC236}">
                <a16:creationId xmlns:a16="http://schemas.microsoft.com/office/drawing/2014/main" xmlns="" id="{98B2A7C7-696F-4CDD-BBD7-9B0CE396FA7F}"/>
              </a:ext>
            </a:extLst>
          </p:cNvPr>
          <p:cNvSpPr/>
          <p:nvPr/>
        </p:nvSpPr>
        <p:spPr>
          <a:xfrm>
            <a:off x="755650" y="1444935"/>
            <a:ext cx="7632700" cy="307777"/>
          </a:xfrm>
          <a:prstGeom prst="rect">
            <a:avLst/>
          </a:prstGeom>
        </p:spPr>
        <p:txBody>
          <a:bodyPr wrap="square" lIns="0" tIns="0" rIns="0" bIns="0">
            <a:spAutoFit/>
          </a:bodyPr>
          <a:lstStyle/>
          <a:p>
            <a:pPr algn="ctr"/>
            <a:r>
              <a:rPr lang="en-GB" sz="2000" b="1"/>
              <a:t>Estimating means having a good guess at something.</a:t>
            </a:r>
            <a:endParaRPr lang="en-GB" sz="2000" b="1" dirty="0"/>
          </a:p>
        </p:txBody>
      </p:sp>
      <p:sp>
        <p:nvSpPr>
          <p:cNvPr id="10" name="Rectangle 9">
            <a:extLst>
              <a:ext uri="{FF2B5EF4-FFF2-40B4-BE49-F238E27FC236}">
                <a16:creationId xmlns:a16="http://schemas.microsoft.com/office/drawing/2014/main" xmlns="" id="{453B0795-0CD6-479E-910E-3C53671DA7D9}"/>
              </a:ext>
            </a:extLst>
          </p:cNvPr>
          <p:cNvSpPr/>
          <p:nvPr/>
        </p:nvSpPr>
        <p:spPr>
          <a:xfrm>
            <a:off x="655476" y="2044786"/>
            <a:ext cx="3182281" cy="461665"/>
          </a:xfrm>
          <a:prstGeom prst="rect">
            <a:avLst/>
          </a:prstGeom>
        </p:spPr>
        <p:txBody>
          <a:bodyPr wrap="none">
            <a:spAutoFit/>
          </a:bodyPr>
          <a:lstStyle/>
          <a:p>
            <a:r>
              <a:rPr lang="en-GB" sz="2400" b="1" dirty="0">
                <a:solidFill>
                  <a:srgbClr val="003E7D"/>
                </a:solidFill>
              </a:rPr>
              <a:t>Why do we estimate?</a:t>
            </a:r>
          </a:p>
        </p:txBody>
      </p:sp>
      <p:sp>
        <p:nvSpPr>
          <p:cNvPr id="12" name="Rectangle: Rounded Corners 11">
            <a:extLst>
              <a:ext uri="{FF2B5EF4-FFF2-40B4-BE49-F238E27FC236}">
                <a16:creationId xmlns:a16="http://schemas.microsoft.com/office/drawing/2014/main" xmlns="" id="{9CE6615D-9D01-4B10-BFBA-542BF75246E7}"/>
              </a:ext>
            </a:extLst>
          </p:cNvPr>
          <p:cNvSpPr/>
          <p:nvPr/>
        </p:nvSpPr>
        <p:spPr>
          <a:xfrm>
            <a:off x="-374202" y="2566680"/>
            <a:ext cx="5584558" cy="195691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r>
              <a:rPr lang="en-GB" dirty="0"/>
              <a:t>If we estimate before we measure than it can save us some time. If we think that what we are about to measure is closer to a metre, then we’ll know to use our metre stick, if it is closer to a centimetre, then we’ll know to use a ruler.</a:t>
            </a:r>
            <a:endParaRPr lang="en-GB" sz="1600" dirty="0"/>
          </a:p>
        </p:txBody>
      </p:sp>
      <p:pic>
        <p:nvPicPr>
          <p:cNvPr id="3" name="Picture 2">
            <a:extLst>
              <a:ext uri="{FF2B5EF4-FFF2-40B4-BE49-F238E27FC236}">
                <a16:creationId xmlns:a16="http://schemas.microsoft.com/office/drawing/2014/main" xmlns="" id="{2819B615-A3E4-4569-9409-41868ECCB1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20945" y="2183476"/>
            <a:ext cx="2660412" cy="4289954"/>
          </a:xfrm>
          <a:prstGeom prst="rect">
            <a:avLst/>
          </a:prstGeom>
        </p:spPr>
      </p:pic>
    </p:spTree>
    <p:extLst>
      <p:ext uri="{BB962C8B-B14F-4D97-AF65-F5344CB8AC3E}">
        <p14:creationId xmlns:p14="http://schemas.microsoft.com/office/powerpoint/2010/main" val="157025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1387</TotalTime>
  <Words>1014</Words>
  <Application>Microsoft Office PowerPoint</Application>
  <PresentationFormat>On-screen Show (4:3)</PresentationFormat>
  <Paragraphs>98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Twinkl</vt:lpstr>
      <vt:lpstr>Calibri</vt:lpstr>
      <vt:lpstr>Office Theme</vt:lpstr>
      <vt:lpstr>PowerPoint Presentation</vt:lpstr>
      <vt:lpstr>Length</vt:lpstr>
      <vt:lpstr>How can we measure the length of something?</vt:lpstr>
      <vt:lpstr>Metre</vt:lpstr>
      <vt:lpstr>Can you think of anything that is about a metre in length?</vt:lpstr>
      <vt:lpstr>Centimetre</vt:lpstr>
      <vt:lpstr>Can you think of anything that is about as wide as a centimetre?</vt:lpstr>
      <vt:lpstr>What can we use to measure in centimetres (cm)?</vt:lpstr>
      <vt:lpstr>What does estimating mean?</vt:lpstr>
      <vt:lpstr>How do we estimate?</vt:lpstr>
      <vt:lpstr>Let’s Estimate</vt:lpstr>
      <vt:lpstr>The best estimate for a football field is:</vt:lpstr>
      <vt:lpstr>Let’s Estimate</vt:lpstr>
      <vt:lpstr>The best estimate for a pencil is:</vt:lpstr>
      <vt:lpstr>Estimating</vt:lpstr>
      <vt:lpstr>Now, let’s estimate which of these should be measured in metres (m) or in centimetres (cm) together</vt:lpstr>
      <vt:lpstr>Length Scavenger Hunt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Broughton</dc:creator>
  <cp:lastModifiedBy>marwa zakzouk</cp:lastModifiedBy>
  <cp:revision>19</cp:revision>
  <dcterms:created xsi:type="dcterms:W3CDTF">2021-05-17T10:56:34Z</dcterms:created>
  <dcterms:modified xsi:type="dcterms:W3CDTF">2023-11-18T10:06:39Z</dcterms:modified>
</cp:coreProperties>
</file>