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  <p:sldMasterId id="2147483667" r:id="rId4"/>
  </p:sldMasterIdLst>
  <p:notesMasterIdLst>
    <p:notesMasterId r:id="rId6"/>
  </p:notesMasterIdLst>
  <p:handoutMasterIdLst>
    <p:handoutMasterId r:id="rId15"/>
  </p:handoutMasterIdLst>
  <p:sldIdLst>
    <p:sldId id="257" r:id="rId5"/>
    <p:sldId id="259" r:id="rId7"/>
    <p:sldId id="326" r:id="rId8"/>
    <p:sldId id="341" r:id="rId9"/>
    <p:sldId id="340" r:id="rId10"/>
    <p:sldId id="327" r:id="rId11"/>
    <p:sldId id="331" r:id="rId12"/>
    <p:sldId id="330" r:id="rId13"/>
    <p:sldId id="32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FA15-1A33-44AC-9DE7-46977389497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05E2-1C84-4B09-857C-D6B1317A8E1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631A4-BD55-4C2B-8D47-E20E5DCB8400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5DB1-DB7A-4346-8367-B503D20F6A3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64e038bdd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64e038bdd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rPr>
            </a:fld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</a:fld>
            <a:endParaRPr lang="en-US">
              <a:solidFill>
                <a:srgbClr val="59595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rPr>
            </a:fld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</a:fld>
            <a:endParaRPr lang="en-US">
              <a:solidFill>
                <a:srgbClr val="595959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rPr>
            </a:fld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</a:fld>
            <a:endParaRPr lang="en-US">
              <a:solidFill>
                <a:srgbClr val="59595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image" Target="../media/image1.png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1" Type="http://schemas.openxmlformats.org/officeDocument/2006/relationships/theme" Target="../theme/theme3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>
                <a:solidFill>
                  <a:srgbClr val="595959"/>
                </a:solidFill>
                <a:cs typeface="Arial" panose="020B0604020202020204"/>
                <a:sym typeface="Arial" panose="020B0604020202020204"/>
              </a:rPr>
            </a:fld>
            <a:endParaRPr kern="0">
              <a:solidFill>
                <a:srgbClr val="595959"/>
              </a:solidFill>
              <a:cs typeface="Arial" panose="020B0604020202020204"/>
              <a:sym typeface="Arial" panose="020B0604020202020204"/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>
                <a:solidFill>
                  <a:srgbClr val="595959"/>
                </a:solidFill>
                <a:cs typeface="Arial" panose="020B0604020202020204"/>
                <a:sym typeface="Arial" panose="020B0604020202020204"/>
              </a:rPr>
            </a:fld>
            <a:endParaRPr kern="0">
              <a:solidFill>
                <a:srgbClr val="595959"/>
              </a:solidFill>
              <a:cs typeface="Arial" panose="020B0604020202020204"/>
              <a:sym typeface="Arial" panose="020B0604020202020204"/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>
                <a:solidFill>
                  <a:srgbClr val="595959"/>
                </a:solidFill>
                <a:cs typeface="Arial" panose="020B0604020202020204"/>
                <a:sym typeface="Arial" panose="020B0604020202020204"/>
              </a:rPr>
            </a:fld>
            <a:endParaRPr kern="0">
              <a:solidFill>
                <a:srgbClr val="595959"/>
              </a:solidFill>
              <a:cs typeface="Arial" panose="020B0604020202020204"/>
              <a:sym typeface="Arial" panose="020B0604020202020204"/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27"/>
          <p:cNvGrpSpPr/>
          <p:nvPr/>
        </p:nvGrpSpPr>
        <p:grpSpPr>
          <a:xfrm>
            <a:off x="-27455" y="-13161"/>
            <a:ext cx="5971055" cy="1468143"/>
            <a:chOff x="-417139" y="-46637"/>
            <a:chExt cx="6613170" cy="1101107"/>
          </a:xfrm>
        </p:grpSpPr>
        <p:sp>
          <p:nvSpPr>
            <p:cNvPr id="104" name="Google Shape;104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5" name="Google Shape;105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6" name="Google Shape;106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7" name="Google Shape;107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8" name="Google Shape;108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9" name="Google Shape;109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0" name="Google Shape;110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1" name="Google Shape;111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2" name="Google Shape;112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3" name="Google Shape;113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grpSp>
          <p:nvGrpSpPr>
            <p:cNvPr id="114" name="Google Shape;114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15" name="Google Shape;115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6" name="Google Shape;116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7" name="Google Shape;117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8" name="Google Shape;118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9" name="Google Shape;119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0" name="Google Shape;120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1" name="Google Shape;121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2" name="Google Shape;122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3" name="Google Shape;123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124" name="Google Shape;124;p27"/>
          <p:cNvSpPr txBox="1">
            <a:spLocks noGrp="1"/>
          </p:cNvSpPr>
          <p:nvPr>
            <p:ph type="ctrTitle"/>
          </p:nvPr>
        </p:nvSpPr>
        <p:spPr>
          <a:xfrm>
            <a:off x="18970" y="2285814"/>
            <a:ext cx="7905830" cy="1765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Medium"/>
                <a:sym typeface="Fira Sans Medium"/>
              </a:rPr>
            </a:br>
            <a:endParaRPr sz="4800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Medium"/>
              <a:sym typeface="Fira Sans Medium"/>
            </a:endParaRPr>
          </a:p>
        </p:txBody>
      </p:sp>
      <p:grpSp>
        <p:nvGrpSpPr>
          <p:cNvPr id="126" name="Google Shape;126;p27"/>
          <p:cNvGrpSpPr/>
          <p:nvPr/>
        </p:nvGrpSpPr>
        <p:grpSpPr>
          <a:xfrm flipH="1">
            <a:off x="6781800" y="-5683"/>
            <a:ext cx="2382158" cy="1468143"/>
            <a:chOff x="-1179139" y="2488688"/>
            <a:chExt cx="3260370" cy="1101107"/>
          </a:xfrm>
        </p:grpSpPr>
        <p:sp>
          <p:nvSpPr>
            <p:cNvPr id="127" name="Google Shape;127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8" name="Google Shape;128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9" name="Google Shape;129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0" name="Google Shape;130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1" name="Google Shape;131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2" name="Google Shape;132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3" name="Google Shape;133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2" name="Google Shape;142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49" name="Google Shape;149;p27"/>
          <p:cNvGrpSpPr/>
          <p:nvPr/>
        </p:nvGrpSpPr>
        <p:grpSpPr>
          <a:xfrm flipH="1">
            <a:off x="3332850" y="5445071"/>
            <a:ext cx="5846251" cy="1467731"/>
            <a:chOff x="-417139" y="-46637"/>
            <a:chExt cx="6613170" cy="1101107"/>
          </a:xfrm>
        </p:grpSpPr>
        <p:sp>
          <p:nvSpPr>
            <p:cNvPr id="150" name="Google Shape;150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1" name="Google Shape;151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3" name="Google Shape;153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5" name="Google Shape;155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grpSp>
          <p:nvGrpSpPr>
            <p:cNvPr id="160" name="Google Shape;160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61" name="Google Shape;161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2" name="Google Shape;162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3" name="Google Shape;163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4" name="Google Shape;164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5" name="Google Shape;165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166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167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168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169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grpSp>
        <p:nvGrpSpPr>
          <p:cNvPr id="170" name="Google Shape;170;p27"/>
          <p:cNvGrpSpPr/>
          <p:nvPr/>
        </p:nvGrpSpPr>
        <p:grpSpPr>
          <a:xfrm>
            <a:off x="-1" y="5445071"/>
            <a:ext cx="2157431" cy="1468143"/>
            <a:chOff x="-1179139" y="2488688"/>
            <a:chExt cx="3260370" cy="1101107"/>
          </a:xfrm>
        </p:grpSpPr>
        <p:sp>
          <p:nvSpPr>
            <p:cNvPr id="171" name="Google Shape;171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6" name="Google Shape;176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7" name="Google Shape;177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9" name="Google Shape;179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0" name="Google Shape;180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2" name="Google Shape;182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3" name="Google Shape;183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5" name="Google Shape;185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" name="Google Shape;186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pic>
        <p:nvPicPr>
          <p:cNvPr id="3" name="Picture 2" descr="Logo, company name&#10;&#10;Description automatically generate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20313" y="-142815"/>
            <a:ext cx="1734641" cy="2312855"/>
          </a:xfrm>
          <a:prstGeom prst="rect">
            <a:avLst/>
          </a:prstGeom>
        </p:spPr>
      </p:pic>
      <p:pic>
        <p:nvPicPr>
          <p:cNvPr id="88" name="Picture 87" descr="Logo, company name&#10;&#10;Description automatically generate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2415" y="5015169"/>
            <a:ext cx="1765805" cy="2354407"/>
          </a:xfrm>
          <a:prstGeom prst="rect">
            <a:avLst/>
          </a:prstGeom>
        </p:spPr>
      </p:pic>
      <p:sp>
        <p:nvSpPr>
          <p:cNvPr id="89" name="Google Shape;125;p27"/>
          <p:cNvSpPr txBox="1"/>
          <p:nvPr/>
        </p:nvSpPr>
        <p:spPr>
          <a:xfrm>
            <a:off x="4423097" y="5838535"/>
            <a:ext cx="3981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marL="0" indent="0">
              <a:buClr>
                <a:srgbClr val="595959"/>
              </a:buClr>
            </a:pPr>
            <a:r>
              <a:rPr lang="en-GB" b="1" kern="0" dirty="0">
                <a:solidFill>
                  <a:srgbClr val="FFFFFF"/>
                </a:solidFill>
              </a:rPr>
              <a:t>English</a:t>
            </a:r>
            <a:endParaRPr lang="en-GB" b="1" kern="0" dirty="0">
              <a:solidFill>
                <a:srgbClr val="FFFFFF"/>
              </a:solidFill>
            </a:endParaRPr>
          </a:p>
        </p:txBody>
      </p:sp>
      <p:pic>
        <p:nvPicPr>
          <p:cNvPr id="1026" name="Picture 2" descr="Vocabulary Lesson Plan - 1st Grade | OER Comm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2" y="1779588"/>
            <a:ext cx="7316578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86" name="Google Shape;786;p33"/>
          <p:cNvGrpSpPr/>
          <p:nvPr/>
        </p:nvGrpSpPr>
        <p:grpSpPr>
          <a:xfrm>
            <a:off x="4792488" y="2954859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787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8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21" name="Google Shape;821;p33"/>
          <p:cNvSpPr txBox="1"/>
          <p:nvPr/>
        </p:nvSpPr>
        <p:spPr>
          <a:xfrm>
            <a:off x="4755829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for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825" name="Google Shape;825;p33"/>
          <p:cNvGrpSpPr/>
          <p:nvPr/>
        </p:nvGrpSpPr>
        <p:grpSpPr>
          <a:xfrm>
            <a:off x="4758000" y="1729700"/>
            <a:ext cx="3273243" cy="826492"/>
            <a:chOff x="4521875" y="1199075"/>
            <a:chExt cx="3273243" cy="694200"/>
          </a:xfrm>
        </p:grpSpPr>
        <p:sp>
          <p:nvSpPr>
            <p:cNvPr id="826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understand what conjunctions mean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27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/>
          <p:cNvSpPr txBox="1"/>
          <p:nvPr/>
        </p:nvSpPr>
        <p:spPr>
          <a:xfrm>
            <a:off x="1214705" y="747225"/>
            <a:ext cx="4857425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By the end of the lesson, learners will be able to 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  <a:endParaRPr lang="en-GB" sz="1600" kern="0" dirty="0">
              <a:solidFill>
                <a:srgbClr val="F25C78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grpSp>
        <p:nvGrpSpPr>
          <p:cNvPr id="2" name="Google Shape;825;p33"/>
          <p:cNvGrpSpPr/>
          <p:nvPr/>
        </p:nvGrpSpPr>
        <p:grpSpPr>
          <a:xfrm>
            <a:off x="4755688" y="1729700"/>
            <a:ext cx="3273243" cy="826492"/>
            <a:chOff x="4521875" y="1199075"/>
            <a:chExt cx="3273243" cy="694200"/>
          </a:xfrm>
        </p:grpSpPr>
        <p:sp>
          <p:nvSpPr>
            <p:cNvPr id="3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" name="Google Shape;786;p33"/>
          <p:cNvGrpSpPr/>
          <p:nvPr/>
        </p:nvGrpSpPr>
        <p:grpSpPr>
          <a:xfrm>
            <a:off x="4804272" y="4479020"/>
            <a:ext cx="3273243" cy="925600"/>
            <a:chOff x="4521063" y="3123400"/>
            <a:chExt cx="3273243" cy="694200"/>
          </a:xfrm>
        </p:grpSpPr>
        <p:sp>
          <p:nvSpPr>
            <p:cNvPr id="9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5" name="Google Shape;821;p33"/>
          <p:cNvSpPr txBox="1"/>
          <p:nvPr/>
        </p:nvSpPr>
        <p:spPr>
          <a:xfrm>
            <a:off x="4758000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for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6" name="Google Shape;825;p33"/>
          <p:cNvGrpSpPr/>
          <p:nvPr/>
        </p:nvGrpSpPr>
        <p:grpSpPr>
          <a:xfrm>
            <a:off x="4757859" y="1729700"/>
            <a:ext cx="3273243" cy="826492"/>
            <a:chOff x="4521875" y="1199075"/>
            <a:chExt cx="3273243" cy="694200"/>
          </a:xfrm>
        </p:grpSpPr>
        <p:sp>
          <p:nvSpPr>
            <p:cNvPr id="11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3" name="Google Shape;786;p33"/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</p:grpSpPr>
        <p:sp>
          <p:nvSpPr>
            <p:cNvPr id="14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6" name="Google Shape;821;p33"/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for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17" name="Google Shape;825;p33"/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</p:grpSpPr>
        <p:sp>
          <p:nvSpPr>
            <p:cNvPr id="18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9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531100" cy="829310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Character Traits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pic>
        <p:nvPicPr>
          <p:cNvPr id="100" name="Content Placeholder 99"/>
          <p:cNvPicPr>
            <a:picLocks noChangeAspect="1"/>
          </p:cNvPicPr>
          <p:nvPr>
            <p:ph sz="half" idx="1"/>
          </p:nvPr>
        </p:nvPicPr>
        <p:blipFill>
          <a:blip r:embed="rId1"/>
          <a:srcRect l="3217" r="4558"/>
          <a:stretch>
            <a:fillRect/>
          </a:stretch>
        </p:blipFill>
        <p:spPr>
          <a:xfrm>
            <a:off x="874395" y="1295400"/>
            <a:ext cx="7384415" cy="53295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531100" cy="829310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cunning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pic>
        <p:nvPicPr>
          <p:cNvPr id="6" name="Picture 1" descr="IMG_256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295400" y="1143635"/>
            <a:ext cx="6871970" cy="34950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 Box 7"/>
          <p:cNvSpPr txBox="1"/>
          <p:nvPr/>
        </p:nvSpPr>
        <p:spPr>
          <a:xfrm>
            <a:off x="381000" y="4648200"/>
            <a:ext cx="858774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400">
                <a:latin typeface="Comic Sans MS" panose="030F0702030302020204" pitchFamily="66" charset="0"/>
                <a:cs typeface="Comic Sans MS" panose="030F0702030302020204" pitchFamily="66" charset="0"/>
              </a:rPr>
              <a:t>Cunning: Sly</a:t>
            </a:r>
            <a:endParaRPr lang="en-US" sz="44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endParaRPr lang="en-US" sz="44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r>
              <a:rPr lang="en-US" sz="4400">
                <a:latin typeface="Comic Sans MS" panose="030F0702030302020204" pitchFamily="66" charset="0"/>
                <a:cs typeface="Comic Sans MS" panose="030F0702030302020204" pitchFamily="66" charset="0"/>
              </a:rPr>
              <a:t>      He is a </a:t>
            </a:r>
            <a:r>
              <a:rPr lang="en-US" sz="4400" b="1">
                <a:latin typeface="Comic Sans MS" panose="030F0702030302020204" pitchFamily="66" charset="0"/>
                <a:cs typeface="Comic Sans MS" panose="030F0702030302020204" pitchFamily="66" charset="0"/>
              </a:rPr>
              <a:t>cunning</a:t>
            </a:r>
            <a:r>
              <a:rPr lang="en-US" sz="4400">
                <a:latin typeface="Comic Sans MS" panose="030F0702030302020204" pitchFamily="66" charset="0"/>
                <a:cs typeface="Comic Sans MS" panose="030F0702030302020204" pitchFamily="66" charset="0"/>
              </a:rPr>
              <a:t> old fox.</a:t>
            </a:r>
            <a:endParaRPr lang="en-US" sz="44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brave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pic>
        <p:nvPicPr>
          <p:cNvPr id="4" name="Picture 4" descr="IMG_256"/>
          <p:cNvPicPr>
            <a:picLocks noChangeAspect="1"/>
          </p:cNvPicPr>
          <p:nvPr>
            <p:ph sz="half" idx="1"/>
          </p:nvPr>
        </p:nvPicPr>
        <p:blipFill>
          <a:blip r:embed="rId1"/>
          <a:srcRect l="16563" t="8533" r="16000" b="9126"/>
          <a:stretch>
            <a:fillRect/>
          </a:stretch>
        </p:blipFill>
        <p:spPr>
          <a:xfrm>
            <a:off x="609600" y="1356995"/>
            <a:ext cx="2995930" cy="40316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 Box 4"/>
          <p:cNvSpPr txBox="1"/>
          <p:nvPr/>
        </p:nvSpPr>
        <p:spPr>
          <a:xfrm rot="16200000">
            <a:off x="4070985" y="1601470"/>
            <a:ext cx="4669790" cy="45847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p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   </a:t>
            </a:r>
            <a:r>
              <a:rPr lang="en-US" sz="4000" b="1">
                <a:latin typeface="Comic Sans MS" panose="030F0702030302020204" pitchFamily="66" charset="0"/>
                <a:cs typeface="Comic Sans MS" panose="030F0702030302020204" pitchFamily="66" charset="0"/>
              </a:rPr>
              <a:t>brave:</a:t>
            </a:r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 courage</a:t>
            </a:r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Super heroes are </a:t>
            </a:r>
            <a:r>
              <a:rPr lang="en-US" sz="4000" b="1">
                <a:latin typeface="Comic Sans MS" panose="030F0702030302020204" pitchFamily="66" charset="0"/>
                <a:cs typeface="Comic Sans MS" panose="030F0702030302020204" pitchFamily="66" charset="0"/>
              </a:rPr>
              <a:t>brave.</a:t>
            </a:r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wicked</a:t>
            </a:r>
            <a:endParaRPr lang="en-US" sz="48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p>
            <a:pPr marL="114300" indent="0">
              <a:buNone/>
            </a:pPr>
            <a:r>
              <a:rPr lang="en-US" sz="4000" b="1">
                <a:latin typeface="Comic Sans MS" panose="030F0702030302020204" pitchFamily="66" charset="0"/>
                <a:cs typeface="Comic Sans MS" panose="030F0702030302020204" pitchFamily="66" charset="0"/>
              </a:rPr>
              <a:t>wicked</a:t>
            </a:r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: evil</a:t>
            </a:r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marL="114300" indent="0">
              <a:buNone/>
            </a:pPr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Cindrella’s step sisters were </a:t>
            </a:r>
            <a:r>
              <a:rPr lang="en-US" sz="4000" b="1">
                <a:latin typeface="Comic Sans MS" panose="030F0702030302020204" pitchFamily="66" charset="0"/>
                <a:cs typeface="Comic Sans MS" panose="030F0702030302020204" pitchFamily="66" charset="0"/>
              </a:rPr>
              <a:t>wicked </a:t>
            </a:r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girls. </a:t>
            </a:r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  <p:pic>
        <p:nvPicPr>
          <p:cNvPr id="4" name="Picture 3" descr="IMG_256"/>
          <p:cNvPicPr>
            <a:picLocks noChangeAspect="1"/>
          </p:cNvPicPr>
          <p:nvPr>
            <p:ph sz="half" idx="1"/>
          </p:nvPr>
        </p:nvPicPr>
        <p:blipFill>
          <a:blip r:embed="rId1"/>
          <a:srcRect l="16978" t="2252" r="16652" b="2193"/>
          <a:stretch>
            <a:fillRect/>
          </a:stretch>
        </p:blipFill>
        <p:spPr>
          <a:xfrm>
            <a:off x="457200" y="1524000"/>
            <a:ext cx="3330575" cy="45707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clever</a:t>
            </a:r>
            <a:endParaRPr lang="en-US" sz="48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657600" y="1828800"/>
            <a:ext cx="3886200" cy="4351339"/>
          </a:xfrm>
        </p:spPr>
        <p:txBody>
          <a:bodyPr/>
          <a:p>
            <a:r>
              <a:rPr lang="en-US" sz="4000" b="1">
                <a:latin typeface="Comic Sans MS" panose="030F0702030302020204" pitchFamily="66" charset="0"/>
                <a:cs typeface="Comic Sans MS" panose="030F0702030302020204" pitchFamily="66" charset="0"/>
              </a:rPr>
              <a:t>clever</a:t>
            </a:r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: smart</a:t>
            </a:r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He is </a:t>
            </a:r>
            <a:r>
              <a:rPr lang="en-US" sz="4000" b="1">
                <a:latin typeface="Comic Sans MS" panose="030F0702030302020204" pitchFamily="66" charset="0"/>
                <a:cs typeface="Comic Sans MS" panose="030F0702030302020204" pitchFamily="66" charset="0"/>
              </a:rPr>
              <a:t>clever</a:t>
            </a:r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 in Science, and Math.</a:t>
            </a:r>
            <a:endParaRPr lang="en-US" sz="40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  <p:pic>
        <p:nvPicPr>
          <p:cNvPr id="4" name="Picture 2" descr="IMG_256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263525" y="1752600"/>
            <a:ext cx="3236595" cy="41649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66800"/>
            <a:ext cx="8520600" cy="5025033"/>
          </a:xfrm>
          <a:solidFill>
            <a:srgbClr val="92D050"/>
          </a:solidFill>
        </p:spPr>
        <p:txBody>
          <a:bodyPr/>
          <a:lstStyle/>
          <a:p>
            <a:r>
              <a:rPr lang="en-US" sz="6000" dirty="0">
                <a:latin typeface="Comic Sans MS" panose="030F0702030302020204" pitchFamily="66" charset="0"/>
              </a:rPr>
              <a:t>Can you write the words in your copybooks?</a:t>
            </a:r>
            <a:endParaRPr lang="en-US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72638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/>
          <p:cNvSpPr txBox="1"/>
          <p:nvPr/>
        </p:nvSpPr>
        <p:spPr>
          <a:xfrm>
            <a:off x="1214705" y="952397"/>
            <a:ext cx="4857425" cy="558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Objectives check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  <a:endParaRPr lang="en-GB" sz="1600" kern="0" dirty="0">
              <a:solidFill>
                <a:srgbClr val="F25C78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55688" y="1771184"/>
            <a:ext cx="30806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.</a:t>
            </a:r>
            <a:endParaRPr lang="en-US" sz="1400" dirty="0"/>
          </a:p>
        </p:txBody>
      </p:sp>
      <p:grpSp>
        <p:nvGrpSpPr>
          <p:cNvPr id="2" name="Google Shape;786;p33"/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3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5" name="Google Shape;821;p33"/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of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6" name="Google Shape;825;p33"/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  <a:solidFill>
            <a:schemeClr val="accent2"/>
          </a:solidFill>
        </p:grpSpPr>
        <p:sp>
          <p:nvSpPr>
            <p:cNvPr id="12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783</Words>
  <Application>WPS Presentation</Application>
  <PresentationFormat>On-screen Show (4:3)</PresentationFormat>
  <Paragraphs>84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28" baseType="lpstr">
      <vt:lpstr>Arial</vt:lpstr>
      <vt:lpstr>SimSun</vt:lpstr>
      <vt:lpstr>Wingdings</vt:lpstr>
      <vt:lpstr>Fira Sans</vt:lpstr>
      <vt:lpstr>Segoe Print</vt:lpstr>
      <vt:lpstr>Arial</vt:lpstr>
      <vt:lpstr>Abadi</vt:lpstr>
      <vt:lpstr>Calibri</vt:lpstr>
      <vt:lpstr>Roboto</vt:lpstr>
      <vt:lpstr>Fira Sans Medium</vt:lpstr>
      <vt:lpstr>Comic Sans MS</vt:lpstr>
      <vt:lpstr>Roboto</vt:lpstr>
      <vt:lpstr>Fira Sans Extra Condensed</vt:lpstr>
      <vt:lpstr>Times New Roman</vt:lpstr>
      <vt:lpstr>Microsoft YaHei</vt:lpstr>
      <vt:lpstr>Arial Unicode MS</vt:lpstr>
      <vt:lpstr>Diagrams for Education by Slidesgo</vt:lpstr>
      <vt:lpstr>1_Diagrams for Education by Slidesgo</vt:lpstr>
      <vt:lpstr>3_Diagrams for Education by Slidesgo</vt:lpstr>
      <vt:lpstr> </vt:lpstr>
      <vt:lpstr>Lessons Objectives</vt:lpstr>
      <vt:lpstr>Ingredients</vt:lpstr>
      <vt:lpstr>pour</vt:lpstr>
      <vt:lpstr>sprinkle</vt:lpstr>
      <vt:lpstr>whisk</vt:lpstr>
      <vt:lpstr>grate</vt:lpstr>
      <vt:lpstr>PowerPoint 演示文稿</vt:lpstr>
      <vt:lpstr>Lessons 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The Party</dc:title>
  <dc:creator>hp</dc:creator>
  <cp:lastModifiedBy>ann ahmed</cp:lastModifiedBy>
  <cp:revision>135</cp:revision>
  <dcterms:created xsi:type="dcterms:W3CDTF">2022-01-21T12:30:00Z</dcterms:created>
  <dcterms:modified xsi:type="dcterms:W3CDTF">2023-11-01T15:28:19Z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604E0DB16C1742D39CDED87860BE021E_13</vt:lpwstr>
  </property>
  <property fmtid="{D5CDD505-2E9C-101B-9397-08002B2CF9AE}" pid="3" name="KSOProductBuildVer">
    <vt:lpwstr>1033-12.2.0.13266</vt:lpwstr>
  </property>
</Properties>
</file>