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9"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5FD9E-B94C-6E7D-921E-C35365EB15C8}" v="1" dt="2023-10-22T05:47:16.535"/>
    <p1510:client id="{7AC6E60F-D0C7-422D-8E2A-14923C7D1CA2}" v="51" dt="2023-10-19T09:08:26.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10/23/2023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7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10/23/2023</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72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10/23/2023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50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10/23/2023</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72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10/23/2023</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33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10/23/2023</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7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10/23/2023</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3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10/23/2023</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40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10/23/2023</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71996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10/23/2023</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82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10/23/2023</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61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10/23/2023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1108604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efjqyyo8gE?start=22&amp;feature=oembed" TargetMode="External"/><Relationship Id="rId6" Type="http://schemas.openxmlformats.org/officeDocument/2006/relationships/hyperlink" Target="https://creativecommons.org/licenses/by-nc-sa/3.0/" TargetMode="External"/><Relationship Id="rId5" Type="http://schemas.openxmlformats.org/officeDocument/2006/relationships/image" Target="../media/image3.jpeg"/><Relationship Id="rId4" Type="http://schemas.openxmlformats.org/officeDocument/2006/relationships/hyperlink" Target="https://technofaq.org/posts/2018/11/guide-to-tracking-your-digital-footpri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4739751" y="768334"/>
            <a:ext cx="6479629" cy="2866405"/>
          </a:xfrm>
        </p:spPr>
        <p:txBody>
          <a:bodyPr>
            <a:normAutofit/>
          </a:bodyPr>
          <a:lstStyle/>
          <a:p>
            <a:r>
              <a:rPr lang="en-US">
                <a:latin typeface="Arial"/>
                <a:cs typeface="Arial"/>
              </a:rPr>
              <a:t>What does your digital footprint mean?</a:t>
            </a:r>
            <a:endParaRPr lang="en-US" dirty="0"/>
          </a:p>
          <a:p>
            <a:endParaRPr lang="en-US"/>
          </a:p>
        </p:txBody>
      </p:sp>
      <p:sp>
        <p:nvSpPr>
          <p:cNvPr id="3" name="Subtitle 2"/>
          <p:cNvSpPr>
            <a:spLocks noGrp="1"/>
          </p:cNvSpPr>
          <p:nvPr>
            <p:ph type="subTitle" idx="1"/>
          </p:nvPr>
        </p:nvSpPr>
        <p:spPr>
          <a:xfrm>
            <a:off x="4739751" y="4283239"/>
            <a:ext cx="6479629" cy="1475177"/>
          </a:xfrm>
        </p:spPr>
        <p:txBody>
          <a:bodyPr vert="horz" lIns="91440" tIns="45720" rIns="91440" bIns="45720" rtlCol="0">
            <a:normAutofit/>
          </a:bodyPr>
          <a:lstStyle/>
          <a:p>
            <a:pPr>
              <a:lnSpc>
                <a:spcPct val="90000"/>
              </a:lnSpc>
            </a:pPr>
            <a:endParaRPr lang="en-US" sz="1400">
              <a:latin typeface="Arial"/>
              <a:cs typeface="Arial"/>
            </a:endParaRPr>
          </a:p>
          <a:p>
            <a:pPr>
              <a:lnSpc>
                <a:spcPct val="90000"/>
              </a:lnSpc>
            </a:pPr>
            <a:r>
              <a:rPr lang="en" sz="1400">
                <a:latin typeface="Arial"/>
                <a:cs typeface="Arial"/>
              </a:rPr>
              <a:t>A digital footprint – sometimes called a digital shadow or an electronic footprint – refers to the trail of data you leave when using the internet. It includes websites you visit, emails you send, and information you submit online. A digital footprint can be used to track a person's online activities and devices.</a:t>
            </a:r>
            <a:endParaRPr lang="en-US" sz="1400"/>
          </a:p>
          <a:p>
            <a:pPr>
              <a:lnSpc>
                <a:spcPct val="90000"/>
              </a:lnSpc>
            </a:pPr>
            <a:endParaRPr lang="en-US" sz="1400">
              <a:cs typeface="Calibri"/>
            </a:endParaRPr>
          </a:p>
        </p:txBody>
      </p:sp>
      <p:pic>
        <p:nvPicPr>
          <p:cNvPr id="4" name="Picture 3" descr="A star cluster in the night sky">
            <a:extLst>
              <a:ext uri="{FF2B5EF4-FFF2-40B4-BE49-F238E27FC236}">
                <a16:creationId xmlns:a16="http://schemas.microsoft.com/office/drawing/2014/main" id="{5B81DEDE-B108-E351-4FBD-CB139D8ABF12}"/>
              </a:ext>
            </a:extLst>
          </p:cNvPr>
          <p:cNvPicPr>
            <a:picLocks noChangeAspect="1"/>
          </p:cNvPicPr>
          <p:nvPr/>
        </p:nvPicPr>
        <p:blipFill rotWithShape="1">
          <a:blip r:embed="rId2"/>
          <a:srcRect l="9347" r="50092" b="-3"/>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26" name="Oval 25">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Oval 39">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51" name="Straight Connector 50">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53" name="Rectangle 52">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A58EA-50CF-D8A0-CAD5-AC5E5058CEE1}"/>
              </a:ext>
            </a:extLst>
          </p:cNvPr>
          <p:cNvSpPr>
            <a:spLocks noGrp="1"/>
          </p:cNvSpPr>
          <p:nvPr>
            <p:ph type="title"/>
          </p:nvPr>
        </p:nvSpPr>
        <p:spPr>
          <a:xfrm>
            <a:off x="566924" y="765768"/>
            <a:ext cx="6402597" cy="1063244"/>
          </a:xfrm>
        </p:spPr>
        <p:txBody>
          <a:bodyPr vert="horz" lIns="91440" tIns="45720" rIns="91440" bIns="45720" rtlCol="0" anchor="t">
            <a:normAutofit/>
          </a:bodyPr>
          <a:lstStyle/>
          <a:p>
            <a:r>
              <a:rPr lang="en-US" sz="4800"/>
              <a:t>Digital footprint</a:t>
            </a:r>
          </a:p>
        </p:txBody>
      </p:sp>
      <p:grpSp>
        <p:nvGrpSpPr>
          <p:cNvPr id="55" name="Group 54">
            <a:extLst>
              <a:ext uri="{FF2B5EF4-FFF2-40B4-BE49-F238E27FC236}">
                <a16:creationId xmlns:a16="http://schemas.microsoft.com/office/drawing/2014/main" id="{BCFFF971-DAC9-F44B-9F22-4B030B6B6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56" name="Freeform 39">
              <a:extLst>
                <a:ext uri="{FF2B5EF4-FFF2-40B4-BE49-F238E27FC236}">
                  <a16:creationId xmlns:a16="http://schemas.microsoft.com/office/drawing/2014/main" id="{2E3E7145-2B02-8142-A82F-FFCA717D6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41">
              <a:extLst>
                <a:ext uri="{FF2B5EF4-FFF2-40B4-BE49-F238E27FC236}">
                  <a16:creationId xmlns:a16="http://schemas.microsoft.com/office/drawing/2014/main" id="{33EA453D-E925-4C4C-A1E9-D54E82602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43">
              <a:extLst>
                <a:ext uri="{FF2B5EF4-FFF2-40B4-BE49-F238E27FC236}">
                  <a16:creationId xmlns:a16="http://schemas.microsoft.com/office/drawing/2014/main" id="{CBA4AF6C-8831-A34A-91A3-CC6ED3566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44">
              <a:extLst>
                <a:ext uri="{FF2B5EF4-FFF2-40B4-BE49-F238E27FC236}">
                  <a16:creationId xmlns:a16="http://schemas.microsoft.com/office/drawing/2014/main" id="{8B12A352-6C2B-B94E-82E0-45D881BB7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4" name="Content Placeholder 3" descr="A group of icons coming out of a cloud&#10;&#10;Description automatically generated">
            <a:extLst>
              <a:ext uri="{FF2B5EF4-FFF2-40B4-BE49-F238E27FC236}">
                <a16:creationId xmlns:a16="http://schemas.microsoft.com/office/drawing/2014/main" id="{C2CDEE70-ACC8-5333-9CD0-F6E7681FACD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686" r="22678" b="-1"/>
          <a:stretch/>
        </p:blipFill>
        <p:spPr>
          <a:xfrm>
            <a:off x="1437652" y="2168907"/>
            <a:ext cx="3754305" cy="3716821"/>
          </a:xfrm>
          <a:prstGeom prst="rect">
            <a:avLst/>
          </a:prstGeom>
        </p:spPr>
      </p:pic>
      <p:pic>
        <p:nvPicPr>
          <p:cNvPr id="7" name="Online Media 6" title="Digital Footprint Video | Common Sense Media">
            <a:hlinkClick r:id="" action="ppaction://media"/>
            <a:extLst>
              <a:ext uri="{FF2B5EF4-FFF2-40B4-BE49-F238E27FC236}">
                <a16:creationId xmlns:a16="http://schemas.microsoft.com/office/drawing/2014/main" id="{FF2E1281-42C0-047E-9EDC-D4240981A732}"/>
              </a:ext>
            </a:extLst>
          </p:cNvPr>
          <p:cNvPicPr>
            <a:picLocks noGrp="1" noRot="1" noChangeAspect="1"/>
          </p:cNvPicPr>
          <p:nvPr>
            <p:ph idx="1"/>
            <a:videoFile r:link="rId1"/>
          </p:nvPr>
        </p:nvPicPr>
        <p:blipFill>
          <a:blip r:embed="rId5"/>
          <a:stretch>
            <a:fillRect/>
          </a:stretch>
        </p:blipFill>
        <p:spPr>
          <a:xfrm>
            <a:off x="2549554" y="550366"/>
            <a:ext cx="8987063" cy="4976526"/>
          </a:xfrm>
          <a:prstGeom prst="rect">
            <a:avLst/>
          </a:prstGeom>
        </p:spPr>
      </p:pic>
      <p:cxnSp>
        <p:nvCxnSpPr>
          <p:cNvPr id="61" name="Straight Connector 60">
            <a:extLst>
              <a:ext uri="{FF2B5EF4-FFF2-40B4-BE49-F238E27FC236}">
                <a16:creationId xmlns:a16="http://schemas.microsoft.com/office/drawing/2014/main" id="{51D4F49C-5EE1-6C4F-858E-AE02CC2CD5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47C5942-58FF-24D9-8643-E8FD4A56B4DB}"/>
              </a:ext>
            </a:extLst>
          </p:cNvPr>
          <p:cNvSpPr txBox="1"/>
          <p:nvPr/>
        </p:nvSpPr>
        <p:spPr>
          <a:xfrm>
            <a:off x="2359130" y="5685673"/>
            <a:ext cx="283282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419486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00BDF4-7643-A942-A588-F24E4E09A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2">
              <a:extLst>
                <a:ext uri="{FF2B5EF4-FFF2-40B4-BE49-F238E27FC236}">
                  <a16:creationId xmlns:a16="http://schemas.microsoft.com/office/drawing/2014/main" id="{90B25A21-16B9-8D47-928B-2367A0B8C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4">
              <a:extLst>
                <a:ext uri="{FF2B5EF4-FFF2-40B4-BE49-F238E27FC236}">
                  <a16:creationId xmlns:a16="http://schemas.microsoft.com/office/drawing/2014/main" id="{E5E64190-3AC0-0A48-9917-5FAE935A8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7">
              <a:extLst>
                <a:ext uri="{FF2B5EF4-FFF2-40B4-BE49-F238E27FC236}">
                  <a16:creationId xmlns:a16="http://schemas.microsoft.com/office/drawing/2014/main" id="{AE71CDB8-B430-F14E-99C8-E6AAB8E21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8">
              <a:extLst>
                <a:ext uri="{FF2B5EF4-FFF2-40B4-BE49-F238E27FC236}">
                  <a16:creationId xmlns:a16="http://schemas.microsoft.com/office/drawing/2014/main" id="{DCA37B0A-FCCC-7642-B70D-56AD50049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AA613A0-8A40-2E82-DD75-F487A0E04E37}"/>
              </a:ext>
            </a:extLst>
          </p:cNvPr>
          <p:cNvSpPr>
            <a:spLocks noGrp="1"/>
          </p:cNvSpPr>
          <p:nvPr>
            <p:ph type="title"/>
          </p:nvPr>
        </p:nvSpPr>
        <p:spPr>
          <a:xfrm>
            <a:off x="5224243" y="770890"/>
            <a:ext cx="6400999" cy="1268984"/>
          </a:xfrm>
        </p:spPr>
        <p:txBody>
          <a:bodyPr>
            <a:normAutofit/>
          </a:bodyPr>
          <a:lstStyle/>
          <a:p>
            <a:pPr>
              <a:lnSpc>
                <a:spcPct val="90000"/>
              </a:lnSpc>
            </a:pPr>
            <a:r>
              <a:rPr lang="en-US" sz="3400" b="0" dirty="0">
                <a:ea typeface="+mj-lt"/>
                <a:cs typeface="+mj-lt"/>
              </a:rPr>
              <a:t>Responsibilities when you are on online for you and others</a:t>
            </a:r>
            <a:endParaRPr lang="en-US" sz="3400" dirty="0"/>
          </a:p>
        </p:txBody>
      </p:sp>
      <p:sp>
        <p:nvSpPr>
          <p:cNvPr id="3" name="Content Placeholder 2">
            <a:extLst>
              <a:ext uri="{FF2B5EF4-FFF2-40B4-BE49-F238E27FC236}">
                <a16:creationId xmlns:a16="http://schemas.microsoft.com/office/drawing/2014/main" id="{2C27C671-4236-0387-A775-3A8853CE9E4C}"/>
              </a:ext>
            </a:extLst>
          </p:cNvPr>
          <p:cNvSpPr>
            <a:spLocks noGrp="1"/>
          </p:cNvSpPr>
          <p:nvPr>
            <p:ph idx="1"/>
          </p:nvPr>
        </p:nvSpPr>
        <p:spPr>
          <a:xfrm>
            <a:off x="5224243" y="2160016"/>
            <a:ext cx="6400999" cy="3601212"/>
          </a:xfrm>
        </p:spPr>
        <p:txBody>
          <a:bodyPr vert="horz" lIns="91440" tIns="45720" rIns="91440" bIns="45720" rtlCol="0">
            <a:normAutofit/>
          </a:bodyPr>
          <a:lstStyle/>
          <a:p>
            <a:r>
              <a:rPr lang="en-US">
                <a:ea typeface="+mn-lt"/>
                <a:cs typeface="+mn-lt"/>
              </a:rPr>
              <a:t>Responsible digital citizenship means taking part in online community life safely, ethically and respectfully. Responsible digital citizens behave respectfully, protect their reputations and privacy, and think critically.</a:t>
            </a:r>
            <a:endParaRPr lang="en-US" b="1">
              <a:ea typeface="+mn-lt"/>
              <a:cs typeface="+mn-lt"/>
            </a:endParaRPr>
          </a:p>
        </p:txBody>
      </p:sp>
      <p:pic>
        <p:nvPicPr>
          <p:cNvPr id="5" name="Picture 4" descr="Desk with stethoscope and computer keyboard">
            <a:extLst>
              <a:ext uri="{FF2B5EF4-FFF2-40B4-BE49-F238E27FC236}">
                <a16:creationId xmlns:a16="http://schemas.microsoft.com/office/drawing/2014/main" id="{16CD7B82-2EE3-CB83-0B01-5E18FD911519}"/>
              </a:ext>
            </a:extLst>
          </p:cNvPr>
          <p:cNvPicPr>
            <a:picLocks noChangeAspect="1"/>
          </p:cNvPicPr>
          <p:nvPr/>
        </p:nvPicPr>
        <p:blipFill rotWithShape="1">
          <a:blip r:embed="rId2"/>
          <a:srcRect l="51753" r="2919" b="3"/>
          <a:stretch/>
        </p:blipFill>
        <p:spPr>
          <a:xfrm>
            <a:off x="20" y="1"/>
            <a:ext cx="4657325"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24243" y="6087110"/>
            <a:ext cx="6400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44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0EBDB1D-17AA-8140-B216-35CBA8C9E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4">
              <a:extLst>
                <a:ext uri="{FF2B5EF4-FFF2-40B4-BE49-F238E27FC236}">
                  <a16:creationId xmlns:a16="http://schemas.microsoft.com/office/drawing/2014/main" id="{98E3FFBE-BCB2-4744-8CA3-BC11F11AD4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6">
              <a:extLst>
                <a:ext uri="{FF2B5EF4-FFF2-40B4-BE49-F238E27FC236}">
                  <a16:creationId xmlns:a16="http://schemas.microsoft.com/office/drawing/2014/main" id="{BBD5B432-1551-644A-B937-54EFF4201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8">
              <a:extLst>
                <a:ext uri="{FF2B5EF4-FFF2-40B4-BE49-F238E27FC236}">
                  <a16:creationId xmlns:a16="http://schemas.microsoft.com/office/drawing/2014/main" id="{BDCFB512-5A0E-0143-B5B7-6A965E100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50">
              <a:extLst>
                <a:ext uri="{FF2B5EF4-FFF2-40B4-BE49-F238E27FC236}">
                  <a16:creationId xmlns:a16="http://schemas.microsoft.com/office/drawing/2014/main" id="{EEDAA716-EDDF-5941-A55E-C12C893A3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AC62779-243A-6BD7-8912-9D54C1194390}"/>
              </a:ext>
            </a:extLst>
          </p:cNvPr>
          <p:cNvSpPr>
            <a:spLocks noGrp="1"/>
          </p:cNvSpPr>
          <p:nvPr>
            <p:ph type="title"/>
          </p:nvPr>
        </p:nvSpPr>
        <p:spPr>
          <a:xfrm>
            <a:off x="7493280" y="770890"/>
            <a:ext cx="4133560" cy="1268984"/>
          </a:xfrm>
        </p:spPr>
        <p:txBody>
          <a:bodyPr>
            <a:normAutofit/>
          </a:bodyPr>
          <a:lstStyle/>
          <a:p>
            <a:pPr>
              <a:lnSpc>
                <a:spcPct val="90000"/>
              </a:lnSpc>
            </a:pPr>
            <a:r>
              <a:rPr lang="en-US" b="0">
                <a:ea typeface="+mj-lt"/>
                <a:cs typeface="+mj-lt"/>
              </a:rPr>
              <a:t>Key Digital Responsibilities:</a:t>
            </a:r>
            <a:endParaRPr lang="en-US"/>
          </a:p>
        </p:txBody>
      </p:sp>
      <p:sp>
        <p:nvSpPr>
          <p:cNvPr id="3" name="Content Placeholder 2">
            <a:extLst>
              <a:ext uri="{FF2B5EF4-FFF2-40B4-BE49-F238E27FC236}">
                <a16:creationId xmlns:a16="http://schemas.microsoft.com/office/drawing/2014/main" id="{72CEEC8D-87CE-BFF0-46FB-869E9A4A9587}"/>
              </a:ext>
            </a:extLst>
          </p:cNvPr>
          <p:cNvSpPr>
            <a:spLocks noGrp="1"/>
          </p:cNvSpPr>
          <p:nvPr>
            <p:ph idx="1"/>
          </p:nvPr>
        </p:nvSpPr>
        <p:spPr>
          <a:xfrm>
            <a:off x="7493280" y="2160016"/>
            <a:ext cx="4133560" cy="3601212"/>
          </a:xfrm>
        </p:spPr>
        <p:txBody>
          <a:bodyPr vert="horz" lIns="91440" tIns="45720" rIns="91440" bIns="45720" rtlCol="0">
            <a:normAutofit/>
          </a:bodyPr>
          <a:lstStyle/>
          <a:p>
            <a:r>
              <a:rPr lang="en-US" sz="2200">
                <a:ea typeface="+mn-lt"/>
                <a:cs typeface="+mn-lt"/>
              </a:rPr>
              <a:t>Use appropriate language and behavior when interacting with others (i.e. no cyberbullying) Respect the opinions and ideas of others. Obey all intellectual property laws. Do not use or share others' work without permission.</a:t>
            </a:r>
            <a:endParaRPr lang="en-US" sz="2200"/>
          </a:p>
        </p:txBody>
      </p:sp>
      <p:pic>
        <p:nvPicPr>
          <p:cNvPr id="5" name="Picture 4" descr="Different coloured question marks">
            <a:extLst>
              <a:ext uri="{FF2B5EF4-FFF2-40B4-BE49-F238E27FC236}">
                <a16:creationId xmlns:a16="http://schemas.microsoft.com/office/drawing/2014/main" id="{CB478E12-530C-69EE-4C56-906A40B00209}"/>
              </a:ext>
            </a:extLst>
          </p:cNvPr>
          <p:cNvPicPr>
            <a:picLocks noChangeAspect="1"/>
          </p:cNvPicPr>
          <p:nvPr/>
        </p:nvPicPr>
        <p:blipFill rotWithShape="1">
          <a:blip r:embed="rId2"/>
          <a:srcRect l="21026" r="22156" b="-2"/>
          <a:stretch/>
        </p:blipFill>
        <p:spPr>
          <a:xfrm>
            <a:off x="20" y="1"/>
            <a:ext cx="6927143" cy="6857999"/>
          </a:xfrm>
          <a:prstGeom prst="rect">
            <a:avLst/>
          </a:prstGeom>
        </p:spPr>
      </p:pic>
      <p:cxnSp>
        <p:nvCxnSpPr>
          <p:cNvPr id="17" name="Straight Connector 16">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93279"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435756"/>
      </p:ext>
    </p:extLst>
  </p:cSld>
  <p:clrMapOvr>
    <a:masterClrMapping/>
  </p:clrMapOvr>
</p:sld>
</file>

<file path=ppt/theme/theme1.xml><?xml version="1.0" encoding="utf-8"?>
<a:theme xmlns:a="http://schemas.openxmlformats.org/drawingml/2006/main" name="PunchcardVTI">
  <a:themeElements>
    <a:clrScheme name="AnalogousFromLightSeed_2SEEDS">
      <a:dk1>
        <a:srgbClr val="000000"/>
      </a:dk1>
      <a:lt1>
        <a:srgbClr val="FFFFFF"/>
      </a:lt1>
      <a:dk2>
        <a:srgbClr val="3C3122"/>
      </a:dk2>
      <a:lt2>
        <a:srgbClr val="E8E2E3"/>
      </a:lt2>
      <a:accent1>
        <a:srgbClr val="74AAA2"/>
      </a:accent1>
      <a:accent2>
        <a:srgbClr val="81AB94"/>
      </a:accent2>
      <a:accent3>
        <a:srgbClr val="7DA8B9"/>
      </a:accent3>
      <a:accent4>
        <a:srgbClr val="BA897F"/>
      </a:accent4>
      <a:accent5>
        <a:srgbClr val="B79D7A"/>
      </a:accent5>
      <a:accent6>
        <a:srgbClr val="A4A470"/>
      </a:accent6>
      <a:hlink>
        <a:srgbClr val="AE6973"/>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PunchcardVTI</vt:lpstr>
      <vt:lpstr>What does your digital footprint mean? </vt:lpstr>
      <vt:lpstr>Digital footprint</vt:lpstr>
      <vt:lpstr>Responsibilities when you are on online for you and others</vt:lpstr>
      <vt:lpstr>Key Digital Responsibilities: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39</cp:revision>
  <dcterms:created xsi:type="dcterms:W3CDTF">2023-10-19T08:54:36Z</dcterms:created>
  <dcterms:modified xsi:type="dcterms:W3CDTF">2023-10-24T06:30:41Z</dcterms:modified>
</cp:coreProperties>
</file>