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8" r:id="rId4"/>
    <p:sldId id="279" r:id="rId5"/>
    <p:sldId id="280" r:id="rId6"/>
    <p:sldId id="323" r:id="rId7"/>
    <p:sldId id="281" r:id="rId8"/>
    <p:sldId id="317" r:id="rId9"/>
    <p:sldId id="318" r:id="rId10"/>
    <p:sldId id="308" r:id="rId11"/>
    <p:sldId id="319" r:id="rId12"/>
    <p:sldId id="320" r:id="rId13"/>
    <p:sldId id="321" r:id="rId14"/>
    <p:sldId id="299" r:id="rId15"/>
    <p:sldId id="322" r:id="rId16"/>
    <p:sldId id="315" r:id="rId17"/>
    <p:sldId id="292" r:id="rId18"/>
    <p:sldId id="293" r:id="rId19"/>
    <p:sldId id="304" r:id="rId20"/>
    <p:sldId id="324" r:id="rId21"/>
    <p:sldId id="325" r:id="rId22"/>
    <p:sldId id="295" r:id="rId23"/>
    <p:sldId id="267" r:id="rId24"/>
  </p:sldIdLst>
  <p:sldSz cx="9144000" cy="6858000" type="screen4x3"/>
  <p:notesSz cx="6858000" cy="9144000"/>
  <p:embeddedFontLst>
    <p:embeddedFont>
      <p:font typeface="Twinkl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EA5B6A"/>
    <a:srgbClr val="9699CF"/>
    <a:srgbClr val="12A79B"/>
    <a:srgbClr val="FDD182"/>
    <a:srgbClr val="B9D36E"/>
    <a:srgbClr val="CAA9CA"/>
    <a:srgbClr val="FFE864"/>
    <a:srgbClr val="F9A34D"/>
    <a:srgbClr val="9DDC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410" y="-16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6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6-all-about-numbers-numbers-the-number-system-number-mathematics-eyfs-early-year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6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="" xmlns:a16="http://schemas.microsoft.com/office/drawing/2014/main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="" xmlns:a16="http://schemas.microsoft.com/office/drawing/2014/main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="" xmlns:a16="http://schemas.microsoft.com/office/drawing/2014/main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="" xmlns:a16="http://schemas.microsoft.com/office/drawing/2014/main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1.tif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9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21.tiff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9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21.tiff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tiff"/><Relationship Id="rId4" Type="http://schemas.openxmlformats.org/officeDocument/2006/relationships/image" Target="../media/image5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tif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tiff"/><Relationship Id="rId5" Type="http://schemas.openxmlformats.org/officeDocument/2006/relationships/image" Target="../media/image68.png"/><Relationship Id="rId4" Type="http://schemas.openxmlformats.org/officeDocument/2006/relationships/image" Target="../media/image6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701938" y="1596199"/>
            <a:ext cx="1797540" cy="1926772"/>
            <a:chOff x="1177983" y="2219882"/>
            <a:chExt cx="1797540" cy="192677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2021" y="2219882"/>
              <a:ext cx="1233502" cy="192677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2635482" y="1569427"/>
            <a:ext cx="2154518" cy="961635"/>
          </a:xfrm>
          <a:prstGeom prst="wedgeRoundRectCallout">
            <a:avLst>
              <a:gd name="adj1" fmla="val -61558"/>
              <a:gd name="adj2" fmla="val 18416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Which box has 16 crayons? How do you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="" xmlns:a16="http://schemas.microsoft.com/office/drawing/2014/main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Next, Number Sixteen decided to draw a picture. Can you find a box of 16 crayons?</a:t>
            </a:r>
            <a:endParaRPr lang="en-GB" sz="2000" b="0" dirty="0">
              <a:latin typeface="+mn-lt"/>
            </a:endParaRPr>
          </a:p>
        </p:txBody>
      </p:sp>
      <p:grpSp>
        <p:nvGrpSpPr>
          <p:cNvPr id="15" name="10 crayons">
            <a:extLst>
              <a:ext uri="{FF2B5EF4-FFF2-40B4-BE49-F238E27FC236}">
                <a16:creationId xmlns="" xmlns:a16="http://schemas.microsoft.com/office/drawing/2014/main" id="{B5CCC63B-1B1A-48B3-99B2-573EF5C5FABC}"/>
              </a:ext>
            </a:extLst>
          </p:cNvPr>
          <p:cNvGrpSpPr/>
          <p:nvPr/>
        </p:nvGrpSpPr>
        <p:grpSpPr>
          <a:xfrm>
            <a:off x="1215433" y="3866761"/>
            <a:ext cx="3407229" cy="2240975"/>
            <a:chOff x="1215433" y="3866761"/>
            <a:chExt cx="3407229" cy="2240975"/>
          </a:xfrm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27D5722E-9F04-4854-B9BD-E341BC852C36}"/>
                </a:ext>
              </a:extLst>
            </p:cNvPr>
            <p:cNvSpPr/>
            <p:nvPr/>
          </p:nvSpPr>
          <p:spPr>
            <a:xfrm>
              <a:off x="1215433" y="3866761"/>
              <a:ext cx="3407229" cy="2240975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3DDE086F-CB32-484C-848B-AEF8D6BB2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1341136" y="3866761"/>
              <a:ext cx="3155821" cy="115257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3525377B-4BB4-4EC9-84AA-FBCF245B3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1341136" y="4955159"/>
              <a:ext cx="3155821" cy="11525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2560327-0FD9-4C39-AC32-0B0342802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31" y="4112336"/>
              <a:ext cx="513306" cy="17368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59D7F8D6-ACC1-4095-BE3C-47F56459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934" y="4112336"/>
              <a:ext cx="513306" cy="17368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ED776A7E-9B3A-4287-833E-C7E375A4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05" y="4109337"/>
              <a:ext cx="513306" cy="17368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BA92E706-1851-4FB7-B263-B727FC464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76" y="4109337"/>
              <a:ext cx="513306" cy="17368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04997726-F1A1-41CA-B70F-AE4503EA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782" y="4103506"/>
              <a:ext cx="513306" cy="17368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26EA7493-E2EC-441A-AA0B-BE0A995B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31" y="4576043"/>
              <a:ext cx="513306" cy="17368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D86FB4C5-E8CF-4C13-BC1B-37474D587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63" y="4576042"/>
              <a:ext cx="513306" cy="173683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210A2A6E-1A8A-4459-9DDB-06F2AD44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795" y="4576041"/>
              <a:ext cx="513306" cy="17368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58AB90E0-EFB9-42F4-BB83-267AFAFA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276" y="4576040"/>
              <a:ext cx="513306" cy="17368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48D1E90B-8A39-4AA3-A7F0-730DCE87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060" y="4576040"/>
              <a:ext cx="513306" cy="173683"/>
            </a:xfrm>
            <a:prstGeom prst="rect">
              <a:avLst/>
            </a:prstGeom>
          </p:spPr>
        </p:pic>
      </p:grpSp>
      <p:grpSp>
        <p:nvGrpSpPr>
          <p:cNvPr id="14" name="16 crayons">
            <a:extLst>
              <a:ext uri="{FF2B5EF4-FFF2-40B4-BE49-F238E27FC236}">
                <a16:creationId xmlns="" xmlns:a16="http://schemas.microsoft.com/office/drawing/2014/main" id="{79D5526C-A8EF-4BF6-AAB8-6639BC5B77EE}"/>
              </a:ext>
            </a:extLst>
          </p:cNvPr>
          <p:cNvGrpSpPr/>
          <p:nvPr/>
        </p:nvGrpSpPr>
        <p:grpSpPr>
          <a:xfrm>
            <a:off x="4886130" y="3871692"/>
            <a:ext cx="3407229" cy="2240975"/>
            <a:chOff x="4886130" y="3871692"/>
            <a:chExt cx="3407229" cy="2240975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E8EC7DA7-E5B6-49A3-925A-2071C566BAD9}"/>
                </a:ext>
              </a:extLst>
            </p:cNvPr>
            <p:cNvSpPr/>
            <p:nvPr/>
          </p:nvSpPr>
          <p:spPr>
            <a:xfrm>
              <a:off x="4886130" y="3871692"/>
              <a:ext cx="3407229" cy="2240975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5C7C0733-3687-4B3D-838B-FF3CFF86B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5011833" y="3871692"/>
              <a:ext cx="3155821" cy="115257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93FF5405-5B23-434B-AF39-0FC575580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5011833" y="4960090"/>
              <a:ext cx="3155821" cy="115257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4467233-1406-4E40-8CA5-721D36C62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103" y="4117505"/>
              <a:ext cx="513306" cy="17368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5018FC80-DE77-4994-9855-2E93E603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306" y="4117505"/>
              <a:ext cx="513306" cy="173683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="" xmlns:a16="http://schemas.microsoft.com/office/drawing/2014/main" id="{2C0C8B43-F2C9-4BEC-8D89-C45A95A7E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977" y="4114506"/>
              <a:ext cx="513306" cy="173683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C6FA4BB4-0BE0-42AD-AB9C-FDB36B57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648" y="4114506"/>
              <a:ext cx="513306" cy="17368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57BB242F-3112-4C2A-919C-ADA187374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154" y="4108675"/>
              <a:ext cx="513306" cy="17368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6795A6F5-B562-4007-A81B-6EC4EA80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103" y="4581212"/>
              <a:ext cx="513306" cy="17368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="" xmlns:a16="http://schemas.microsoft.com/office/drawing/2014/main" id="{2D9E2BC4-991F-4BA0-9F1D-0D861A4C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135" y="4581211"/>
              <a:ext cx="513306" cy="17368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CB99D44E-9F65-45F5-AE82-663F56AC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167" y="4581210"/>
              <a:ext cx="513306" cy="173683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CD0500AA-32F8-4498-9BF1-BE3E024B8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648" y="4581209"/>
              <a:ext cx="513306" cy="173683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477661EF-66BA-45C6-8033-44B2467A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32" y="4581209"/>
              <a:ext cx="513306" cy="1736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14EE7E0B-BAEF-4496-9B16-B07EEE58A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324" y="5235102"/>
              <a:ext cx="513306" cy="173683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9DB33567-7EE0-4A97-8A73-83E23E427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27" y="5235102"/>
              <a:ext cx="513306" cy="17368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2F240DEB-F0D0-47B6-BEF3-9F295C4BF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198" y="5232103"/>
              <a:ext cx="513306" cy="173683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B91BCFEA-E95D-45E0-AE09-008D78A28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324" y="5698809"/>
              <a:ext cx="513306" cy="173683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3226B56C-DA6D-4388-899C-1D1F6817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356" y="5698808"/>
              <a:ext cx="513306" cy="173683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CA528BBC-3292-4B67-8A3A-257DF3A2D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388" y="5698807"/>
              <a:ext cx="513306" cy="173683"/>
            </a:xfrm>
            <a:prstGeom prst="rect">
              <a:avLst/>
            </a:prstGeom>
          </p:spPr>
        </p:pic>
      </p:grpSp>
      <p:grpSp>
        <p:nvGrpSpPr>
          <p:cNvPr id="16" name="13 crayons">
            <a:extLst>
              <a:ext uri="{FF2B5EF4-FFF2-40B4-BE49-F238E27FC236}">
                <a16:creationId xmlns="" xmlns:a16="http://schemas.microsoft.com/office/drawing/2014/main" id="{70719C63-D867-4439-97C0-DF2AF8BE13A4}"/>
              </a:ext>
            </a:extLst>
          </p:cNvPr>
          <p:cNvGrpSpPr/>
          <p:nvPr/>
        </p:nvGrpSpPr>
        <p:grpSpPr>
          <a:xfrm>
            <a:off x="4890020" y="1378485"/>
            <a:ext cx="3407229" cy="2240975"/>
            <a:chOff x="4890020" y="1378485"/>
            <a:chExt cx="3407229" cy="2240975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753337A-CBE4-4EE1-8D91-C8D13C6DEC08}"/>
                </a:ext>
              </a:extLst>
            </p:cNvPr>
            <p:cNvSpPr/>
            <p:nvPr/>
          </p:nvSpPr>
          <p:spPr>
            <a:xfrm>
              <a:off x="4890020" y="1378485"/>
              <a:ext cx="3407229" cy="2240975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C64F974F-C2B9-4922-AD44-CF060B68E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5015723" y="1378485"/>
              <a:ext cx="3155821" cy="115257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0656EAD7-1407-4221-A022-43F7CA11B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1" t="34321" r="20115" b="25514"/>
            <a:stretch/>
          </p:blipFill>
          <p:spPr>
            <a:xfrm>
              <a:off x="5015723" y="2466883"/>
              <a:ext cx="3155821" cy="1152577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="" xmlns:a16="http://schemas.microsoft.com/office/drawing/2014/main" id="{727B3C94-1C6E-4214-9A81-20BA01720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103" y="1610525"/>
              <a:ext cx="513306" cy="173683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="" xmlns:a16="http://schemas.microsoft.com/office/drawing/2014/main" id="{FED39A79-9D23-48ED-B7D1-749542D47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306" y="1610525"/>
              <a:ext cx="513306" cy="173683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="" xmlns:a16="http://schemas.microsoft.com/office/drawing/2014/main" id="{FF8E6EDA-FBB7-41CA-9E7D-73FA057E2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977" y="1607526"/>
              <a:ext cx="513306" cy="173683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="" xmlns:a16="http://schemas.microsoft.com/office/drawing/2014/main" id="{73D02CD1-3DD7-4A69-B698-2998663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648" y="1607526"/>
              <a:ext cx="513306" cy="173683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="" xmlns:a16="http://schemas.microsoft.com/office/drawing/2014/main" id="{CFBAF84B-42F9-4923-92CA-B38C30406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154" y="1601695"/>
              <a:ext cx="513306" cy="173683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="" xmlns:a16="http://schemas.microsoft.com/office/drawing/2014/main" id="{1D217FE4-A41C-457B-8E8C-659D052B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103" y="2074232"/>
              <a:ext cx="513306" cy="17368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="" xmlns:a16="http://schemas.microsoft.com/office/drawing/2014/main" id="{3447A73E-D923-4B8D-9062-F357B42B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135" y="2074231"/>
              <a:ext cx="513306" cy="173683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="" xmlns:a16="http://schemas.microsoft.com/office/drawing/2014/main" id="{CC4A7550-2672-4FBB-88B6-F7DE429A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167" y="2074230"/>
              <a:ext cx="513306" cy="173683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="" xmlns:a16="http://schemas.microsoft.com/office/drawing/2014/main" id="{8D33179D-7A47-4669-BAF8-F6FEA0CC6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648" y="2074229"/>
              <a:ext cx="513306" cy="173683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="" xmlns:a16="http://schemas.microsoft.com/office/drawing/2014/main" id="{214EF302-8840-4085-9D64-2FA19799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32" y="2074229"/>
              <a:ext cx="513306" cy="173683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="" xmlns:a16="http://schemas.microsoft.com/office/drawing/2014/main" id="{0FF32BFF-DF85-4199-BEC6-348C86345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324" y="2728122"/>
              <a:ext cx="513306" cy="173683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="" xmlns:a16="http://schemas.microsoft.com/office/drawing/2014/main" id="{255812A8-CA8B-4E40-A1DB-3A9C0AC2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27" y="2728122"/>
              <a:ext cx="513306" cy="173683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="" xmlns:a16="http://schemas.microsoft.com/office/drawing/2014/main" id="{FA97DED2-FA41-462D-8E41-6CE95D921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324" y="3191829"/>
              <a:ext cx="513306" cy="173683"/>
            </a:xfrm>
            <a:prstGeom prst="rect">
              <a:avLst/>
            </a:prstGeom>
          </p:spPr>
        </p:pic>
      </p:grpSp>
      <p:sp>
        <p:nvSpPr>
          <p:cNvPr id="58" name="Speech Bubble: Rectangle with Corners Rounded 57">
            <a:extLst>
              <a:ext uri="{FF2B5EF4-FFF2-40B4-BE49-F238E27FC236}">
                <a16:creationId xmlns="" xmlns:a16="http://schemas.microsoft.com/office/drawing/2014/main" id="{8DC07239-C9F3-4E05-8711-0FB42AE735F9}"/>
              </a:ext>
            </a:extLst>
          </p:cNvPr>
          <p:cNvSpPr/>
          <p:nvPr/>
        </p:nvSpPr>
        <p:spPr>
          <a:xfrm>
            <a:off x="2583293" y="1569427"/>
            <a:ext cx="2146139" cy="1079104"/>
          </a:xfrm>
          <a:prstGeom prst="wedgeRoundRectCallout">
            <a:avLst>
              <a:gd name="adj1" fmla="val -61970"/>
              <a:gd name="adj2" fmla="val 11031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Great job! Thank you for finding me a box of 16 crayons.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="" xmlns:a16="http://schemas.microsoft.com/office/drawing/2014/main" id="{9DC366E5-5A7B-46A0-9A68-8D9269E5A1E5}"/>
              </a:ext>
            </a:extLst>
          </p:cNvPr>
          <p:cNvSpPr/>
          <p:nvPr/>
        </p:nvSpPr>
        <p:spPr>
          <a:xfrm>
            <a:off x="2501676" y="1928901"/>
            <a:ext cx="1430737" cy="526085"/>
          </a:xfrm>
          <a:prstGeom prst="wedgeRoundRectCallout">
            <a:avLst>
              <a:gd name="adj1" fmla="val -61970"/>
              <a:gd name="adj2" fmla="val 11031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Try again.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2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8" grpId="0" animBg="1"/>
      <p:bldP spid="59" grpId="0" animBg="1"/>
      <p:bldP spid="59" grpId="1" animBg="1"/>
      <p:bldP spid="59" grpId="2" animBg="1"/>
      <p:bldP spid="5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760459" y="1370475"/>
            <a:ext cx="1797540" cy="1926772"/>
            <a:chOff x="1177983" y="2219882"/>
            <a:chExt cx="1797540" cy="192677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2021" y="2219882"/>
              <a:ext cx="1233502" cy="192677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2675431" y="1514834"/>
            <a:ext cx="2241117" cy="755604"/>
          </a:xfrm>
          <a:prstGeom prst="wedgeRoundRectCallout">
            <a:avLst>
              <a:gd name="adj1" fmla="val -59366"/>
              <a:gd name="adj2" fmla="val 21330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How many cars are in the garage?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="" xmlns:a16="http://schemas.microsoft.com/office/drawing/2014/main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Then, Number Sixteen decided to play with some toy cars. He made a garage out of a cardboard box.</a:t>
            </a:r>
            <a:endParaRPr lang="en-GB" sz="2000" b="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91419D-C69C-46E8-BDEE-702B81453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9" r="34787" b="11037"/>
          <a:stretch/>
        </p:blipFill>
        <p:spPr>
          <a:xfrm>
            <a:off x="3344838" y="2743418"/>
            <a:ext cx="4719391" cy="327800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3794E96-124D-4516-A760-F40A964C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67" b="-248"/>
          <a:stretch/>
        </p:blipFill>
        <p:spPr>
          <a:xfrm>
            <a:off x="3657155" y="4492767"/>
            <a:ext cx="652199" cy="14424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6D93DA32-270C-4CB1-99A2-D12A3A849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4528003" y="4492767"/>
            <a:ext cx="652199" cy="14424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C07CC9EC-2836-4CD1-8619-8BD8D4ADD3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5378433" y="4492767"/>
            <a:ext cx="652199" cy="144240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347CAD8-120F-49DF-90CD-595D7AF61A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" r="1613"/>
          <a:stretch/>
        </p:blipFill>
        <p:spPr>
          <a:xfrm>
            <a:off x="6228863" y="4492767"/>
            <a:ext cx="652199" cy="144240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AB52C6B8-46FF-4B06-B15B-EBC46472B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" r="1613"/>
          <a:stretch/>
        </p:blipFill>
        <p:spPr>
          <a:xfrm>
            <a:off x="7079293" y="4492767"/>
            <a:ext cx="652199" cy="144240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A613F57-1086-4A7F-9F68-0EFF5B6634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" r="1613"/>
          <a:stretch/>
        </p:blipFill>
        <p:spPr>
          <a:xfrm rot="10800000">
            <a:off x="6220622" y="2890166"/>
            <a:ext cx="652199" cy="144240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B15693F4-D7B1-4B60-8D39-589BAC641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7071053" y="2896892"/>
            <a:ext cx="652199" cy="144240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0C07F3F-ACF6-4B76-9CCC-680C1FCE97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3642182" y="2896892"/>
            <a:ext cx="652199" cy="14424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009EC4CA-74D2-4E9F-82AF-C24F53697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4530203" y="2890166"/>
            <a:ext cx="652199" cy="144240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3297A274-0E6A-4BAE-B731-C8DE4CC53C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" r="601"/>
          <a:stretch/>
        </p:blipFill>
        <p:spPr>
          <a:xfrm>
            <a:off x="5371742" y="2890166"/>
            <a:ext cx="652199" cy="1442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1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7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62DF32-A13B-4A82-8047-E8C08E4E8774}"/>
              </a:ext>
            </a:extLst>
          </p:cNvPr>
          <p:cNvSpPr/>
          <p:nvPr/>
        </p:nvSpPr>
        <p:spPr>
          <a:xfrm>
            <a:off x="1286303" y="6022245"/>
            <a:ext cx="3742897" cy="326167"/>
          </a:xfrm>
          <a:prstGeom prst="rect">
            <a:avLst/>
          </a:prstGeom>
          <a:solidFill>
            <a:srgbClr val="A95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760459" y="1370475"/>
            <a:ext cx="1797540" cy="1926772"/>
            <a:chOff x="1177983" y="2219882"/>
            <a:chExt cx="1797540" cy="192677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2021" y="2219882"/>
              <a:ext cx="1233502" cy="192677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2675431" y="1514834"/>
            <a:ext cx="2353769" cy="755604"/>
          </a:xfrm>
          <a:prstGeom prst="wedgeRoundRectCallout">
            <a:avLst>
              <a:gd name="adj1" fmla="val -59366"/>
              <a:gd name="adj2" fmla="val 21330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How many cars do I have altogether?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="" xmlns:a16="http://schemas.microsoft.com/office/drawing/2014/main" id="{B0F2475A-A4C2-4D0A-8D2B-F8854747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73905"/>
            <a:ext cx="8477248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Number Sixteen found some more toy cars in his toy box.</a:t>
            </a:r>
            <a:endParaRPr lang="en-GB" sz="2000" b="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D1DA41F-F924-4887-A109-3DF4B4C9BE29}"/>
              </a:ext>
            </a:extLst>
          </p:cNvPr>
          <p:cNvGrpSpPr/>
          <p:nvPr/>
        </p:nvGrpSpPr>
        <p:grpSpPr>
          <a:xfrm>
            <a:off x="1286303" y="3490905"/>
            <a:ext cx="3742897" cy="2599748"/>
            <a:chOff x="3344838" y="2743418"/>
            <a:chExt cx="4719391" cy="327800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A91419D-C69C-46E8-BDEE-702B81453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099" r="34787" b="11037"/>
            <a:stretch/>
          </p:blipFill>
          <p:spPr>
            <a:xfrm>
              <a:off x="3344838" y="2743418"/>
              <a:ext cx="4719391" cy="327800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D3794E96-124D-4516-A760-F40A964C6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967" b="-248"/>
            <a:stretch/>
          </p:blipFill>
          <p:spPr>
            <a:xfrm>
              <a:off x="3657155" y="4492767"/>
              <a:ext cx="652199" cy="144240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6D93DA32-270C-4CB1-99A2-D12A3A849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4528003" y="4492767"/>
              <a:ext cx="652199" cy="144240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C07CC9EC-2836-4CD1-8619-8BD8D4ADD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5378433" y="4492767"/>
              <a:ext cx="652199" cy="144240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3347CAD8-120F-49DF-90CD-595D7AF6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>
              <a:off x="6228863" y="4492767"/>
              <a:ext cx="652199" cy="144240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AB52C6B8-46FF-4B06-B15B-EBC46472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>
              <a:off x="7079293" y="4492767"/>
              <a:ext cx="652199" cy="144240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BA613F57-1086-4A7F-9F68-0EFF5B66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 rot="10800000">
              <a:off x="6220622" y="2890166"/>
              <a:ext cx="652199" cy="144240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B15693F4-D7B1-4B60-8D39-589BAC641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7071053" y="2896892"/>
              <a:ext cx="652199" cy="144240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30C07F3F-ACF6-4B76-9CCC-680C1FCE9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3642182" y="2896892"/>
              <a:ext cx="652199" cy="14424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009EC4CA-74D2-4E9F-82AF-C24F53697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4530203" y="2890166"/>
              <a:ext cx="652199" cy="144240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3297A274-0E6A-4BAE-B731-C8DE4CC5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5371742" y="2890166"/>
              <a:ext cx="652199" cy="144240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571DE9-11EA-423F-879F-FB7629468D7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356925" y="3649902"/>
            <a:ext cx="1391055" cy="59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30B7C4-2EDD-416E-B59B-BCA26B7679E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900380" y="3649901"/>
            <a:ext cx="1391055" cy="599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51E9E73-67B2-494A-895A-F3ADB0BCC2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356924" y="4486241"/>
            <a:ext cx="1391055" cy="599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3D8038B-55C1-4814-9BE4-93C17CC14DB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900379" y="5316749"/>
            <a:ext cx="1391055" cy="599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9E5F36-8005-4C65-BAC3-C652D1FD5A5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356924" y="5316749"/>
            <a:ext cx="1391055" cy="599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A833292-79C2-4A52-809A-3350935E53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900380" y="4486241"/>
            <a:ext cx="1391055" cy="599213"/>
          </a:xfrm>
          <a:prstGeom prst="rect">
            <a:avLst/>
          </a:prstGeom>
        </p:spPr>
      </p:pic>
      <p:sp>
        <p:nvSpPr>
          <p:cNvPr id="26" name="Title 20">
            <a:extLst>
              <a:ext uri="{FF2B5EF4-FFF2-40B4-BE49-F238E27FC236}">
                <a16:creationId xmlns="" xmlns:a16="http://schemas.microsoft.com/office/drawing/2014/main" id="{E1051C6C-9078-4657-ABE3-96B9D57267B6}"/>
              </a:ext>
            </a:extLst>
          </p:cNvPr>
          <p:cNvSpPr txBox="1">
            <a:spLocks/>
          </p:cNvSpPr>
          <p:nvPr/>
        </p:nvSpPr>
        <p:spPr>
          <a:xfrm>
            <a:off x="2695472" y="5963592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10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itle 20">
            <a:extLst>
              <a:ext uri="{FF2B5EF4-FFF2-40B4-BE49-F238E27FC236}">
                <a16:creationId xmlns="" xmlns:a16="http://schemas.microsoft.com/office/drawing/2014/main" id="{8F07DC9E-ABB2-412C-BE08-249BDF33ADD6}"/>
              </a:ext>
            </a:extLst>
          </p:cNvPr>
          <p:cNvSpPr txBox="1">
            <a:spLocks/>
          </p:cNvSpPr>
          <p:nvPr/>
        </p:nvSpPr>
        <p:spPr>
          <a:xfrm>
            <a:off x="5734557" y="3589663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1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20">
            <a:extLst>
              <a:ext uri="{FF2B5EF4-FFF2-40B4-BE49-F238E27FC236}">
                <a16:creationId xmlns="" xmlns:a16="http://schemas.microsoft.com/office/drawing/2014/main" id="{8DBB684B-3929-447D-820B-5544970C47E3}"/>
              </a:ext>
            </a:extLst>
          </p:cNvPr>
          <p:cNvSpPr txBox="1">
            <a:spLocks/>
          </p:cNvSpPr>
          <p:nvPr/>
        </p:nvSpPr>
        <p:spPr>
          <a:xfrm>
            <a:off x="7293425" y="3589663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20">
            <a:extLst>
              <a:ext uri="{FF2B5EF4-FFF2-40B4-BE49-F238E27FC236}">
                <a16:creationId xmlns="" xmlns:a16="http://schemas.microsoft.com/office/drawing/2014/main" id="{43A2194C-B63B-4544-AB7F-D7C3F5FD6D2D}"/>
              </a:ext>
            </a:extLst>
          </p:cNvPr>
          <p:cNvSpPr txBox="1">
            <a:spLocks/>
          </p:cNvSpPr>
          <p:nvPr/>
        </p:nvSpPr>
        <p:spPr>
          <a:xfrm>
            <a:off x="5744514" y="4431232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3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itle 20">
            <a:extLst>
              <a:ext uri="{FF2B5EF4-FFF2-40B4-BE49-F238E27FC236}">
                <a16:creationId xmlns="" xmlns:a16="http://schemas.microsoft.com/office/drawing/2014/main" id="{5D24C91F-CE94-48EC-BE73-78A9BB06B9B4}"/>
              </a:ext>
            </a:extLst>
          </p:cNvPr>
          <p:cNvSpPr txBox="1">
            <a:spLocks/>
          </p:cNvSpPr>
          <p:nvPr/>
        </p:nvSpPr>
        <p:spPr>
          <a:xfrm>
            <a:off x="7281429" y="4425717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4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20">
            <a:extLst>
              <a:ext uri="{FF2B5EF4-FFF2-40B4-BE49-F238E27FC236}">
                <a16:creationId xmlns="" xmlns:a16="http://schemas.microsoft.com/office/drawing/2014/main" id="{CF56EE8D-D2F4-4832-ADF2-A714CA621646}"/>
              </a:ext>
            </a:extLst>
          </p:cNvPr>
          <p:cNvSpPr txBox="1">
            <a:spLocks/>
          </p:cNvSpPr>
          <p:nvPr/>
        </p:nvSpPr>
        <p:spPr>
          <a:xfrm>
            <a:off x="5724754" y="5260620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5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="" xmlns:a16="http://schemas.microsoft.com/office/drawing/2014/main" id="{A87111EC-F025-4B35-9051-59B5C1947EC5}"/>
              </a:ext>
            </a:extLst>
          </p:cNvPr>
          <p:cNvSpPr txBox="1">
            <a:spLocks/>
          </p:cNvSpPr>
          <p:nvPr/>
        </p:nvSpPr>
        <p:spPr>
          <a:xfrm>
            <a:off x="7277068" y="5260619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6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4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62DF32-A13B-4A82-8047-E8C08E4E8774}"/>
              </a:ext>
            </a:extLst>
          </p:cNvPr>
          <p:cNvSpPr/>
          <p:nvPr/>
        </p:nvSpPr>
        <p:spPr>
          <a:xfrm>
            <a:off x="1014160" y="5739216"/>
            <a:ext cx="3742897" cy="326167"/>
          </a:xfrm>
          <a:prstGeom prst="rect">
            <a:avLst/>
          </a:prstGeom>
          <a:solidFill>
            <a:srgbClr val="A95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941459" y="928073"/>
            <a:ext cx="1797540" cy="1926772"/>
            <a:chOff x="1177983" y="2219882"/>
            <a:chExt cx="1797540" cy="192677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2021" y="2219882"/>
              <a:ext cx="1233502" cy="1926771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1779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1910181" y="2111910"/>
            <a:ext cx="1711512" cy="531681"/>
          </a:xfrm>
          <a:prstGeom prst="wedgeRoundRectCallout">
            <a:avLst>
              <a:gd name="adj1" fmla="val 62752"/>
              <a:gd name="adj2" fmla="val 27472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 am one 10.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D1DA41F-F924-4887-A109-3DF4B4C9BE29}"/>
              </a:ext>
            </a:extLst>
          </p:cNvPr>
          <p:cNvGrpSpPr/>
          <p:nvPr/>
        </p:nvGrpSpPr>
        <p:grpSpPr>
          <a:xfrm>
            <a:off x="1014160" y="3207876"/>
            <a:ext cx="3742897" cy="2599748"/>
            <a:chOff x="3344838" y="2743418"/>
            <a:chExt cx="4719391" cy="327800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A91419D-C69C-46E8-BDEE-702B81453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2099" r="34787" b="11037"/>
            <a:stretch/>
          </p:blipFill>
          <p:spPr>
            <a:xfrm>
              <a:off x="3344838" y="2743418"/>
              <a:ext cx="4719391" cy="327800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D3794E96-124D-4516-A760-F40A964C6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967" b="-248"/>
            <a:stretch/>
          </p:blipFill>
          <p:spPr>
            <a:xfrm>
              <a:off x="3657155" y="4492767"/>
              <a:ext cx="652199" cy="144240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6D93DA32-270C-4CB1-99A2-D12A3A849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4528003" y="4492767"/>
              <a:ext cx="652199" cy="144240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C07CC9EC-2836-4CD1-8619-8BD8D4ADD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5378433" y="4492767"/>
              <a:ext cx="652199" cy="144240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3347CAD8-120F-49DF-90CD-595D7AF6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>
              <a:off x="6228863" y="4492767"/>
              <a:ext cx="652199" cy="144240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AB52C6B8-46FF-4B06-B15B-EBC46472B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>
              <a:off x="7079293" y="4492767"/>
              <a:ext cx="652199" cy="144240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BA613F57-1086-4A7F-9F68-0EFF5B66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13" r="1613"/>
            <a:stretch/>
          </p:blipFill>
          <p:spPr>
            <a:xfrm rot="10800000">
              <a:off x="6220622" y="2890166"/>
              <a:ext cx="652199" cy="144240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B15693F4-D7B1-4B60-8D39-589BAC641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7071053" y="2896892"/>
              <a:ext cx="652199" cy="144240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30C07F3F-ACF6-4B76-9CCC-680C1FCE9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3642182" y="2896892"/>
              <a:ext cx="652199" cy="144240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009EC4CA-74D2-4E9F-82AF-C24F53697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4530203" y="2890166"/>
              <a:ext cx="652199" cy="144240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3297A274-0E6A-4BAE-B731-C8DE4CC5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01" r="601"/>
            <a:stretch/>
          </p:blipFill>
          <p:spPr>
            <a:xfrm>
              <a:off x="5371742" y="2890166"/>
              <a:ext cx="652199" cy="144240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571DE9-11EA-423F-879F-FB7629468D7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084782" y="3366873"/>
            <a:ext cx="1391055" cy="59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30B7C4-2EDD-416E-B59B-BCA26B7679E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628237" y="3366872"/>
            <a:ext cx="1391055" cy="599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51E9E73-67B2-494A-895A-F3ADB0BCC2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084781" y="4203212"/>
            <a:ext cx="1391055" cy="599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3D8038B-55C1-4814-9BE4-93C17CC14DB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628236" y="5033720"/>
            <a:ext cx="1391055" cy="599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9E5F36-8005-4C65-BAC3-C652D1FD5A5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5084781" y="5033720"/>
            <a:ext cx="1391055" cy="599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A833292-79C2-4A52-809A-3350935E53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94" r="-1919"/>
          <a:stretch/>
        </p:blipFill>
        <p:spPr>
          <a:xfrm>
            <a:off x="6628237" y="4203212"/>
            <a:ext cx="1391055" cy="599213"/>
          </a:xfrm>
          <a:prstGeom prst="rect">
            <a:avLst/>
          </a:prstGeom>
        </p:spPr>
      </p:pic>
      <p:sp>
        <p:nvSpPr>
          <p:cNvPr id="26" name="Title 20">
            <a:extLst>
              <a:ext uri="{FF2B5EF4-FFF2-40B4-BE49-F238E27FC236}">
                <a16:creationId xmlns="" xmlns:a16="http://schemas.microsoft.com/office/drawing/2014/main" id="{E1051C6C-9078-4657-ABE3-96B9D57267B6}"/>
              </a:ext>
            </a:extLst>
          </p:cNvPr>
          <p:cNvSpPr txBox="1">
            <a:spLocks/>
          </p:cNvSpPr>
          <p:nvPr/>
        </p:nvSpPr>
        <p:spPr>
          <a:xfrm>
            <a:off x="2423329" y="5680563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10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itle 20">
            <a:extLst>
              <a:ext uri="{FF2B5EF4-FFF2-40B4-BE49-F238E27FC236}">
                <a16:creationId xmlns="" xmlns:a16="http://schemas.microsoft.com/office/drawing/2014/main" id="{8F07DC9E-ABB2-412C-BE08-249BDF33ADD6}"/>
              </a:ext>
            </a:extLst>
          </p:cNvPr>
          <p:cNvSpPr txBox="1">
            <a:spLocks/>
          </p:cNvSpPr>
          <p:nvPr/>
        </p:nvSpPr>
        <p:spPr>
          <a:xfrm>
            <a:off x="5462414" y="3306634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1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20">
            <a:extLst>
              <a:ext uri="{FF2B5EF4-FFF2-40B4-BE49-F238E27FC236}">
                <a16:creationId xmlns="" xmlns:a16="http://schemas.microsoft.com/office/drawing/2014/main" id="{8DBB684B-3929-447D-820B-5544970C47E3}"/>
              </a:ext>
            </a:extLst>
          </p:cNvPr>
          <p:cNvSpPr txBox="1">
            <a:spLocks/>
          </p:cNvSpPr>
          <p:nvPr/>
        </p:nvSpPr>
        <p:spPr>
          <a:xfrm>
            <a:off x="7021282" y="3306634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20">
            <a:extLst>
              <a:ext uri="{FF2B5EF4-FFF2-40B4-BE49-F238E27FC236}">
                <a16:creationId xmlns="" xmlns:a16="http://schemas.microsoft.com/office/drawing/2014/main" id="{43A2194C-B63B-4544-AB7F-D7C3F5FD6D2D}"/>
              </a:ext>
            </a:extLst>
          </p:cNvPr>
          <p:cNvSpPr txBox="1">
            <a:spLocks/>
          </p:cNvSpPr>
          <p:nvPr/>
        </p:nvSpPr>
        <p:spPr>
          <a:xfrm>
            <a:off x="5472371" y="4148203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3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itle 20">
            <a:extLst>
              <a:ext uri="{FF2B5EF4-FFF2-40B4-BE49-F238E27FC236}">
                <a16:creationId xmlns="" xmlns:a16="http://schemas.microsoft.com/office/drawing/2014/main" id="{5D24C91F-CE94-48EC-BE73-78A9BB06B9B4}"/>
              </a:ext>
            </a:extLst>
          </p:cNvPr>
          <p:cNvSpPr txBox="1">
            <a:spLocks/>
          </p:cNvSpPr>
          <p:nvPr/>
        </p:nvSpPr>
        <p:spPr>
          <a:xfrm>
            <a:off x="7009286" y="4142688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4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itle 20">
            <a:extLst>
              <a:ext uri="{FF2B5EF4-FFF2-40B4-BE49-F238E27FC236}">
                <a16:creationId xmlns="" xmlns:a16="http://schemas.microsoft.com/office/drawing/2014/main" id="{CF56EE8D-D2F4-4832-ADF2-A714CA621646}"/>
              </a:ext>
            </a:extLst>
          </p:cNvPr>
          <p:cNvSpPr txBox="1">
            <a:spLocks/>
          </p:cNvSpPr>
          <p:nvPr/>
        </p:nvSpPr>
        <p:spPr>
          <a:xfrm>
            <a:off x="5452611" y="4977591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5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="" xmlns:a16="http://schemas.microsoft.com/office/drawing/2014/main" id="{A87111EC-F025-4B35-9051-59B5C1947EC5}"/>
              </a:ext>
            </a:extLst>
          </p:cNvPr>
          <p:cNvSpPr txBox="1">
            <a:spLocks/>
          </p:cNvSpPr>
          <p:nvPr/>
        </p:nvSpPr>
        <p:spPr>
          <a:xfrm>
            <a:off x="7004925" y="4977590"/>
            <a:ext cx="900161" cy="50296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6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="" xmlns:a16="http://schemas.microsoft.com/office/drawing/2014/main" id="{318AF10A-65B8-466D-82B6-0FDB964B3026}"/>
              </a:ext>
            </a:extLst>
          </p:cNvPr>
          <p:cNvSpPr/>
          <p:nvPr/>
        </p:nvSpPr>
        <p:spPr>
          <a:xfrm>
            <a:off x="5864011" y="1116992"/>
            <a:ext cx="1140914" cy="531681"/>
          </a:xfrm>
          <a:prstGeom prst="wedgeRoundRectCallout">
            <a:avLst>
              <a:gd name="adj1" fmla="val -76550"/>
              <a:gd name="adj2" fmla="val 31567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 am 6.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="" xmlns:a16="http://schemas.microsoft.com/office/drawing/2014/main" id="{E3DFE0BD-DA5C-4F28-BB6C-96A97A08DA66}"/>
              </a:ext>
            </a:extLst>
          </p:cNvPr>
          <p:cNvSpPr/>
          <p:nvPr/>
        </p:nvSpPr>
        <p:spPr>
          <a:xfrm>
            <a:off x="1779107" y="703723"/>
            <a:ext cx="1874120" cy="875160"/>
          </a:xfrm>
          <a:prstGeom prst="wedgeRoundRectCallout">
            <a:avLst>
              <a:gd name="adj1" fmla="val 59586"/>
              <a:gd name="adj2" fmla="val 33691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That’s right – altogether, I have 16 cars.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1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838433B-5C7F-48EF-AA8E-1626B411D14A}"/>
              </a:ext>
            </a:extLst>
          </p:cNvPr>
          <p:cNvGrpSpPr/>
          <p:nvPr/>
        </p:nvGrpSpPr>
        <p:grpSpPr>
          <a:xfrm>
            <a:off x="2075058" y="1684921"/>
            <a:ext cx="1757344" cy="1869553"/>
            <a:chOff x="1254183" y="2251060"/>
            <a:chExt cx="1749877" cy="1895594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2272" y="2251060"/>
              <a:ext cx="1191788" cy="1895594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="" xmlns:a16="http://schemas.microsoft.com/office/drawing/2014/main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4083948" y="1684921"/>
            <a:ext cx="2984994" cy="1129542"/>
          </a:xfrm>
          <a:prstGeom prst="wedgeRoundRectCallout">
            <a:avLst>
              <a:gd name="adj1" fmla="val -59375"/>
              <a:gd name="adj2" fmla="val 13164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Click on the dice to make it roll again. Which number does it land 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itle 20">
            <a:extLst>
              <a:ext uri="{FF2B5EF4-FFF2-40B4-BE49-F238E27FC236}">
                <a16:creationId xmlns="" xmlns:a16="http://schemas.microsoft.com/office/drawing/2014/main" id="{C764F235-9C6B-4EC9-AF2E-BA12BF82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8" y="202935"/>
            <a:ext cx="8730725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Then, Number Sixteen decided to play a dice game. After a few goes, he landed on number 10.</a:t>
            </a:r>
            <a:endParaRPr lang="en-GB" sz="2000" b="0" dirty="0">
              <a:latin typeface="+mn-lt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="" xmlns:a16="http://schemas.microsoft.com/office/drawing/2014/main" id="{7E8B1861-4751-48FD-96F7-A58A88D63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0772897"/>
              </p:ext>
            </p:extLst>
          </p:nvPr>
        </p:nvGraphicFramePr>
        <p:xfrm>
          <a:off x="580454" y="4467180"/>
          <a:ext cx="7921287" cy="11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17">
                  <a:extLst>
                    <a:ext uri="{9D8B030D-6E8A-4147-A177-3AD203B41FA5}">
                      <a16:colId xmlns="" xmlns:a16="http://schemas.microsoft.com/office/drawing/2014/main" val="2135302112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422067504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157671234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796721728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815386443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984629898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980313352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939121650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726625979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635990929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607076953"/>
                    </a:ext>
                  </a:extLst>
                </a:gridCol>
              </a:tblGrid>
              <a:tr h="115397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B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6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A7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9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B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897062"/>
                  </a:ext>
                </a:extLst>
              </a:tr>
            </a:tbl>
          </a:graphicData>
        </a:graphic>
      </p:graphicFrame>
      <p:sp>
        <p:nvSpPr>
          <p:cNvPr id="73" name="Title 20">
            <a:extLst>
              <a:ext uri="{FF2B5EF4-FFF2-40B4-BE49-F238E27FC236}">
                <a16:creationId xmlns="" xmlns:a16="http://schemas.microsoft.com/office/drawing/2014/main" id="{0AF10150-B4A1-47BF-B292-6DAB0A874749}"/>
              </a:ext>
            </a:extLst>
          </p:cNvPr>
          <p:cNvSpPr txBox="1">
            <a:spLocks/>
          </p:cNvSpPr>
          <p:nvPr/>
        </p:nvSpPr>
        <p:spPr>
          <a:xfrm>
            <a:off x="36286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10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Title 20">
            <a:extLst>
              <a:ext uri="{FF2B5EF4-FFF2-40B4-BE49-F238E27FC236}">
                <a16:creationId xmlns="" xmlns:a16="http://schemas.microsoft.com/office/drawing/2014/main" id="{A2DB0DDD-8011-4808-AFE2-16720F0C31ED}"/>
              </a:ext>
            </a:extLst>
          </p:cNvPr>
          <p:cNvSpPr txBox="1">
            <a:spLocks/>
          </p:cNvSpPr>
          <p:nvPr/>
        </p:nvSpPr>
        <p:spPr>
          <a:xfrm>
            <a:off x="1080508" y="481965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11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Title 20">
            <a:extLst>
              <a:ext uri="{FF2B5EF4-FFF2-40B4-BE49-F238E27FC236}">
                <a16:creationId xmlns="" xmlns:a16="http://schemas.microsoft.com/office/drawing/2014/main" id="{0D244C34-5A73-46A4-BC33-408C9004A7F0}"/>
              </a:ext>
            </a:extLst>
          </p:cNvPr>
          <p:cNvSpPr txBox="1">
            <a:spLocks/>
          </p:cNvSpPr>
          <p:nvPr/>
        </p:nvSpPr>
        <p:spPr>
          <a:xfrm>
            <a:off x="1782646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12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Title 20">
            <a:extLst>
              <a:ext uri="{FF2B5EF4-FFF2-40B4-BE49-F238E27FC236}">
                <a16:creationId xmlns="" xmlns:a16="http://schemas.microsoft.com/office/drawing/2014/main" id="{1A367ADE-5EC3-4808-B123-33ED3778EA7F}"/>
              </a:ext>
            </a:extLst>
          </p:cNvPr>
          <p:cNvSpPr txBox="1">
            <a:spLocks/>
          </p:cNvSpPr>
          <p:nvPr/>
        </p:nvSpPr>
        <p:spPr>
          <a:xfrm>
            <a:off x="250649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13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" name="Title 20">
            <a:extLst>
              <a:ext uri="{FF2B5EF4-FFF2-40B4-BE49-F238E27FC236}">
                <a16:creationId xmlns="" xmlns:a16="http://schemas.microsoft.com/office/drawing/2014/main" id="{0681CB84-C2CA-4954-95FC-014498C8B893}"/>
              </a:ext>
            </a:extLst>
          </p:cNvPr>
          <p:cNvSpPr txBox="1">
            <a:spLocks/>
          </p:cNvSpPr>
          <p:nvPr/>
        </p:nvSpPr>
        <p:spPr>
          <a:xfrm>
            <a:off x="323945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14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Title 20">
            <a:extLst>
              <a:ext uri="{FF2B5EF4-FFF2-40B4-BE49-F238E27FC236}">
                <a16:creationId xmlns="" xmlns:a16="http://schemas.microsoft.com/office/drawing/2014/main" id="{39E22B86-C468-44E9-9D30-09F03344E5BA}"/>
              </a:ext>
            </a:extLst>
          </p:cNvPr>
          <p:cNvSpPr txBox="1">
            <a:spLocks/>
          </p:cNvSpPr>
          <p:nvPr/>
        </p:nvSpPr>
        <p:spPr>
          <a:xfrm>
            <a:off x="3961544" y="477198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15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itle 20">
            <a:extLst>
              <a:ext uri="{FF2B5EF4-FFF2-40B4-BE49-F238E27FC236}">
                <a16:creationId xmlns="" xmlns:a16="http://schemas.microsoft.com/office/drawing/2014/main" id="{865205CC-DDD1-4806-AF47-54DDD10E0F6A}"/>
              </a:ext>
            </a:extLst>
          </p:cNvPr>
          <p:cNvSpPr txBox="1">
            <a:spLocks/>
          </p:cNvSpPr>
          <p:nvPr/>
        </p:nvSpPr>
        <p:spPr>
          <a:xfrm>
            <a:off x="4685389" y="478384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16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Title 20">
            <a:extLst>
              <a:ext uri="{FF2B5EF4-FFF2-40B4-BE49-F238E27FC236}">
                <a16:creationId xmlns="" xmlns:a16="http://schemas.microsoft.com/office/drawing/2014/main" id="{7E8FDD11-3D69-405C-BD09-2E66E9BEF8B1}"/>
              </a:ext>
            </a:extLst>
          </p:cNvPr>
          <p:cNvSpPr txBox="1">
            <a:spLocks/>
          </p:cNvSpPr>
          <p:nvPr/>
        </p:nvSpPr>
        <p:spPr>
          <a:xfrm>
            <a:off x="5402939" y="4777913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17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Title 20">
            <a:extLst>
              <a:ext uri="{FF2B5EF4-FFF2-40B4-BE49-F238E27FC236}">
                <a16:creationId xmlns="" xmlns:a16="http://schemas.microsoft.com/office/drawing/2014/main" id="{AC92744B-8EE7-4713-A39A-FE660449BBE8}"/>
              </a:ext>
            </a:extLst>
          </p:cNvPr>
          <p:cNvSpPr txBox="1">
            <a:spLocks/>
          </p:cNvSpPr>
          <p:nvPr/>
        </p:nvSpPr>
        <p:spPr>
          <a:xfrm>
            <a:off x="6120489" y="477198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18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Title 20">
            <a:extLst>
              <a:ext uri="{FF2B5EF4-FFF2-40B4-BE49-F238E27FC236}">
                <a16:creationId xmlns="" xmlns:a16="http://schemas.microsoft.com/office/drawing/2014/main" id="{9C3E303E-BEBD-42FE-BD8F-9C18B2A4ABD5}"/>
              </a:ext>
            </a:extLst>
          </p:cNvPr>
          <p:cNvSpPr txBox="1">
            <a:spLocks/>
          </p:cNvSpPr>
          <p:nvPr/>
        </p:nvSpPr>
        <p:spPr>
          <a:xfrm>
            <a:off x="6838040" y="4771987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19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Title 20">
            <a:extLst>
              <a:ext uri="{FF2B5EF4-FFF2-40B4-BE49-F238E27FC236}">
                <a16:creationId xmlns="" xmlns:a16="http://schemas.microsoft.com/office/drawing/2014/main" id="{8D1A26C9-7BD7-40A7-A6DC-157BDDD0DCBA}"/>
              </a:ext>
            </a:extLst>
          </p:cNvPr>
          <p:cNvSpPr txBox="1">
            <a:spLocks/>
          </p:cNvSpPr>
          <p:nvPr/>
        </p:nvSpPr>
        <p:spPr>
          <a:xfrm>
            <a:off x="7587343" y="477198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20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890C40-3421-4900-A6F7-10127534F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623" r="69405" b="32730"/>
          <a:stretch/>
        </p:blipFill>
        <p:spPr>
          <a:xfrm>
            <a:off x="642260" y="5450415"/>
            <a:ext cx="620484" cy="4354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174F89FD-2A56-4425-A022-6266219CA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71467" y="3032426"/>
            <a:ext cx="1196874" cy="119746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BC352AD3-5CF4-47DF-B71D-00CE5809E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71467" y="3032426"/>
            <a:ext cx="1196874" cy="119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9F37CC-1DA2-4BCA-B64E-55DEA0E830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67" y="3032426"/>
            <a:ext cx="1196875" cy="1197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2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838433B-5C7F-48EF-AA8E-1626B411D14A}"/>
              </a:ext>
            </a:extLst>
          </p:cNvPr>
          <p:cNvGrpSpPr/>
          <p:nvPr/>
        </p:nvGrpSpPr>
        <p:grpSpPr>
          <a:xfrm>
            <a:off x="2047257" y="1544205"/>
            <a:ext cx="1757344" cy="1869553"/>
            <a:chOff x="1254183" y="2251060"/>
            <a:chExt cx="1749877" cy="1895594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2272" y="2251060"/>
              <a:ext cx="1191788" cy="1895594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="" xmlns:a16="http://schemas.microsoft.com/office/drawing/2014/main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4095109" y="1236842"/>
            <a:ext cx="2025380" cy="1153978"/>
          </a:xfrm>
          <a:prstGeom prst="wedgeRoundRectCallout">
            <a:avLst>
              <a:gd name="adj1" fmla="val -64212"/>
              <a:gd name="adj2" fmla="val 28257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Let’s count on six more. What number do I land on?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="" xmlns:a16="http://schemas.microsoft.com/office/drawing/2014/main" id="{7E8B1861-4751-48FD-96F7-A58A88D63625}"/>
              </a:ext>
            </a:extLst>
          </p:cNvPr>
          <p:cNvGraphicFramePr>
            <a:graphicFrameLocks noGrp="1"/>
          </p:cNvGraphicFramePr>
          <p:nvPr/>
        </p:nvGraphicFramePr>
        <p:xfrm>
          <a:off x="580454" y="4467180"/>
          <a:ext cx="7921287" cy="11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17">
                  <a:extLst>
                    <a:ext uri="{9D8B030D-6E8A-4147-A177-3AD203B41FA5}">
                      <a16:colId xmlns="" xmlns:a16="http://schemas.microsoft.com/office/drawing/2014/main" val="2135302112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422067504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157671234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796721728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815386443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984629898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980313352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939121650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1726625979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635990929"/>
                    </a:ext>
                  </a:extLst>
                </a:gridCol>
                <a:gridCol w="720117">
                  <a:extLst>
                    <a:ext uri="{9D8B030D-6E8A-4147-A177-3AD203B41FA5}">
                      <a16:colId xmlns="" xmlns:a16="http://schemas.microsoft.com/office/drawing/2014/main" val="2607076953"/>
                    </a:ext>
                  </a:extLst>
                </a:gridCol>
              </a:tblGrid>
              <a:tr h="115397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B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3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9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36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A7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9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19561" marR="119561" marT="59780" marB="59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5B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897062"/>
                  </a:ext>
                </a:extLst>
              </a:tr>
            </a:tbl>
          </a:graphicData>
        </a:graphic>
      </p:graphicFrame>
      <p:sp>
        <p:nvSpPr>
          <p:cNvPr id="73" name="Title 20">
            <a:extLst>
              <a:ext uri="{FF2B5EF4-FFF2-40B4-BE49-F238E27FC236}">
                <a16:creationId xmlns="" xmlns:a16="http://schemas.microsoft.com/office/drawing/2014/main" id="{0AF10150-B4A1-47BF-B292-6DAB0A874749}"/>
              </a:ext>
            </a:extLst>
          </p:cNvPr>
          <p:cNvSpPr txBox="1">
            <a:spLocks/>
          </p:cNvSpPr>
          <p:nvPr/>
        </p:nvSpPr>
        <p:spPr>
          <a:xfrm>
            <a:off x="36286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10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Title 20">
            <a:extLst>
              <a:ext uri="{FF2B5EF4-FFF2-40B4-BE49-F238E27FC236}">
                <a16:creationId xmlns="" xmlns:a16="http://schemas.microsoft.com/office/drawing/2014/main" id="{A2DB0DDD-8011-4808-AFE2-16720F0C31ED}"/>
              </a:ext>
            </a:extLst>
          </p:cNvPr>
          <p:cNvSpPr txBox="1">
            <a:spLocks/>
          </p:cNvSpPr>
          <p:nvPr/>
        </p:nvSpPr>
        <p:spPr>
          <a:xfrm>
            <a:off x="1080508" y="481965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11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Title 20">
            <a:extLst>
              <a:ext uri="{FF2B5EF4-FFF2-40B4-BE49-F238E27FC236}">
                <a16:creationId xmlns="" xmlns:a16="http://schemas.microsoft.com/office/drawing/2014/main" id="{0D244C34-5A73-46A4-BC33-408C9004A7F0}"/>
              </a:ext>
            </a:extLst>
          </p:cNvPr>
          <p:cNvSpPr txBox="1">
            <a:spLocks/>
          </p:cNvSpPr>
          <p:nvPr/>
        </p:nvSpPr>
        <p:spPr>
          <a:xfrm>
            <a:off x="1782646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12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Title 20">
            <a:extLst>
              <a:ext uri="{FF2B5EF4-FFF2-40B4-BE49-F238E27FC236}">
                <a16:creationId xmlns="" xmlns:a16="http://schemas.microsoft.com/office/drawing/2014/main" id="{1A367ADE-5EC3-4808-B123-33ED3778EA7F}"/>
              </a:ext>
            </a:extLst>
          </p:cNvPr>
          <p:cNvSpPr txBox="1">
            <a:spLocks/>
          </p:cNvSpPr>
          <p:nvPr/>
        </p:nvSpPr>
        <p:spPr>
          <a:xfrm>
            <a:off x="250649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13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" name="Title 20">
            <a:extLst>
              <a:ext uri="{FF2B5EF4-FFF2-40B4-BE49-F238E27FC236}">
                <a16:creationId xmlns="" xmlns:a16="http://schemas.microsoft.com/office/drawing/2014/main" id="{0681CB84-C2CA-4954-95FC-014498C8B893}"/>
              </a:ext>
            </a:extLst>
          </p:cNvPr>
          <p:cNvSpPr txBox="1">
            <a:spLocks/>
          </p:cNvSpPr>
          <p:nvPr/>
        </p:nvSpPr>
        <p:spPr>
          <a:xfrm>
            <a:off x="3239451" y="480231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14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Title 20">
            <a:extLst>
              <a:ext uri="{FF2B5EF4-FFF2-40B4-BE49-F238E27FC236}">
                <a16:creationId xmlns="" xmlns:a16="http://schemas.microsoft.com/office/drawing/2014/main" id="{39E22B86-C468-44E9-9D30-09F03344E5BA}"/>
              </a:ext>
            </a:extLst>
          </p:cNvPr>
          <p:cNvSpPr txBox="1">
            <a:spLocks/>
          </p:cNvSpPr>
          <p:nvPr/>
        </p:nvSpPr>
        <p:spPr>
          <a:xfrm>
            <a:off x="3961544" y="477198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15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itle 20">
            <a:extLst>
              <a:ext uri="{FF2B5EF4-FFF2-40B4-BE49-F238E27FC236}">
                <a16:creationId xmlns="" xmlns:a16="http://schemas.microsoft.com/office/drawing/2014/main" id="{865205CC-DDD1-4806-AF47-54DDD10E0F6A}"/>
              </a:ext>
            </a:extLst>
          </p:cNvPr>
          <p:cNvSpPr txBox="1">
            <a:spLocks/>
          </p:cNvSpPr>
          <p:nvPr/>
        </p:nvSpPr>
        <p:spPr>
          <a:xfrm>
            <a:off x="4685389" y="478384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16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Title 20">
            <a:extLst>
              <a:ext uri="{FF2B5EF4-FFF2-40B4-BE49-F238E27FC236}">
                <a16:creationId xmlns="" xmlns:a16="http://schemas.microsoft.com/office/drawing/2014/main" id="{7E8FDD11-3D69-405C-BD09-2E66E9BEF8B1}"/>
              </a:ext>
            </a:extLst>
          </p:cNvPr>
          <p:cNvSpPr txBox="1">
            <a:spLocks/>
          </p:cNvSpPr>
          <p:nvPr/>
        </p:nvSpPr>
        <p:spPr>
          <a:xfrm>
            <a:off x="5402939" y="4777913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17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Title 20">
            <a:extLst>
              <a:ext uri="{FF2B5EF4-FFF2-40B4-BE49-F238E27FC236}">
                <a16:creationId xmlns="" xmlns:a16="http://schemas.microsoft.com/office/drawing/2014/main" id="{AC92744B-8EE7-4713-A39A-FE660449BBE8}"/>
              </a:ext>
            </a:extLst>
          </p:cNvPr>
          <p:cNvSpPr txBox="1">
            <a:spLocks/>
          </p:cNvSpPr>
          <p:nvPr/>
        </p:nvSpPr>
        <p:spPr>
          <a:xfrm>
            <a:off x="6120489" y="477198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18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Title 20">
            <a:extLst>
              <a:ext uri="{FF2B5EF4-FFF2-40B4-BE49-F238E27FC236}">
                <a16:creationId xmlns="" xmlns:a16="http://schemas.microsoft.com/office/drawing/2014/main" id="{9C3E303E-BEBD-42FE-BD8F-9C18B2A4ABD5}"/>
              </a:ext>
            </a:extLst>
          </p:cNvPr>
          <p:cNvSpPr txBox="1">
            <a:spLocks/>
          </p:cNvSpPr>
          <p:nvPr/>
        </p:nvSpPr>
        <p:spPr>
          <a:xfrm>
            <a:off x="6838040" y="4771987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19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Title 20">
            <a:extLst>
              <a:ext uri="{FF2B5EF4-FFF2-40B4-BE49-F238E27FC236}">
                <a16:creationId xmlns="" xmlns:a16="http://schemas.microsoft.com/office/drawing/2014/main" id="{8D1A26C9-7BD7-40A7-A6DC-157BDDD0DCBA}"/>
              </a:ext>
            </a:extLst>
          </p:cNvPr>
          <p:cNvSpPr txBox="1">
            <a:spLocks/>
          </p:cNvSpPr>
          <p:nvPr/>
        </p:nvSpPr>
        <p:spPr>
          <a:xfrm>
            <a:off x="7587343" y="477198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/>
                </a:solidFill>
                <a:latin typeface="+mn-lt"/>
              </a:rPr>
              <a:t>20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890C40-3421-4900-A6F7-10127534F1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623" r="69405" b="32730"/>
          <a:stretch/>
        </p:blipFill>
        <p:spPr>
          <a:xfrm>
            <a:off x="642260" y="5450415"/>
            <a:ext cx="620484" cy="43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9F37CC-1DA2-4BCA-B64E-55DEA0E83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67" y="3032426"/>
            <a:ext cx="1196875" cy="1197462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CE01C66C-38AD-43E1-B6F1-958621B57674}"/>
              </a:ext>
            </a:extLst>
          </p:cNvPr>
          <p:cNvSpPr/>
          <p:nvPr/>
        </p:nvSpPr>
        <p:spPr>
          <a:xfrm>
            <a:off x="4065170" y="1544205"/>
            <a:ext cx="1750520" cy="744358"/>
          </a:xfrm>
          <a:prstGeom prst="wedgeRoundRectCallout">
            <a:avLst>
              <a:gd name="adj1" fmla="val -64212"/>
              <a:gd name="adj2" fmla="val 28257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10 and 6 more is 16.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2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3 L -0.0007 0.00046 C -0.00035 -0.0088 -0.00052 -0.01783 0.00034 -0.02685 C 0.00069 -0.0287 0.00208 -0.02986 0.00277 -0.03148 C 0.00659 -0.04167 0.00052 -0.03148 0.00764 -0.03958 C 0.0092 -0.04144 0.01093 -0.04352 0.01232 -0.04583 C 0.01284 -0.04699 0.01649 -0.05394 0.01823 -0.05533 C 0.01927 -0.05625 0.02066 -0.05625 0.02187 -0.05695 C 0.02309 -0.05787 0.02413 -0.05949 0.02534 -0.06019 C 0.02691 -0.06111 0.02864 -0.06111 0.03021 -0.06181 C 0.03142 -0.06227 0.03264 -0.06273 0.03368 -0.0632 C 0.04097 -0.06273 0.04809 -0.0632 0.05521 -0.06181 C 0.05625 -0.06158 0.05659 -0.05949 0.05764 -0.05857 C 0.05868 -0.05741 0.06007 -0.05648 0.06111 -0.05533 C 0.06198 -0.0544 0.06267 -0.05324 0.06354 -0.05232 C 0.0651 -0.05046 0.06666 -0.04908 0.06823 -0.04745 C 0.06909 -0.04537 0.06979 -0.04306 0.07066 -0.0412 C 0.07135 -0.03935 0.07239 -0.0382 0.07309 -0.03634 C 0.0776 -0.02199 0.07066 -0.03727 0.07656 -0.02523 C 0.07708 -0.02153 0.07725 -0.01783 0.07777 -0.01412 C 0.07812 -0.01204 0.0776 -0.0088 0.07899 -0.00787 C 0.08003 -0.00718 0.07986 -0.01088 0.08021 -0.0125 C 0.08055 -0.0162 0.08055 -0.02014 0.08142 -0.02361 C 0.08177 -0.02593 0.08298 -0.02778 0.08368 -0.03009 C 0.0875 -0.04167 0.08038 -0.0257 0.08975 -0.04421 C 0.09114 -0.04722 0.09323 -0.05185 0.09566 -0.0537 C 0.09705 -0.05486 0.09878 -0.05486 0.10034 -0.05533 C 0.10156 -0.05648 0.1026 -0.0581 0.10399 -0.05857 C 0.10781 -0.05972 0.11198 -0.05926 0.11597 -0.06019 C 0.11718 -0.06042 0.11823 -0.06111 0.11944 -0.06181 C 0.16198 -0.05903 0.13628 -0.06806 0.14687 -0.05695 C 0.14791 -0.05579 0.1493 -0.05486 0.15034 -0.0537 C 0.15121 -0.0507 0.15225 -0.04745 0.15277 -0.04421 C 0.15312 -0.04213 0.15347 -0.04005 0.15399 -0.03796 C 0.15468 -0.03472 0.1559 -0.03171 0.15642 -0.02847 L 0.15868 -0.01088 C 0.15955 -0.01412 0.15937 -0.01806 0.16111 -0.0206 C 0.16336 -0.02338 0.16441 -0.02454 0.16597 -0.02847 C 0.17014 -0.03958 0.16163 -0.02593 0.17309 -0.0412 C 0.18159 -0.05232 0.17187 -0.04028 0.18003 -0.04908 C 0.18107 -0.05 0.18159 -0.05162 0.18246 -0.05232 C 0.18402 -0.05324 0.18576 -0.05324 0.18732 -0.0537 C 0.18975 -0.05486 0.19201 -0.05602 0.19444 -0.05695 C 0.19566 -0.05741 0.19687 -0.05833 0.19809 -0.05857 C 0.20625 -0.06042 0.20295 -0.05903 0.20868 -0.06181 C 0.21406 -0.06111 0.21979 -0.06134 0.22517 -0.06019 C 0.22812 -0.05949 0.23003 -0.05509 0.23142 -0.05232 C 0.23437 -0.04607 0.23489 -0.0456 0.23611 -0.03958 C 0.2368 -0.03542 0.23732 -0.03102 0.23836 -0.02685 C 0.23889 -0.02523 0.23923 -0.02361 0.23975 -0.02199 C 0.24027 -0.01945 0.24027 -0.01667 0.24097 -0.01412 C 0.24132 -0.01088 0.24323 -0.00463 0.24323 -0.0044 C 0.24461 -0.00995 0.24461 -0.00972 0.24566 -0.01574 C 0.246 -0.01829 0.246 -0.02107 0.24687 -0.02361 C 0.24722 -0.02593 0.24843 -0.02801 0.2493 -0.03009 C 0.25052 -0.0331 0.25295 -0.0375 0.25521 -0.03958 C 0.25625 -0.04051 0.25764 -0.04051 0.25885 -0.0412 C 0.26788 -0.05324 0.25729 -0.04051 0.26597 -0.04745 C 0.26684 -0.04815 0.26736 -0.04977 0.26823 -0.0507 C 0.26944 -0.05139 0.27066 -0.05139 0.27187 -0.05232 C 0.27309 -0.05301 0.27413 -0.05463 0.27552 -0.05533 C 0.27795 -0.05695 0.28264 -0.05787 0.28489 -0.05857 C 0.29132 -0.0581 0.29774 -0.05787 0.30399 -0.05695 C 0.30521 -0.05671 0.30659 -0.05648 0.30764 -0.05533 C 0.30868 -0.05417 0.3092 -0.05232 0.30989 -0.0507 C 0.31041 -0.04908 0.31093 -0.04745 0.31111 -0.04583 C 0.31163 -0.04283 0.31163 -0.03935 0.31232 -0.03634 C 0.31284 -0.03449 0.31389 -0.0331 0.31475 -0.03148 C 0.31771 -0.01991 0.31649 -0.02523 0.31823 -0.01574 C 0.31996 -0.0162 0.3217 -0.01597 0.32309 -0.01736 C 0.32396 -0.01829 0.32396 -0.02037 0.3243 -0.02199 C 0.32482 -0.02477 0.325 -0.02732 0.32552 -0.03009 C 0.32604 -0.03333 0.3276 -0.03843 0.32899 -0.0412 C 0.33125 -0.04537 0.33264 -0.04445 0.33611 -0.04745 C 0.34114 -0.05185 0.33559 -0.05 0.34218 -0.0537 C 0.34444 -0.05509 0.3493 -0.05695 0.3493 -0.05671 C 0.35885 -0.05648 0.3684 -0.05625 0.37777 -0.05533 C 0.38003 -0.05509 0.38316 -0.05255 0.38489 -0.0507 C 0.38715 -0.04815 0.39097 -0.04259 0.39097 -0.04236 C 0.3934 -0.0294 0.39045 -0.04259 0.39444 -0.03148 C 0.39496 -0.03009 0.39531 -0.02847 0.39566 -0.02685 C 0.39635 -0.02408 0.39722 -0.02153 0.39791 -0.01898 C 0.40052 0.00069 0.39774 -0.01412 0.40156 -0.02199 L 0.40399 -0.02685 C 0.40625 -0.03843 0.4033 -0.02917 0.40885 -0.03634 C 0.40955 -0.03773 0.41024 -0.03958 0.41111 -0.0412 C 0.41302 -0.04398 0.4151 -0.0463 0.41718 -0.04908 C 0.41788 -0.05 0.41857 -0.05162 0.41927 -0.05232 C 0.421 -0.05324 0.42274 -0.05417 0.42413 -0.05533 C 0.42552 -0.05625 0.42639 -0.0581 0.42777 -0.05857 C 0.43281 -0.06019 0.43819 -0.06065 0.44323 -0.06181 C 0.44965 -0.06111 0.45607 -0.06158 0.46232 -0.06019 C 0.46354 -0.05995 0.46371 -0.05787 0.46475 -0.05695 C 0.4658 -0.05579 0.46718 -0.05486 0.46823 -0.0537 C 0.47205 -0.0463 0.47031 -0.05093 0.47309 -0.03958 C 0.4743 -0.03472 0.47656 -0.0257 0.47656 -0.02199 L 0.47656 -0.01736 " pathEditMode="relative" rAng="0" ptsTypes="AAAAAAAAAAAAAAAAAAAAAAAAAAAAAAAAAAAAAAAAAAAAAAAAAAAAAAAAAAAAAAAAAAAAAAAAAAAAAAAAAAAAAAAAAAAAAAA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838433B-5C7F-48EF-AA8E-1626B411D14A}"/>
              </a:ext>
            </a:extLst>
          </p:cNvPr>
          <p:cNvGrpSpPr/>
          <p:nvPr/>
        </p:nvGrpSpPr>
        <p:grpSpPr>
          <a:xfrm>
            <a:off x="4113841" y="1459456"/>
            <a:ext cx="1757148" cy="1869249"/>
            <a:chOff x="1254183" y="2251369"/>
            <a:chExt cx="1749682" cy="1895285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C5E8E44-7719-420E-BF3A-A7EEE9753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2272" y="2251369"/>
              <a:ext cx="1191593" cy="1895285"/>
            </a:xfrm>
            <a:prstGeom prst="rect">
              <a:avLst/>
            </a:prstGeom>
          </p:spPr>
        </p:pic>
        <p:pic>
          <p:nvPicPr>
            <p:cNvPr id="23" name="Eyes One">
              <a:extLst>
                <a:ext uri="{FF2B5EF4-FFF2-40B4-BE49-F238E27FC236}">
                  <a16:creationId xmlns="" xmlns:a16="http://schemas.microsoft.com/office/drawing/2014/main" id="{A5B02507-BF38-4EC3-AFF5-7C0532FAF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49" name="Speech Bubble: Rectangle with Corners Rounded 48" hidden="1">
            <a:extLst>
              <a:ext uri="{FF2B5EF4-FFF2-40B4-BE49-F238E27FC236}">
                <a16:creationId xmlns="" xmlns:a16="http://schemas.microsoft.com/office/drawing/2014/main" id="{EF09EBA4-0C59-47E5-A874-170E9798EA75}"/>
              </a:ext>
            </a:extLst>
          </p:cNvPr>
          <p:cNvSpPr/>
          <p:nvPr/>
        </p:nvSpPr>
        <p:spPr>
          <a:xfrm>
            <a:off x="4047512" y="4655039"/>
            <a:ext cx="2097375" cy="1037101"/>
          </a:xfrm>
          <a:prstGeom prst="wedgeRoundRectCallout">
            <a:avLst>
              <a:gd name="adj1" fmla="val 60605"/>
              <a:gd name="adj2" fmla="val 25692"/>
              <a:gd name="adj3" fmla="val 16667"/>
            </a:avLst>
          </a:prstGeom>
          <a:solidFill>
            <a:schemeClr val="bg1"/>
          </a:solidFill>
          <a:ln w="28575">
            <a:solidFill>
              <a:srgbClr val="B9D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Thank you, this is plant pot 15. What number would come before 15?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79B1EE1-B00D-4A7A-8117-05A7CBD4BC04}"/>
              </a:ext>
            </a:extLst>
          </p:cNvPr>
          <p:cNvGrpSpPr/>
          <p:nvPr/>
        </p:nvGrpSpPr>
        <p:grpSpPr>
          <a:xfrm>
            <a:off x="890930" y="3640589"/>
            <a:ext cx="4130187" cy="2262783"/>
            <a:chOff x="948383" y="4298415"/>
            <a:chExt cx="3411882" cy="1869249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4C4C47D3-18A5-474A-8B50-5688EA6E1768}"/>
                </a:ext>
              </a:extLst>
            </p:cNvPr>
            <p:cNvGrpSpPr/>
            <p:nvPr/>
          </p:nvGrpSpPr>
          <p:grpSpPr>
            <a:xfrm>
              <a:off x="948383" y="4298415"/>
              <a:ext cx="3411882" cy="1869249"/>
              <a:chOff x="948383" y="4298415"/>
              <a:chExt cx="3411882" cy="186924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5035C4D5-B12F-46EA-A098-8071348A591A}"/>
                  </a:ext>
                </a:extLst>
              </p:cNvPr>
              <p:cNvSpPr/>
              <p:nvPr/>
            </p:nvSpPr>
            <p:spPr>
              <a:xfrm>
                <a:off x="948383" y="4298415"/>
                <a:ext cx="3411882" cy="1869249"/>
              </a:xfrm>
              <a:prstGeom prst="rect">
                <a:avLst/>
              </a:prstGeom>
              <a:solidFill>
                <a:srgbClr val="A94F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377C31B9-F235-412B-9D62-53DCD70DA24D}"/>
                  </a:ext>
                </a:extLst>
              </p:cNvPr>
              <p:cNvSpPr txBox="1"/>
              <p:nvPr/>
            </p:nvSpPr>
            <p:spPr>
              <a:xfrm>
                <a:off x="2201084" y="4403619"/>
                <a:ext cx="104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Cakes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="" xmlns:a16="http://schemas.microsoft.com/office/drawing/2014/main" id="{CB6C4B6A-E13C-4D2F-94A0-57D2D3179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991" t="33677" r="20340" b="23179"/>
              <a:stretch/>
            </p:blipFill>
            <p:spPr>
              <a:xfrm>
                <a:off x="962709" y="4813699"/>
                <a:ext cx="3373846" cy="1325306"/>
              </a:xfrm>
              <a:prstGeom prst="rect">
                <a:avLst/>
              </a:prstGeom>
            </p:spPr>
          </p:pic>
        </p:grp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2249933A-0E6F-4476-9075-3E03EF7F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19" y="4967977"/>
              <a:ext cx="493095" cy="45833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0CA07BB5-5D3B-4207-BC16-70366DD95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19" y="5471118"/>
              <a:ext cx="493095" cy="4583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37D54AB3-8BD7-4B40-8CE6-1E337359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597" y="5471118"/>
              <a:ext cx="493095" cy="45833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236D3EE9-D527-46F7-BFE3-4EA1CF54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024" y="5475533"/>
              <a:ext cx="493095" cy="45833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="" xmlns:a16="http://schemas.microsoft.com/office/drawing/2014/main" id="{41BE0ABF-677A-460A-95D3-8E82482E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525" y="5475533"/>
              <a:ext cx="493095" cy="45833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8CEFE229-4344-4794-A5FE-61C6CA98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7" y="5475533"/>
              <a:ext cx="493095" cy="45833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4E36F9B0-FBDC-425D-ABE6-82E3429D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7" y="4960249"/>
              <a:ext cx="493095" cy="45833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A1243707-7E7F-43ED-99A0-711D665E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526" y="4965810"/>
              <a:ext cx="493095" cy="45833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02892AD7-ABE6-4D41-B0D3-F941853EE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024" y="4965369"/>
              <a:ext cx="493095" cy="45833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AB125D34-1249-452F-8E67-9DB74159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497" y="4973855"/>
              <a:ext cx="493095" cy="45833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78D7433-25E4-4F06-A0D2-9AE75D4FEFAC}"/>
              </a:ext>
            </a:extLst>
          </p:cNvPr>
          <p:cNvGrpSpPr/>
          <p:nvPr/>
        </p:nvGrpSpPr>
        <p:grpSpPr>
          <a:xfrm>
            <a:off x="5359961" y="4401734"/>
            <a:ext cx="1912441" cy="1222649"/>
            <a:chOff x="1216930" y="3995784"/>
            <a:chExt cx="3031833" cy="1938291"/>
          </a:xfrm>
        </p:grpSpPr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1A4B9D23-7E4E-4C32-844A-05A5C5E7F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3840" b="-5680"/>
            <a:stretch/>
          </p:blipFill>
          <p:spPr>
            <a:xfrm>
              <a:off x="1216930" y="4024359"/>
              <a:ext cx="898235" cy="9144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1F4C672A-0333-40AB-8544-F1A8031DF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3840" b="-5680"/>
            <a:stretch/>
          </p:blipFill>
          <p:spPr>
            <a:xfrm>
              <a:off x="3350528" y="4024359"/>
              <a:ext cx="898235" cy="9144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B3043BE0-70AC-463A-98EE-BC9ABEB1E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08" b="41"/>
            <a:stretch/>
          </p:blipFill>
          <p:spPr>
            <a:xfrm>
              <a:off x="1216930" y="5105400"/>
              <a:ext cx="898235" cy="82867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D7CA12A1-8A2C-4EFA-8B10-EBE4D513A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9559" b="41"/>
            <a:stretch/>
          </p:blipFill>
          <p:spPr>
            <a:xfrm>
              <a:off x="2283728" y="5019676"/>
              <a:ext cx="898235" cy="914399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33C0D329-E8F6-4739-8ED3-C6F8A2229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6699" b="-2820"/>
            <a:stretch/>
          </p:blipFill>
          <p:spPr>
            <a:xfrm>
              <a:off x="2283729" y="3995784"/>
              <a:ext cx="898235" cy="9144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BF0CD0E9-F729-488B-BB1B-1E595AE3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9559" b="41"/>
            <a:stretch/>
          </p:blipFill>
          <p:spPr>
            <a:xfrm>
              <a:off x="3350526" y="5019676"/>
              <a:ext cx="898235" cy="914399"/>
            </a:xfrm>
            <a:prstGeom prst="rect">
              <a:avLst/>
            </a:prstGeom>
          </p:spPr>
        </p:pic>
      </p:grpSp>
      <p:sp>
        <p:nvSpPr>
          <p:cNvPr id="89" name="Title 20">
            <a:extLst>
              <a:ext uri="{FF2B5EF4-FFF2-40B4-BE49-F238E27FC236}">
                <a16:creationId xmlns="" xmlns:a16="http://schemas.microsoft.com/office/drawing/2014/main" id="{223FB638-FD98-48A6-9167-8FFA3F45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8" y="202935"/>
            <a:ext cx="8730725" cy="1481986"/>
          </a:xfrm>
        </p:spPr>
        <p:txBody>
          <a:bodyPr/>
          <a:lstStyle/>
          <a:p>
            <a:r>
              <a:rPr lang="en-GB" sz="2000" b="0" dirty="0">
                <a:latin typeface="+mn-lt"/>
                <a:ea typeface="Arial"/>
                <a:cs typeface="Arial"/>
                <a:sym typeface="Arial"/>
              </a:rPr>
              <a:t>Finally, it was teatime! Can you help Number Sixteen count the cakes?</a:t>
            </a:r>
            <a:endParaRPr lang="en-GB" sz="2000" b="0" dirty="0">
              <a:latin typeface="+mn-lt"/>
            </a:endParaRPr>
          </a:p>
        </p:txBody>
      </p:sp>
      <p:sp>
        <p:nvSpPr>
          <p:cNvPr id="90" name="Speech Bubble: Rectangle with Corners Rounded 89">
            <a:extLst>
              <a:ext uri="{FF2B5EF4-FFF2-40B4-BE49-F238E27FC236}">
                <a16:creationId xmlns="" xmlns:a16="http://schemas.microsoft.com/office/drawing/2014/main" id="{650D6662-9889-4ECC-A0FD-5CB432E8BCCC}"/>
              </a:ext>
            </a:extLst>
          </p:cNvPr>
          <p:cNvSpPr/>
          <p:nvPr/>
        </p:nvSpPr>
        <p:spPr>
          <a:xfrm>
            <a:off x="1854608" y="2579895"/>
            <a:ext cx="1912164" cy="663320"/>
          </a:xfrm>
          <a:prstGeom prst="wedgeRoundRectCallout">
            <a:avLst>
              <a:gd name="adj1" fmla="val 62752"/>
              <a:gd name="adj2" fmla="val 27472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Here is one box of 10 cakes.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1" name="Speech Bubble: Rectangle with Corners Rounded 90">
            <a:extLst>
              <a:ext uri="{FF2B5EF4-FFF2-40B4-BE49-F238E27FC236}">
                <a16:creationId xmlns="" xmlns:a16="http://schemas.microsoft.com/office/drawing/2014/main" id="{F5738A01-664B-4308-93DB-E897064D7F19}"/>
              </a:ext>
            </a:extLst>
          </p:cNvPr>
          <p:cNvSpPr/>
          <p:nvPr/>
        </p:nvSpPr>
        <p:spPr>
          <a:xfrm>
            <a:off x="6282985" y="1334269"/>
            <a:ext cx="1656267" cy="701303"/>
          </a:xfrm>
          <a:prstGeom prst="wedgeRoundRectCallout">
            <a:avLst>
              <a:gd name="adj1" fmla="val -62748"/>
              <a:gd name="adj2" fmla="val 45537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Here are 6 cakes.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Speech Bubble: Rectangle with Corners Rounded 91">
            <a:extLst>
              <a:ext uri="{FF2B5EF4-FFF2-40B4-BE49-F238E27FC236}">
                <a16:creationId xmlns="" xmlns:a16="http://schemas.microsoft.com/office/drawing/2014/main" id="{17738BFA-8373-4C55-A1DA-BAA75890E033}"/>
              </a:ext>
            </a:extLst>
          </p:cNvPr>
          <p:cNvSpPr/>
          <p:nvPr/>
        </p:nvSpPr>
        <p:spPr>
          <a:xfrm>
            <a:off x="1923956" y="1378769"/>
            <a:ext cx="1874120" cy="875160"/>
          </a:xfrm>
          <a:prstGeom prst="wedgeRoundRectCallout">
            <a:avLst>
              <a:gd name="adj1" fmla="val 61329"/>
              <a:gd name="adj2" fmla="val 22496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Altogether, we have 16 cakes for teatime.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9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0" grpId="0" animBg="1"/>
      <p:bldP spid="91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</a:rPr>
              <a:t>After teatime, it was home time. Number Sixteen had a funny feeling as he reached the door.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635605-69CF-4A30-B653-D5F1EBDED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76051" y="1322120"/>
            <a:ext cx="6458891" cy="5056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E2F38BF-6DC1-4CC9-8022-66DFC6BD9DA9}"/>
              </a:ext>
            </a:extLst>
          </p:cNvPr>
          <p:cNvGrpSpPr/>
          <p:nvPr/>
        </p:nvGrpSpPr>
        <p:grpSpPr>
          <a:xfrm>
            <a:off x="4403949" y="3429000"/>
            <a:ext cx="1978026" cy="2136766"/>
            <a:chOff x="1254183" y="2283359"/>
            <a:chExt cx="1742384" cy="186329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1590" y="2283359"/>
              <a:ext cx="1204977" cy="1863294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="" xmlns:a16="http://schemas.microsoft.com/office/drawing/2014/main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=""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53261" y="2547257"/>
            <a:ext cx="1758075" cy="210132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05733" y="2660316"/>
            <a:ext cx="1285555" cy="20080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1C6A5DA-BB3F-4B10-A85C-15C69A92D060}"/>
              </a:ext>
            </a:extLst>
          </p:cNvPr>
          <p:cNvGrpSpPr/>
          <p:nvPr/>
        </p:nvGrpSpPr>
        <p:grpSpPr>
          <a:xfrm>
            <a:off x="3715757" y="2645614"/>
            <a:ext cx="1886053" cy="2022782"/>
            <a:chOff x="1480871" y="2231832"/>
            <a:chExt cx="1803518" cy="191482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511870E-BE62-4D74-9ECB-BBE46B8B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46090" y="2231832"/>
              <a:ext cx="1238299" cy="1914822"/>
            </a:xfrm>
            <a:prstGeom prst="rect">
              <a:avLst/>
            </a:prstGeom>
          </p:spPr>
        </p:pic>
        <p:pic>
          <p:nvPicPr>
            <p:cNvPr id="10" name="Eyes One">
              <a:extLst>
                <a:ext uri="{FF2B5EF4-FFF2-40B4-BE49-F238E27FC236}">
                  <a16:creationId xmlns="" xmlns:a16="http://schemas.microsoft.com/office/drawing/2014/main" id="{E1797046-8415-4B88-83DC-7586F4040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480871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37118 0.292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868 0.2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861373" y="4621765"/>
            <a:ext cx="1262979" cy="1972814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="" xmlns:a16="http://schemas.microsoft.com/office/drawing/2014/main" id="{5E8191E7-0DF9-4E30-AA74-C6793B7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</a:rPr>
              <a:t>Number Ten and Number Six said goodbye.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2F87C3-BEA9-4CB9-B34C-0814877891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5401" y="1331940"/>
            <a:ext cx="6259283" cy="4900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7DD3A0-AC02-4494-9263-0C25A5D87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83542" y="3408031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25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72498AC-A93A-434F-9001-0F084F716354}"/>
              </a:ext>
            </a:extLst>
          </p:cNvPr>
          <p:cNvGrpSpPr/>
          <p:nvPr/>
        </p:nvGrpSpPr>
        <p:grpSpPr>
          <a:xfrm>
            <a:off x="948383" y="4298415"/>
            <a:ext cx="3411882" cy="1869249"/>
            <a:chOff x="948383" y="4298415"/>
            <a:chExt cx="3411882" cy="186924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1848105-A64D-4D70-90DE-BCA67773D307}"/>
                </a:ext>
              </a:extLst>
            </p:cNvPr>
            <p:cNvSpPr/>
            <p:nvPr/>
          </p:nvSpPr>
          <p:spPr>
            <a:xfrm>
              <a:off x="948383" y="4298415"/>
              <a:ext cx="3411882" cy="1869249"/>
            </a:xfrm>
            <a:prstGeom prst="rect">
              <a:avLst/>
            </a:prstGeom>
            <a:solidFill>
              <a:srgbClr val="A94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8A247D3-EC94-4006-BACC-4DD600D794EB}"/>
                </a:ext>
              </a:extLst>
            </p:cNvPr>
            <p:cNvSpPr txBox="1"/>
            <p:nvPr/>
          </p:nvSpPr>
          <p:spPr>
            <a:xfrm>
              <a:off x="2125390" y="4379436"/>
              <a:ext cx="104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Cakes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DC099CE-A5D2-4C2A-8BA3-EE02E2F1E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91" t="33677" r="20340" b="23179"/>
            <a:stretch/>
          </p:blipFill>
          <p:spPr>
            <a:xfrm>
              <a:off x="962709" y="4813699"/>
              <a:ext cx="3373846" cy="1325306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16954" y="1172599"/>
            <a:ext cx="3279335" cy="39196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1007989" y="1678611"/>
            <a:ext cx="3710423" cy="1892631"/>
          </a:xfrm>
          <a:prstGeom prst="wedgeRoundRectCallout">
            <a:avLst>
              <a:gd name="adj1" fmla="val 54429"/>
              <a:gd name="adj2" fmla="val 64058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Can you tell a friend what you notice about me? My friend, Number Six, is coming to visit today. I have bought a box of cakes for us to have at teatime.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533601" y="2848980"/>
            <a:ext cx="2213389" cy="763350"/>
          </a:xfrm>
          <a:prstGeom prst="wedgeRoundRectCallout">
            <a:avLst>
              <a:gd name="adj1" fmla="val 55327"/>
              <a:gd name="adj2" fmla="val 77216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cakes are in the box?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8D499E-90BD-45BB-9E7B-11497D439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9" y="4967977"/>
            <a:ext cx="493095" cy="4583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28400E-FC02-49E4-B12E-99E6598D3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19" y="5471118"/>
            <a:ext cx="493095" cy="458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A82A9C-7741-4930-AC64-FE6ADE094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7" y="5471118"/>
            <a:ext cx="493095" cy="458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0B0BC19-0605-4A13-8027-2C00BFD87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4" y="5475533"/>
            <a:ext cx="493095" cy="4583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C669391-29E7-42DC-B86C-BD7AA34A5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25" y="5475533"/>
            <a:ext cx="493095" cy="4583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12B17C6-B51D-4AB4-8239-D8632C280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87" y="5475533"/>
            <a:ext cx="493095" cy="4583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6769D52-7C8B-4659-8892-99E96FF80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87" y="4960249"/>
            <a:ext cx="493095" cy="4583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77ED86C-4F79-4F56-9198-B9CC03C789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26" y="4965810"/>
            <a:ext cx="493095" cy="4583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9ECC4A8-36FA-41EA-878F-D2C03EDE1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4" y="4965369"/>
            <a:ext cx="493095" cy="4583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5E2BC30-F497-4DA6-9048-D1F1F77BC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97" y="4973855"/>
            <a:ext cx="493095" cy="458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Number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spot the number 16 on the number line?</a:t>
            </a:r>
            <a:br>
              <a:rPr lang="en-GB" dirty="0"/>
            </a:br>
            <a:r>
              <a:rPr lang="en-GB" dirty="0"/>
              <a:t>Which numbers are next to number 16?</a:t>
            </a:r>
          </a:p>
        </p:txBody>
      </p:sp>
      <p:cxnSp>
        <p:nvCxnSpPr>
          <p:cNvPr id="6" name="Straight Connector 5">
            <a:extLst/>
          </p:cNvPr>
          <p:cNvCxnSpPr>
            <a:cxnSpLocks/>
          </p:cNvCxnSpPr>
          <p:nvPr/>
        </p:nvCxnSpPr>
        <p:spPr>
          <a:xfrm>
            <a:off x="755650" y="5614988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79463" y="5435600"/>
            <a:ext cx="3792537" cy="179388"/>
            <a:chOff x="779985" y="5267058"/>
            <a:chExt cx="7543802" cy="333286"/>
          </a:xfrm>
        </p:grpSpPr>
        <p:cxnSp>
          <p:nvCxnSpPr>
            <p:cNvPr id="8" name="Straight Connector 7">
              <a:extLst/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/>
            </p:cNvPr>
            <p:cNvCxnSpPr/>
            <p:nvPr/>
          </p:nvCxnSpPr>
          <p:spPr>
            <a:xfrm>
              <a:off x="153468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/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/>
            </p:cNvPr>
            <p:cNvCxnSpPr/>
            <p:nvPr/>
          </p:nvCxnSpPr>
          <p:spPr>
            <a:xfrm>
              <a:off x="304407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/>
            </p:cNvPr>
            <p:cNvCxnSpPr/>
            <p:nvPr/>
          </p:nvCxnSpPr>
          <p:spPr>
            <a:xfrm>
              <a:off x="379876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/>
            </p:cNvPr>
            <p:cNvCxnSpPr/>
            <p:nvPr/>
          </p:nvCxnSpPr>
          <p:spPr>
            <a:xfrm>
              <a:off x="45534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/>
          </p:nvCxnSpPr>
          <p:spPr>
            <a:xfrm>
              <a:off x="530500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/>
          </p:nvCxnSpPr>
          <p:spPr>
            <a:xfrm>
              <a:off x="605970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/>
          </p:nvCxnSpPr>
          <p:spPr>
            <a:xfrm>
              <a:off x="756909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97948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135413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240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2087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24733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2849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32559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3613150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3973513" y="4910138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4259263" y="4927600"/>
            <a:ext cx="636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A8E8"/>
                </a:solidFill>
              </a:rPr>
              <a:t>10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5435600"/>
            <a:ext cx="3792538" cy="179388"/>
            <a:chOff x="779985" y="5267058"/>
            <a:chExt cx="7543802" cy="333286"/>
          </a:xfrm>
        </p:grpSpPr>
        <p:cxnSp>
          <p:nvCxnSpPr>
            <p:cNvPr id="31" name="Straight Connector 30">
              <a:extLst/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/>
            </p:cNvPr>
            <p:cNvCxnSpPr/>
            <p:nvPr/>
          </p:nvCxnSpPr>
          <p:spPr>
            <a:xfrm>
              <a:off x="153468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/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/>
            </p:cNvPr>
            <p:cNvCxnSpPr/>
            <p:nvPr/>
          </p:nvCxnSpPr>
          <p:spPr>
            <a:xfrm>
              <a:off x="304407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/>
            </p:cNvPr>
            <p:cNvCxnSpPr/>
            <p:nvPr/>
          </p:nvCxnSpPr>
          <p:spPr>
            <a:xfrm>
              <a:off x="379876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/>
            </p:cNvPr>
            <p:cNvCxnSpPr/>
            <p:nvPr/>
          </p:nvCxnSpPr>
          <p:spPr>
            <a:xfrm>
              <a:off x="45534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/>
            </p:cNvPr>
            <p:cNvCxnSpPr/>
            <p:nvPr/>
          </p:nvCxnSpPr>
          <p:spPr>
            <a:xfrm>
              <a:off x="530500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/>
            </p:cNvPr>
            <p:cNvCxnSpPr/>
            <p:nvPr/>
          </p:nvCxnSpPr>
          <p:spPr>
            <a:xfrm>
              <a:off x="605969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/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/>
            </p:cNvPr>
            <p:cNvCxnSpPr/>
            <p:nvPr/>
          </p:nvCxnSpPr>
          <p:spPr>
            <a:xfrm>
              <a:off x="756909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/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00588" y="4929188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5065713" y="4924425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12</a:t>
            </a: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456238" y="4933950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13</a:t>
            </a: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5827713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653B8F"/>
                </a:solidFill>
              </a:rPr>
              <a:t>14</a:t>
            </a: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6242050" y="4930775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15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6605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16</a:t>
            </a: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6986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17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348538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7720013" y="4935538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51" name="Rectangle: Rounded Corners 50">
            <a:extLst/>
          </p:cNvPr>
          <p:cNvSpPr/>
          <p:nvPr/>
        </p:nvSpPr>
        <p:spPr>
          <a:xfrm>
            <a:off x="1039813" y="2416175"/>
            <a:ext cx="5516562" cy="527050"/>
          </a:xfrm>
          <a:prstGeom prst="round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52" name="Oval 51">
            <a:extLst/>
          </p:cNvPr>
          <p:cNvSpPr/>
          <p:nvPr/>
        </p:nvSpPr>
        <p:spPr>
          <a:xfrm>
            <a:off x="6443663" y="1855788"/>
            <a:ext cx="1595437" cy="1595437"/>
          </a:xfrm>
          <a:prstGeom prst="ellipse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3" name="h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2830">
            <a:off x="6500813" y="1689100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563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8101013" y="4938713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13797 C 4.16667E-6 0.19977 0.02777 0.27616 0.05034 0.27616 L 0.10086 0.27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How about this number line?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Can you spot the number 16?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58B61C5-148E-47BA-89B2-BB937D0B86C2}"/>
              </a:ext>
            </a:extLst>
          </p:cNvPr>
          <p:cNvSpPr/>
          <p:nvPr/>
        </p:nvSpPr>
        <p:spPr>
          <a:xfrm>
            <a:off x="755650" y="5256529"/>
            <a:ext cx="3816350" cy="831534"/>
          </a:xfrm>
          <a:prstGeom prst="round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extBox 29"/>
          <p:cNvSpPr txBox="1">
            <a:spLocks noChangeArrowheads="1"/>
          </p:cNvSpPr>
          <p:nvPr/>
        </p:nvSpPr>
        <p:spPr bwMode="auto">
          <a:xfrm>
            <a:off x="6688138" y="56689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6715125" y="5440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6688138" y="52117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688138" y="49752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6688138" y="47513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7419" name="TextBox 36"/>
          <p:cNvSpPr txBox="1">
            <a:spLocks noChangeArrowheads="1"/>
          </p:cNvSpPr>
          <p:nvPr/>
        </p:nvSpPr>
        <p:spPr bwMode="auto">
          <a:xfrm>
            <a:off x="6686550" y="45132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7420" name="TextBox 37"/>
          <p:cNvSpPr txBox="1">
            <a:spLocks noChangeArrowheads="1"/>
          </p:cNvSpPr>
          <p:nvPr/>
        </p:nvSpPr>
        <p:spPr bwMode="auto">
          <a:xfrm>
            <a:off x="6686550" y="429577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7421" name="TextBox 38"/>
          <p:cNvSpPr txBox="1">
            <a:spLocks noChangeArrowheads="1"/>
          </p:cNvSpPr>
          <p:nvPr/>
        </p:nvSpPr>
        <p:spPr bwMode="auto">
          <a:xfrm>
            <a:off x="6715125" y="40608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6715125" y="38560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6708775" y="36147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6635750" y="3375025"/>
            <a:ext cx="636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AEDFC48-FF71-4CC4-9462-EB0669B8ECFD}"/>
              </a:ext>
            </a:extLst>
          </p:cNvPr>
          <p:cNvCxnSpPr>
            <a:cxnSpLocks/>
          </p:cNvCxnSpPr>
          <p:nvPr/>
        </p:nvCxnSpPr>
        <p:spPr>
          <a:xfrm flipH="1">
            <a:off x="6323013" y="1270000"/>
            <a:ext cx="4762" cy="4605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336649" y="2686051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 rot="5400000">
            <a:off x="5316538" y="2303463"/>
            <a:ext cx="2281237" cy="255587"/>
            <a:chOff x="779985" y="5267058"/>
            <a:chExt cx="7543802" cy="3332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D835FAEA-09E7-46C9-99CE-7BC6542B09C2}"/>
                </a:ext>
              </a:extLst>
            </p:cNvPr>
            <p:cNvCxnSpPr/>
            <p:nvPr/>
          </p:nvCxnSpPr>
          <p:spPr>
            <a:xfrm>
              <a:off x="77998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FE06633-B620-4725-8BD5-089A29E2F084}"/>
                </a:ext>
              </a:extLst>
            </p:cNvPr>
            <p:cNvCxnSpPr/>
            <p:nvPr/>
          </p:nvCxnSpPr>
          <p:spPr>
            <a:xfrm>
              <a:off x="1535939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F95128F7-3B83-429D-B0FF-0F2C1AABD930}"/>
                </a:ext>
              </a:extLst>
            </p:cNvPr>
            <p:cNvCxnSpPr/>
            <p:nvPr/>
          </p:nvCxnSpPr>
          <p:spPr>
            <a:xfrm>
              <a:off x="228664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715DBDD2-48AE-4E76-8198-866572DE6D3F}"/>
                </a:ext>
              </a:extLst>
            </p:cNvPr>
            <p:cNvCxnSpPr/>
            <p:nvPr/>
          </p:nvCxnSpPr>
          <p:spPr>
            <a:xfrm>
              <a:off x="304259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4F9D52D-8D13-4173-A216-93265AC8D6D2}"/>
                </a:ext>
              </a:extLst>
            </p:cNvPr>
            <p:cNvCxnSpPr/>
            <p:nvPr/>
          </p:nvCxnSpPr>
          <p:spPr>
            <a:xfrm>
              <a:off x="379855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98B0E1E8-2F94-4110-9EBC-EE7D0FE88BFD}"/>
                </a:ext>
              </a:extLst>
            </p:cNvPr>
            <p:cNvCxnSpPr/>
            <p:nvPr/>
          </p:nvCxnSpPr>
          <p:spPr>
            <a:xfrm>
              <a:off x="455450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28B8B4D2-0E0A-47F0-8252-B014D329E2A7}"/>
                </a:ext>
              </a:extLst>
            </p:cNvPr>
            <p:cNvCxnSpPr/>
            <p:nvPr/>
          </p:nvCxnSpPr>
          <p:spPr>
            <a:xfrm>
              <a:off x="530521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98BADCEA-7172-402E-A6D5-51C40F96E982}"/>
                </a:ext>
              </a:extLst>
            </p:cNvPr>
            <p:cNvCxnSpPr/>
            <p:nvPr/>
          </p:nvCxnSpPr>
          <p:spPr>
            <a:xfrm>
              <a:off x="6061171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254ADAF-642E-4D28-A281-2EEA6CA5C874}"/>
                </a:ext>
              </a:extLst>
            </p:cNvPr>
            <p:cNvCxnSpPr/>
            <p:nvPr/>
          </p:nvCxnSpPr>
          <p:spPr>
            <a:xfrm>
              <a:off x="681712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3A9DC2F-043B-4872-BF94-004369C74458}"/>
                </a:ext>
              </a:extLst>
            </p:cNvPr>
            <p:cNvCxnSpPr/>
            <p:nvPr/>
          </p:nvCxnSpPr>
          <p:spPr>
            <a:xfrm>
              <a:off x="7567830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028DD31-F891-4F4C-B15E-3CC12A2DDCE6}"/>
                </a:ext>
              </a:extLst>
            </p:cNvPr>
            <p:cNvCxnSpPr/>
            <p:nvPr/>
          </p:nvCxnSpPr>
          <p:spPr>
            <a:xfrm>
              <a:off x="8323785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6"/>
          <p:cNvGrpSpPr>
            <a:grpSpLocks/>
          </p:cNvGrpSpPr>
          <p:nvPr/>
        </p:nvGrpSpPr>
        <p:grpSpPr bwMode="auto">
          <a:xfrm rot="5400000">
            <a:off x="5316538" y="4584700"/>
            <a:ext cx="2281238" cy="255587"/>
            <a:chOff x="779985" y="5267058"/>
            <a:chExt cx="7543802" cy="33328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F9BD14AB-F2CA-4E77-BD76-04D43DEBEBDE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C19AB4D-EA20-4A99-AC70-03CE2AB89423}"/>
                </a:ext>
              </a:extLst>
            </p:cNvPr>
            <p:cNvCxnSpPr/>
            <p:nvPr/>
          </p:nvCxnSpPr>
          <p:spPr>
            <a:xfrm>
              <a:off x="153594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DAA9B96E-B64C-42BA-998D-8929FB227022}"/>
                </a:ext>
              </a:extLst>
            </p:cNvPr>
            <p:cNvCxnSpPr/>
            <p:nvPr/>
          </p:nvCxnSpPr>
          <p:spPr>
            <a:xfrm>
              <a:off x="228664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60183B0C-A019-45D3-90C7-1A24004E10FA}"/>
                </a:ext>
              </a:extLst>
            </p:cNvPr>
            <p:cNvCxnSpPr/>
            <p:nvPr/>
          </p:nvCxnSpPr>
          <p:spPr>
            <a:xfrm>
              <a:off x="304260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6F43844-3D16-4CE2-A609-E553523B5E1E}"/>
                </a:ext>
              </a:extLst>
            </p:cNvPr>
            <p:cNvCxnSpPr/>
            <p:nvPr/>
          </p:nvCxnSpPr>
          <p:spPr>
            <a:xfrm>
              <a:off x="379855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ACFBAB6-2299-4DB8-A068-D2D7E406FACB}"/>
                </a:ext>
              </a:extLst>
            </p:cNvPr>
            <p:cNvCxnSpPr/>
            <p:nvPr/>
          </p:nvCxnSpPr>
          <p:spPr>
            <a:xfrm>
              <a:off x="455451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EE48DF28-6201-48E2-9ECA-A81D6B925FB4}"/>
                </a:ext>
              </a:extLst>
            </p:cNvPr>
            <p:cNvCxnSpPr/>
            <p:nvPr/>
          </p:nvCxnSpPr>
          <p:spPr>
            <a:xfrm>
              <a:off x="530521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BFF82ED2-98BD-4F5E-842D-17B744D2DADF}"/>
                </a:ext>
              </a:extLst>
            </p:cNvPr>
            <p:cNvCxnSpPr/>
            <p:nvPr/>
          </p:nvCxnSpPr>
          <p:spPr>
            <a:xfrm>
              <a:off x="60611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039EAC1A-E236-43DA-BE12-5854B305047E}"/>
                </a:ext>
              </a:extLst>
            </p:cNvPr>
            <p:cNvCxnSpPr/>
            <p:nvPr/>
          </p:nvCxnSpPr>
          <p:spPr>
            <a:xfrm>
              <a:off x="68171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877211B8-7ED9-4802-BEFE-6C51EEFE43A2}"/>
                </a:ext>
              </a:extLst>
            </p:cNvPr>
            <p:cNvCxnSpPr/>
            <p:nvPr/>
          </p:nvCxnSpPr>
          <p:spPr>
            <a:xfrm>
              <a:off x="75678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BCC06C2E-A0A2-4882-BD5E-C14E9913CAC2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6642100" y="31305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17430" name="TextBox 32"/>
          <p:cNvSpPr txBox="1">
            <a:spLocks noChangeArrowheads="1"/>
          </p:cNvSpPr>
          <p:nvPr/>
        </p:nvSpPr>
        <p:spPr bwMode="auto">
          <a:xfrm>
            <a:off x="6635750" y="2901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7431" name="TextBox 33"/>
          <p:cNvSpPr txBox="1">
            <a:spLocks noChangeArrowheads="1"/>
          </p:cNvSpPr>
          <p:nvPr/>
        </p:nvSpPr>
        <p:spPr bwMode="auto">
          <a:xfrm>
            <a:off x="6642100" y="26749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13</a:t>
            </a:r>
          </a:p>
        </p:txBody>
      </p:sp>
      <p:sp>
        <p:nvSpPr>
          <p:cNvPr id="17432" name="TextBox 34"/>
          <p:cNvSpPr txBox="1">
            <a:spLocks noChangeArrowheads="1"/>
          </p:cNvSpPr>
          <p:nvPr/>
        </p:nvSpPr>
        <p:spPr bwMode="auto">
          <a:xfrm>
            <a:off x="6642100" y="24384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7433" name="TextBox 35"/>
          <p:cNvSpPr txBox="1">
            <a:spLocks noChangeArrowheads="1"/>
          </p:cNvSpPr>
          <p:nvPr/>
        </p:nvSpPr>
        <p:spPr bwMode="auto">
          <a:xfrm>
            <a:off x="6642100" y="22129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7434" name="TextBox 36"/>
          <p:cNvSpPr txBox="1">
            <a:spLocks noChangeArrowheads="1"/>
          </p:cNvSpPr>
          <p:nvPr/>
        </p:nvSpPr>
        <p:spPr bwMode="auto">
          <a:xfrm>
            <a:off x="6640513" y="19764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7435" name="TextBox 37"/>
          <p:cNvSpPr txBox="1">
            <a:spLocks noChangeArrowheads="1"/>
          </p:cNvSpPr>
          <p:nvPr/>
        </p:nvSpPr>
        <p:spPr bwMode="auto">
          <a:xfrm>
            <a:off x="6640513" y="1757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7436" name="TextBox 39"/>
          <p:cNvSpPr txBox="1">
            <a:spLocks noChangeArrowheads="1"/>
          </p:cNvSpPr>
          <p:nvPr/>
        </p:nvSpPr>
        <p:spPr bwMode="auto">
          <a:xfrm>
            <a:off x="6635750" y="15224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17437" name="TextBox 40"/>
          <p:cNvSpPr txBox="1">
            <a:spLocks noChangeArrowheads="1"/>
          </p:cNvSpPr>
          <p:nvPr/>
        </p:nvSpPr>
        <p:spPr bwMode="auto">
          <a:xfrm>
            <a:off x="6635750" y="12858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17438" name="TextBox 41"/>
          <p:cNvSpPr txBox="1">
            <a:spLocks noChangeArrowheads="1"/>
          </p:cNvSpPr>
          <p:nvPr/>
        </p:nvSpPr>
        <p:spPr bwMode="auto">
          <a:xfrm>
            <a:off x="6627813" y="1069975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698604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695 L -3.88889E-6 0.00092 C 0.0033 -0.01297 0.00695 -0.02084 0.01094 -0.02663 C 0.01285 -0.03241 0.01441 -0.04028 0.0165 -0.04028 C 0.01823 -0.0463 0.02014 -0.0463 0.0224 -0.0463 C 0.02448 -0.05209 0.02691 -0.05996 0.02917 -0.06575 C 0.03629 -0.07963 0.03507 -0.06575 0.04341 -0.07963 C 0.04653 -0.08542 0.04896 -0.09121 0.05209 -0.09121 C 0.05434 -0.09121 0.05643 -0.09908 0.05886 -0.09908 C 0.06059 -0.1051 0.06285 -0.1051 0.06459 -0.1051 C 0.06737 -0.11088 0.07032 -0.11088 0.07327 -0.11088 C 0.07552 -0.11875 0.07761 -0.11875 0.08004 -0.11875 C 0.08403 -0.12454 0.0875 -0.12454 0.0915 -0.13056 C 0.10226 -0.1382 0.10226 -0.14422 0.11563 -0.14422 C 0.14653 -0.15 0.17778 -0.15 0.20886 -0.15 C 0.21268 -0.15788 0.21407 -0.15788 0.21875 -0.16366 C 0.22136 -0.16968 0.22448 -0.16968 0.22743 -0.16968 C 0.23177 -0.17755 0.23698 -0.17755 0.24132 -0.18334 L 0.24601 -0.18913 L 0.24601 -0.18334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16 on the number track? Click on Number Sixteen to move him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="" xmlns:a16="http://schemas.microsoft.com/office/drawing/2014/main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="" xmlns:a16="http://schemas.microsoft.com/office/drawing/2014/main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="" xmlns:a16="http://schemas.microsoft.com/office/drawing/2014/main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="" xmlns:a16="http://schemas.microsoft.com/office/drawing/2014/main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="" xmlns:a16="http://schemas.microsoft.com/office/drawing/2014/main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428356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FE864"/>
                </a:solidFill>
                <a:latin typeface="+mn-lt"/>
              </a:rPr>
              <a:t>13</a:t>
            </a:r>
            <a:endParaRPr lang="en-GB" sz="2000" b="0" dirty="0">
              <a:solidFill>
                <a:srgbClr val="FFE864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="" xmlns:a16="http://schemas.microsoft.com/office/drawing/2014/main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3147723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B9D36E"/>
                </a:solidFill>
                <a:latin typeface="+mn-lt"/>
              </a:rPr>
              <a:t>15</a:t>
            </a:r>
            <a:endParaRPr lang="en-GB" sz="2000" b="0" dirty="0">
              <a:solidFill>
                <a:srgbClr val="B9D36E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="" xmlns:a16="http://schemas.microsoft.com/office/drawing/2014/main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2015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DD182"/>
                </a:solidFill>
                <a:latin typeface="+mn-lt"/>
              </a:rPr>
              <a:t>17</a:t>
            </a:r>
            <a:endParaRPr lang="en-GB" sz="2000" b="0" dirty="0">
              <a:solidFill>
                <a:srgbClr val="FDD182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="" xmlns:a16="http://schemas.microsoft.com/office/drawing/2014/main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4865762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9A34D"/>
                </a:solidFill>
                <a:latin typeface="+mn-lt"/>
              </a:rPr>
              <a:t>12</a:t>
            </a:r>
            <a:endParaRPr lang="en-GB" sz="2000" b="0" dirty="0">
              <a:solidFill>
                <a:srgbClr val="F9A34D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="" xmlns:a16="http://schemas.microsoft.com/office/drawing/2014/main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541148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="" xmlns:a16="http://schemas.microsoft.com/office/drawing/2014/main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37025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CAA9CA"/>
                </a:solidFill>
                <a:latin typeface="+mn-lt"/>
              </a:rPr>
              <a:t>14</a:t>
            </a:r>
            <a:endParaRPr lang="en-GB" sz="2000" b="0" dirty="0">
              <a:solidFill>
                <a:srgbClr val="CAA9CA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="" xmlns:a16="http://schemas.microsoft.com/office/drawing/2014/main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40EFBC3-DDDD-41A6-908B-BF32D4C8ED59}"/>
              </a:ext>
            </a:extLst>
          </p:cNvPr>
          <p:cNvGrpSpPr/>
          <p:nvPr/>
        </p:nvGrpSpPr>
        <p:grpSpPr>
          <a:xfrm>
            <a:off x="697830" y="4552244"/>
            <a:ext cx="1600239" cy="1710267"/>
            <a:chOff x="1254183" y="2232510"/>
            <a:chExt cx="1833878" cy="1940269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3304" y="2232510"/>
              <a:ext cx="1254757" cy="1940269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="" xmlns:a16="http://schemas.microsoft.com/office/drawing/2014/main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033" b="-1049"/>
            <a:stretch/>
          </p:blipFill>
          <p:spPr>
            <a:xfrm>
              <a:off x="1254183" y="2382993"/>
              <a:ext cx="507942" cy="178978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8FBB65D-CAA4-4AE9-B14E-9A598FA729FB}"/>
              </a:ext>
            </a:extLst>
          </p:cNvPr>
          <p:cNvGrpSpPr/>
          <p:nvPr/>
        </p:nvGrpSpPr>
        <p:grpSpPr>
          <a:xfrm>
            <a:off x="1010551" y="5294594"/>
            <a:ext cx="489614" cy="525964"/>
            <a:chOff x="1242909" y="2267127"/>
            <a:chExt cx="1823625" cy="1879526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2388" y="2267127"/>
              <a:ext cx="1254146" cy="1879526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="" xmlns:a16="http://schemas.microsoft.com/office/drawing/2014/main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11" r="1111"/>
            <a:stretch/>
          </p:blipFill>
          <p:spPr>
            <a:xfrm>
              <a:off x="1242909" y="2385088"/>
              <a:ext cx="508083" cy="1738324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16? Which number comes after number 16? Can you spot any patterns when you look at the number track?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5EE0C2-B523-4888-B00D-D617086DD4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37446" y="2582683"/>
            <a:ext cx="497369" cy="531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64861 -0.393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1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26570" y="1569071"/>
            <a:ext cx="2879808" cy="449835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041864" y="2331857"/>
            <a:ext cx="3059383" cy="1240110"/>
          </a:xfrm>
          <a:prstGeom prst="wedgeRoundRectCallout">
            <a:avLst>
              <a:gd name="adj1" fmla="val 62368"/>
              <a:gd name="adj2" fmla="val 41134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off to visit my friend, Number Ten. I have made some cakes to take. How many do I have?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2560555" y="2567005"/>
            <a:ext cx="2478178" cy="994306"/>
          </a:xfrm>
          <a:prstGeom prst="wedgeRoundRectCallout">
            <a:avLst>
              <a:gd name="adj1" fmla="val 65380"/>
              <a:gd name="adj2" fmla="val 36315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Six. What do you notice about me?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27DF372-F573-4369-8CF9-5326704C61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840" b="-5680"/>
          <a:stretch/>
        </p:blipFill>
        <p:spPr>
          <a:xfrm>
            <a:off x="1216930" y="4024359"/>
            <a:ext cx="89823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AA3B205-E176-4CF0-A309-769BF6301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840" b="-5680"/>
          <a:stretch/>
        </p:blipFill>
        <p:spPr>
          <a:xfrm>
            <a:off x="3350528" y="4024359"/>
            <a:ext cx="898235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1D41141-D1CC-4DBC-83A4-D30331B57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8" b="41"/>
          <a:stretch/>
        </p:blipFill>
        <p:spPr>
          <a:xfrm>
            <a:off x="1216930" y="5105400"/>
            <a:ext cx="898235" cy="828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31D210C-6BA4-4BC4-ACA4-B11E7C2BBB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559" b="41"/>
          <a:stretch/>
        </p:blipFill>
        <p:spPr>
          <a:xfrm>
            <a:off x="2283728" y="5019676"/>
            <a:ext cx="898235" cy="9143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7205712-5A62-4A4E-91BE-B84C5B7EA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699" b="-2820"/>
          <a:stretch/>
        </p:blipFill>
        <p:spPr>
          <a:xfrm>
            <a:off x="2283729" y="3995784"/>
            <a:ext cx="898235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0281C7F-DEB3-411C-8907-57AADC15F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559" b="41"/>
          <a:stretch/>
        </p:blipFill>
        <p:spPr>
          <a:xfrm>
            <a:off x="3350526" y="5019676"/>
            <a:ext cx="898235" cy="914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22691"/>
            <a:ext cx="8220075" cy="994306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</a:rPr>
              <a:t>Number Ten opened the door just as Number Six arrived. They were excited to see each other and they both had a funny feeling. Then, there was a loud bang and…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9A9C48-4B0E-46F6-8ECD-2E996F4E1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8944" y="1516997"/>
            <a:ext cx="6259283" cy="4900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6576" y="3531494"/>
            <a:ext cx="1772049" cy="2118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87878" y="4336308"/>
            <a:ext cx="1279744" cy="199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=""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Ten">
            <a:extLst>
              <a:ext uri="{FF2B5EF4-FFF2-40B4-BE49-F238E27FC236}">
                <a16:creationId xmlns=""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938264" y="2763288"/>
            <a:ext cx="1391396" cy="1663057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=""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07299" y="2956122"/>
            <a:ext cx="940158" cy="1468557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="" xmlns:a16="http://schemas.microsoft.com/office/drawing/2014/main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98"/>
          <a:stretch/>
        </p:blipFill>
        <p:spPr>
          <a:xfrm>
            <a:off x="2947789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="" xmlns:a16="http://schemas.microsoft.com/office/drawing/2014/main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" r="-2125"/>
          <a:stretch/>
        </p:blipFill>
        <p:spPr>
          <a:xfrm>
            <a:off x="2934089" y="3124200"/>
            <a:ext cx="380592" cy="1302145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="" xmlns:a16="http://schemas.microsoft.com/office/drawing/2014/main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40758" y="2945556"/>
            <a:ext cx="946922" cy="147912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D7D9439B-D4F3-4085-885D-1466B3078C95}"/>
              </a:ext>
            </a:extLst>
          </p:cNvPr>
          <p:cNvSpPr/>
          <p:nvPr/>
        </p:nvSpPr>
        <p:spPr>
          <a:xfrm>
            <a:off x="5648840" y="2667000"/>
            <a:ext cx="1644729" cy="762000"/>
          </a:xfrm>
          <a:prstGeom prst="wedgeRoundRectCallout">
            <a:avLst>
              <a:gd name="adj1" fmla="val -42242"/>
              <a:gd name="adj2" fmla="val 62014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Sixteen.</a:t>
            </a:r>
          </a:p>
        </p:txBody>
      </p:sp>
    </p:spTree>
    <p:extLst>
      <p:ext uri="{BB962C8B-B14F-4D97-AF65-F5344CB8AC3E}">
        <p14:creationId xmlns="" xmlns:p14="http://schemas.microsoft.com/office/powerpoint/2010/main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2.96296E-6 L -0.14948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1.48148E-6 L 0.12465 1.4814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2.96296E-6 L 0.12795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Cube Towers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0" y="1746910"/>
            <a:ext cx="1167808" cy="382047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27457" y="1282155"/>
            <a:ext cx="723682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This is the number </a:t>
            </a:r>
            <a:r>
              <a:rPr lang="en-US" altLang="en-US" sz="2400" dirty="0" smtClean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16 </a:t>
            </a:r>
            <a:r>
              <a:rPr lang="en-US" altLang="en-US" sz="2400" dirty="0" smtClean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shown </a:t>
            </a:r>
            <a:r>
              <a:rPr lang="en-US" altLang="en-US" sz="2400" dirty="0">
                <a:solidFill>
                  <a:srgbClr val="1C1C1C"/>
                </a:solidFill>
                <a:ea typeface="Sassoon Infant Rg" pitchFamily="2" charset="0"/>
                <a:cs typeface="Sassoon Infant Rg" pitchFamily="2" charset="0"/>
              </a:rPr>
              <a:t>as towers of cubes.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650" y="551815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16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is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1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tower of ten and </a:t>
            </a:r>
            <a:r>
              <a:rPr lang="en-US" altLang="en-US" sz="3200" dirty="0" smtClean="0">
                <a:solidFill>
                  <a:srgbClr val="FF0000"/>
                </a:solidFill>
                <a:ea typeface="Sassoon Infant Rg" pitchFamily="2" charset="0"/>
                <a:cs typeface="Sassoon Infant Rg" pitchFamily="2" charset="0"/>
              </a:rPr>
              <a:t>6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 </a:t>
            </a:r>
            <a:r>
              <a:rPr lang="en-US" altLang="en-US" sz="3200" dirty="0" smtClean="0">
                <a:ea typeface="Sassoon Infant Rg" pitchFamily="2" charset="0"/>
                <a:cs typeface="Sassoon Infant Rg" pitchFamily="2" charset="0"/>
              </a:rPr>
              <a:t>blocks more</a:t>
            </a:r>
            <a:endParaRPr lang="en-US" altLang="en-US" sz="3200" dirty="0">
              <a:ea typeface="Sassoon Infant Rg" pitchFamily="2" charset="0"/>
              <a:cs typeface="Sassoon Infant Rg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4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5206" y="527681"/>
            <a:ext cx="8473587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First, Number Sixteen decided to play with some building bricks. Can you help Number Sixteen to build a tower of red bricks?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723621" y="4441171"/>
            <a:ext cx="1749368" cy="1842704"/>
            <a:chOff x="1254183" y="2317098"/>
            <a:chExt cx="1736886" cy="182955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2" y="2317098"/>
              <a:ext cx="1171267" cy="1829555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="" xmlns:a16="http://schemas.microsoft.com/office/drawing/2014/main" id="{2C9F7A0C-30CD-4291-9225-10E5CC718ABF}"/>
              </a:ext>
            </a:extLst>
          </p:cNvPr>
          <p:cNvSpPr/>
          <p:nvPr/>
        </p:nvSpPr>
        <p:spPr>
          <a:xfrm>
            <a:off x="2802013" y="4441171"/>
            <a:ext cx="2676580" cy="1293022"/>
          </a:xfrm>
          <a:prstGeom prst="wedgeRoundRectCallout">
            <a:avLst>
              <a:gd name="adj1" fmla="val -62875"/>
              <a:gd name="adj2" fmla="val -2640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Click on the bricks to help me build a tower. How many red bricks are there in my tower?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D59F59-CEEA-4BDE-A79A-25C2211B7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61" y="2202474"/>
            <a:ext cx="1179683" cy="5397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869603C-86B0-4CE1-89E1-DBA1AA03C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60" y="1993304"/>
            <a:ext cx="1179683" cy="5397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C5FF643-BFBF-43F0-96FB-B1E649D83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24" y="3089378"/>
            <a:ext cx="1179683" cy="5397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8BF5D0B-62AE-4248-8DCE-937B08040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6" y="2573586"/>
            <a:ext cx="1179683" cy="5397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18CBD03-200D-4B97-9671-52D5C32F2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09" y="2435217"/>
            <a:ext cx="1179683" cy="5397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6D18947-3125-4E67-8102-275C6B311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57" y="2865517"/>
            <a:ext cx="1179683" cy="5397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53148F5-9898-449B-AE23-51FE21254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27" y="1871907"/>
            <a:ext cx="1179683" cy="5397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B63CEC-EACB-4E12-9345-96EAA7D08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83" y="1827924"/>
            <a:ext cx="1179683" cy="5397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8523895-CA80-4EEF-A31C-23BE59A55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83" y="2570331"/>
            <a:ext cx="1179683" cy="5397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976DBC7-8C76-402F-AB22-3C541470D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22" y="2097792"/>
            <a:ext cx="1179683" cy="539736"/>
          </a:xfrm>
          <a:prstGeom prst="rect">
            <a:avLst/>
          </a:prstGeom>
        </p:spPr>
      </p:pic>
      <p:sp>
        <p:nvSpPr>
          <p:cNvPr id="79" name="1">
            <a:extLst>
              <a:ext uri="{FF2B5EF4-FFF2-40B4-BE49-F238E27FC236}">
                <a16:creationId xmlns="" xmlns:a16="http://schemas.microsoft.com/office/drawing/2014/main" id="{89230B4F-7AA6-45AB-ABC9-7EBCB2072EDC}"/>
              </a:ext>
            </a:extLst>
          </p:cNvPr>
          <p:cNvSpPr txBox="1">
            <a:spLocks/>
          </p:cNvSpPr>
          <p:nvPr/>
        </p:nvSpPr>
        <p:spPr>
          <a:xfrm>
            <a:off x="6484655" y="5801417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1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2">
            <a:extLst>
              <a:ext uri="{FF2B5EF4-FFF2-40B4-BE49-F238E27FC236}">
                <a16:creationId xmlns="" xmlns:a16="http://schemas.microsoft.com/office/drawing/2014/main" id="{E2EEBFB4-A013-4640-8EC0-482E9D8EFA75}"/>
              </a:ext>
            </a:extLst>
          </p:cNvPr>
          <p:cNvSpPr txBox="1">
            <a:spLocks/>
          </p:cNvSpPr>
          <p:nvPr/>
        </p:nvSpPr>
        <p:spPr>
          <a:xfrm>
            <a:off x="6484655" y="5343686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2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3">
            <a:extLst>
              <a:ext uri="{FF2B5EF4-FFF2-40B4-BE49-F238E27FC236}">
                <a16:creationId xmlns="" xmlns:a16="http://schemas.microsoft.com/office/drawing/2014/main" id="{B03EA3FB-F3F9-4903-8D98-577F1F86D9C4}"/>
              </a:ext>
            </a:extLst>
          </p:cNvPr>
          <p:cNvSpPr txBox="1">
            <a:spLocks/>
          </p:cNvSpPr>
          <p:nvPr/>
        </p:nvSpPr>
        <p:spPr>
          <a:xfrm>
            <a:off x="6484654" y="4859455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3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4">
            <a:extLst>
              <a:ext uri="{FF2B5EF4-FFF2-40B4-BE49-F238E27FC236}">
                <a16:creationId xmlns="" xmlns:a16="http://schemas.microsoft.com/office/drawing/2014/main" id="{436A53F1-89A8-4C10-855C-9E5B5F83516A}"/>
              </a:ext>
            </a:extLst>
          </p:cNvPr>
          <p:cNvSpPr txBox="1">
            <a:spLocks/>
          </p:cNvSpPr>
          <p:nvPr/>
        </p:nvSpPr>
        <p:spPr>
          <a:xfrm>
            <a:off x="6484654" y="4389113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4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5">
            <a:extLst>
              <a:ext uri="{FF2B5EF4-FFF2-40B4-BE49-F238E27FC236}">
                <a16:creationId xmlns="" xmlns:a16="http://schemas.microsoft.com/office/drawing/2014/main" id="{1035CDD2-389E-48E5-9597-3D874FF43787}"/>
              </a:ext>
            </a:extLst>
          </p:cNvPr>
          <p:cNvSpPr txBox="1">
            <a:spLocks/>
          </p:cNvSpPr>
          <p:nvPr/>
        </p:nvSpPr>
        <p:spPr>
          <a:xfrm>
            <a:off x="6484654" y="3925715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5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6">
            <a:extLst>
              <a:ext uri="{FF2B5EF4-FFF2-40B4-BE49-F238E27FC236}">
                <a16:creationId xmlns="" xmlns:a16="http://schemas.microsoft.com/office/drawing/2014/main" id="{447AFF32-9329-49DB-A956-4BFF55FD9D3F}"/>
              </a:ext>
            </a:extLst>
          </p:cNvPr>
          <p:cNvSpPr txBox="1">
            <a:spLocks/>
          </p:cNvSpPr>
          <p:nvPr/>
        </p:nvSpPr>
        <p:spPr>
          <a:xfrm>
            <a:off x="6484654" y="3478739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6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5" name="7">
            <a:extLst>
              <a:ext uri="{FF2B5EF4-FFF2-40B4-BE49-F238E27FC236}">
                <a16:creationId xmlns="" xmlns:a16="http://schemas.microsoft.com/office/drawing/2014/main" id="{558E73D3-46A2-4D35-BAFD-826EEB6EBACD}"/>
              </a:ext>
            </a:extLst>
          </p:cNvPr>
          <p:cNvSpPr txBox="1">
            <a:spLocks/>
          </p:cNvSpPr>
          <p:nvPr/>
        </p:nvSpPr>
        <p:spPr>
          <a:xfrm>
            <a:off x="6484653" y="2993996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7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8">
            <a:extLst>
              <a:ext uri="{FF2B5EF4-FFF2-40B4-BE49-F238E27FC236}">
                <a16:creationId xmlns="" xmlns:a16="http://schemas.microsoft.com/office/drawing/2014/main" id="{E8997C0C-68F3-4233-8CB6-EF00A7537224}"/>
              </a:ext>
            </a:extLst>
          </p:cNvPr>
          <p:cNvSpPr txBox="1">
            <a:spLocks/>
          </p:cNvSpPr>
          <p:nvPr/>
        </p:nvSpPr>
        <p:spPr>
          <a:xfrm>
            <a:off x="6464543" y="2544999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8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9">
            <a:extLst>
              <a:ext uri="{FF2B5EF4-FFF2-40B4-BE49-F238E27FC236}">
                <a16:creationId xmlns="" xmlns:a16="http://schemas.microsoft.com/office/drawing/2014/main" id="{CF2C436F-D2CD-4A9D-8D7F-D5A2D409DB41}"/>
              </a:ext>
            </a:extLst>
          </p:cNvPr>
          <p:cNvSpPr txBox="1">
            <a:spLocks/>
          </p:cNvSpPr>
          <p:nvPr/>
        </p:nvSpPr>
        <p:spPr>
          <a:xfrm>
            <a:off x="6462509" y="2106334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9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10">
            <a:extLst>
              <a:ext uri="{FF2B5EF4-FFF2-40B4-BE49-F238E27FC236}">
                <a16:creationId xmlns="" xmlns:a16="http://schemas.microsoft.com/office/drawing/2014/main" id="{AD88B4D3-6C01-4699-8684-73AC76017159}"/>
              </a:ext>
            </a:extLst>
          </p:cNvPr>
          <p:cNvSpPr txBox="1">
            <a:spLocks/>
          </p:cNvSpPr>
          <p:nvPr/>
        </p:nvSpPr>
        <p:spPr>
          <a:xfrm>
            <a:off x="6462214" y="1629536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10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E280A65-DAB3-4277-A76E-0165FDE0391F}"/>
              </a:ext>
            </a:extLst>
          </p:cNvPr>
          <p:cNvGrpSpPr/>
          <p:nvPr/>
        </p:nvGrpSpPr>
        <p:grpSpPr>
          <a:xfrm>
            <a:off x="4722021" y="1827105"/>
            <a:ext cx="3464687" cy="1801190"/>
            <a:chOff x="903729" y="1715156"/>
            <a:chExt cx="3464687" cy="1801190"/>
          </a:xfrm>
        </p:grpSpPr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8F5BB3C4-19D8-4474-9E7F-0FB5B198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733" y="2089706"/>
              <a:ext cx="1179683" cy="53973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E434A9E5-0122-4CEF-B82D-09058D91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32" y="1880536"/>
              <a:ext cx="1179683" cy="53973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1853E78-A261-4C26-9E2B-386895A8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96" y="2976610"/>
              <a:ext cx="1179683" cy="53973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FBE53F80-50E1-4CF2-906D-2DD6B3719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468" y="2460818"/>
              <a:ext cx="1179683" cy="53973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67DEAA4-75D2-4EDD-A98E-172CB77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581" y="2322449"/>
              <a:ext cx="1179683" cy="53973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92D8695D-7473-444F-85F8-54CEE905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729" y="2752749"/>
              <a:ext cx="1179683" cy="53973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9B2F7A2E-F661-426F-AA81-4005FF5C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299" y="1759139"/>
              <a:ext cx="1179683" cy="539736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1244AC5B-5CAB-4897-8734-6D522C43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155" y="1715156"/>
              <a:ext cx="1179683" cy="539736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80E7EFB2-E56F-475A-B33A-74B1CD4B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155" y="2457563"/>
              <a:ext cx="1179683" cy="53973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69BBA04D-EC4A-4E38-970E-43B4C736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94" y="1985024"/>
              <a:ext cx="1179683" cy="539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7344 0.5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04982 0.47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5243 0.24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3299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599 0.2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7552 0.072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4653 0.15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184 0.089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184 -0.087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533 -0.079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5206" y="527681"/>
            <a:ext cx="8473587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help Number Sixteen to build a tower of green bricks?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723621" y="4441171"/>
            <a:ext cx="1749368" cy="1842704"/>
            <a:chOff x="1254183" y="2317098"/>
            <a:chExt cx="1736886" cy="182955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2" y="2317098"/>
              <a:ext cx="1171267" cy="1829555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="" xmlns:a16="http://schemas.microsoft.com/office/drawing/2014/main" id="{2C9F7A0C-30CD-4291-9225-10E5CC718ABF}"/>
              </a:ext>
            </a:extLst>
          </p:cNvPr>
          <p:cNvSpPr/>
          <p:nvPr/>
        </p:nvSpPr>
        <p:spPr>
          <a:xfrm>
            <a:off x="2673737" y="4617340"/>
            <a:ext cx="3015864" cy="1293022"/>
          </a:xfrm>
          <a:prstGeom prst="wedgeRoundRectCallout">
            <a:avLst>
              <a:gd name="adj1" fmla="val -62596"/>
              <a:gd name="adj2" fmla="val -11152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wonder how many green bricks we have. Click the green bricks to help me build another tower.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D59F59-CEEA-4BDE-A79A-25C2211B7C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06861" y="2202474"/>
            <a:ext cx="1179683" cy="5397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869603C-86B0-4CE1-89E1-DBA1AA03C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80560" y="1993304"/>
            <a:ext cx="1179683" cy="5397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C5FF643-BFBF-43F0-96FB-B1E649D83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39124" y="3089378"/>
            <a:ext cx="1179683" cy="5397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8BF5D0B-62AE-4248-8DCE-937B08040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36596" y="2573586"/>
            <a:ext cx="1179683" cy="539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18CBD03-200D-4B97-9671-52D5C32F2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76709" y="2435217"/>
            <a:ext cx="1179683" cy="5397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6D18947-3125-4E67-8102-275C6B311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21857" y="2865517"/>
            <a:ext cx="1179683" cy="539735"/>
          </a:xfrm>
          <a:prstGeom prst="rect">
            <a:avLst/>
          </a:prstGeom>
        </p:spPr>
      </p:pic>
      <p:sp>
        <p:nvSpPr>
          <p:cNvPr id="79" name="1">
            <a:extLst>
              <a:ext uri="{FF2B5EF4-FFF2-40B4-BE49-F238E27FC236}">
                <a16:creationId xmlns="" xmlns:a16="http://schemas.microsoft.com/office/drawing/2014/main" id="{89230B4F-7AA6-45AB-ABC9-7EBCB2072EDC}"/>
              </a:ext>
            </a:extLst>
          </p:cNvPr>
          <p:cNvSpPr txBox="1">
            <a:spLocks/>
          </p:cNvSpPr>
          <p:nvPr/>
        </p:nvSpPr>
        <p:spPr>
          <a:xfrm>
            <a:off x="6484655" y="5801417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1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" name="2">
            <a:extLst>
              <a:ext uri="{FF2B5EF4-FFF2-40B4-BE49-F238E27FC236}">
                <a16:creationId xmlns="" xmlns:a16="http://schemas.microsoft.com/office/drawing/2014/main" id="{E2EEBFB4-A013-4640-8EC0-482E9D8EFA75}"/>
              </a:ext>
            </a:extLst>
          </p:cNvPr>
          <p:cNvSpPr txBox="1">
            <a:spLocks/>
          </p:cNvSpPr>
          <p:nvPr/>
        </p:nvSpPr>
        <p:spPr>
          <a:xfrm>
            <a:off x="6484655" y="5343686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2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" name="3">
            <a:extLst>
              <a:ext uri="{FF2B5EF4-FFF2-40B4-BE49-F238E27FC236}">
                <a16:creationId xmlns="" xmlns:a16="http://schemas.microsoft.com/office/drawing/2014/main" id="{B03EA3FB-F3F9-4903-8D98-577F1F86D9C4}"/>
              </a:ext>
            </a:extLst>
          </p:cNvPr>
          <p:cNvSpPr txBox="1">
            <a:spLocks/>
          </p:cNvSpPr>
          <p:nvPr/>
        </p:nvSpPr>
        <p:spPr>
          <a:xfrm>
            <a:off x="6484654" y="4859455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3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4">
            <a:extLst>
              <a:ext uri="{FF2B5EF4-FFF2-40B4-BE49-F238E27FC236}">
                <a16:creationId xmlns="" xmlns:a16="http://schemas.microsoft.com/office/drawing/2014/main" id="{436A53F1-89A8-4C10-855C-9E5B5F83516A}"/>
              </a:ext>
            </a:extLst>
          </p:cNvPr>
          <p:cNvSpPr txBox="1">
            <a:spLocks/>
          </p:cNvSpPr>
          <p:nvPr/>
        </p:nvSpPr>
        <p:spPr>
          <a:xfrm>
            <a:off x="6484654" y="4389113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4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5">
            <a:extLst>
              <a:ext uri="{FF2B5EF4-FFF2-40B4-BE49-F238E27FC236}">
                <a16:creationId xmlns="" xmlns:a16="http://schemas.microsoft.com/office/drawing/2014/main" id="{1035CDD2-389E-48E5-9597-3D874FF43787}"/>
              </a:ext>
            </a:extLst>
          </p:cNvPr>
          <p:cNvSpPr txBox="1">
            <a:spLocks/>
          </p:cNvSpPr>
          <p:nvPr/>
        </p:nvSpPr>
        <p:spPr>
          <a:xfrm>
            <a:off x="6484654" y="3925715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5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6">
            <a:extLst>
              <a:ext uri="{FF2B5EF4-FFF2-40B4-BE49-F238E27FC236}">
                <a16:creationId xmlns="" xmlns:a16="http://schemas.microsoft.com/office/drawing/2014/main" id="{447AFF32-9329-49DB-A956-4BFF55FD9D3F}"/>
              </a:ext>
            </a:extLst>
          </p:cNvPr>
          <p:cNvSpPr txBox="1">
            <a:spLocks/>
          </p:cNvSpPr>
          <p:nvPr/>
        </p:nvSpPr>
        <p:spPr>
          <a:xfrm>
            <a:off x="6484654" y="3478739"/>
            <a:ext cx="866613" cy="45645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>
                <a:solidFill>
                  <a:schemeClr val="bg1"/>
                </a:solidFill>
                <a:latin typeface="+mn-lt"/>
              </a:rPr>
              <a:t>6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E280A65-DAB3-4277-A76E-0165FDE0391F}"/>
              </a:ext>
            </a:extLst>
          </p:cNvPr>
          <p:cNvGrpSpPr/>
          <p:nvPr/>
        </p:nvGrpSpPr>
        <p:grpSpPr>
          <a:xfrm>
            <a:off x="4722021" y="1992485"/>
            <a:ext cx="3464687" cy="1635809"/>
            <a:chOff x="903729" y="1880536"/>
            <a:chExt cx="3464687" cy="1635809"/>
          </a:xfrm>
        </p:grpSpPr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8F5BB3C4-19D8-4474-9E7F-0FB5B198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8733" y="2089706"/>
              <a:ext cx="1179683" cy="53973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E434A9E5-0122-4CEF-B82D-09058D91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2432" y="1880536"/>
              <a:ext cx="1179683" cy="53973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1853E78-A261-4C26-9E2B-386895A8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20996" y="2976610"/>
              <a:ext cx="1179683" cy="53973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FBE53F80-50E1-4CF2-906D-2DD6B3719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468" y="2460818"/>
              <a:ext cx="1179683" cy="53973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67DEAA4-75D2-4EDD-A98E-172CB77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58581" y="2322449"/>
              <a:ext cx="1179683" cy="53973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92D8695D-7473-444F-85F8-54CEE905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729" y="2752749"/>
              <a:ext cx="1179683" cy="539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283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7344 0.5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04982 0.47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5278 0.24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3299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599 0.2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7552 0.072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697316" y="625779"/>
            <a:ext cx="1749368" cy="1842704"/>
            <a:chOff x="1254183" y="2317098"/>
            <a:chExt cx="1736886" cy="182955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2" y="2317098"/>
              <a:ext cx="1171267" cy="1829555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=""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="" xmlns:a16="http://schemas.microsoft.com/office/drawing/2014/main" id="{2C9F7A0C-30CD-4291-9225-10E5CC718ABF}"/>
              </a:ext>
            </a:extLst>
          </p:cNvPr>
          <p:cNvSpPr/>
          <p:nvPr/>
        </p:nvSpPr>
        <p:spPr>
          <a:xfrm>
            <a:off x="5504776" y="1023269"/>
            <a:ext cx="1023579" cy="539735"/>
          </a:xfrm>
          <a:prstGeom prst="wedgeRoundRectCallout">
            <a:avLst>
              <a:gd name="adj1" fmla="val -73763"/>
              <a:gd name="adj2" fmla="val -564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6.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E280A65-DAB3-4277-A76E-0165FDE0391F}"/>
              </a:ext>
            </a:extLst>
          </p:cNvPr>
          <p:cNvGrpSpPr/>
          <p:nvPr/>
        </p:nvGrpSpPr>
        <p:grpSpPr>
          <a:xfrm>
            <a:off x="4535275" y="4048935"/>
            <a:ext cx="900523" cy="2209915"/>
            <a:chOff x="2331070" y="1210823"/>
            <a:chExt cx="1179687" cy="2894993"/>
          </a:xfrm>
        </p:grpSpPr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8F5BB3C4-19D8-4474-9E7F-0FB5B1986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4" y="3566081"/>
              <a:ext cx="1179683" cy="53973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E434A9E5-0122-4CEF-B82D-09058D91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3" y="3090675"/>
              <a:ext cx="1179683" cy="53973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21853E78-A261-4C26-9E2B-386895A8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2" y="2626155"/>
              <a:ext cx="1179683" cy="53973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FBE53F80-50E1-4CF2-906D-2DD6B3719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2" y="2150749"/>
              <a:ext cx="1179683" cy="53973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A67DEAA4-75D2-4EDD-A98E-172CB77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1" y="1675343"/>
              <a:ext cx="1179683" cy="53973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92D8695D-7473-444F-85F8-54CEE905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1070" y="1210823"/>
              <a:ext cx="1179683" cy="53973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FBA1E30-73F8-4CE2-9CBA-E8E8C0FE39C9}"/>
              </a:ext>
            </a:extLst>
          </p:cNvPr>
          <p:cNvGrpSpPr/>
          <p:nvPr/>
        </p:nvGrpSpPr>
        <p:grpSpPr>
          <a:xfrm>
            <a:off x="3469569" y="2607177"/>
            <a:ext cx="900523" cy="3654280"/>
            <a:chOff x="3029220" y="1521134"/>
            <a:chExt cx="1179687" cy="4787115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D92928AF-4EB9-4E86-BA76-BDEF03435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6" y="5768514"/>
              <a:ext cx="1179681" cy="53973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762B5F48-B333-4029-8F0D-665E6CDD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5" y="5293108"/>
              <a:ext cx="1179681" cy="53973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FB8DDC09-1D92-4C14-89E8-C082A1BA7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4" y="4817702"/>
              <a:ext cx="1179681" cy="5397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63EB6739-3165-465F-A37A-FDF87FAFC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4" y="4353182"/>
              <a:ext cx="1179681" cy="5397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A677E34B-00B1-42B7-B145-B9D57E2BF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3" y="3877776"/>
              <a:ext cx="1179681" cy="53973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017D20FF-5ECD-493E-875D-F75B13656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2" y="3402370"/>
              <a:ext cx="1179681" cy="53973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CB8FF879-7867-4A8D-BE65-53191160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1" y="2932826"/>
              <a:ext cx="1179681" cy="5397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A84B04-C282-4DD5-9244-1F99710E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1" y="2458336"/>
              <a:ext cx="1179681" cy="53973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D8872E97-549F-45A9-8545-00918773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0" y="1994578"/>
              <a:ext cx="1179681" cy="53973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99934144-EB5A-4F07-9558-89BAADC9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9220" y="1521134"/>
              <a:ext cx="1179681" cy="539735"/>
            </a:xfrm>
            <a:prstGeom prst="rect">
              <a:avLst/>
            </a:prstGeom>
          </p:spPr>
        </p:pic>
      </p:grpSp>
      <p:sp>
        <p:nvSpPr>
          <p:cNvPr id="40" name="Speech Bubble: Rectangle with Corners Rounded 39">
            <a:extLst>
              <a:ext uri="{FF2B5EF4-FFF2-40B4-BE49-F238E27FC236}">
                <a16:creationId xmlns="" xmlns:a16="http://schemas.microsoft.com/office/drawing/2014/main" id="{9AA0C8F3-0402-4B3F-9342-FFA0AF059B62}"/>
              </a:ext>
            </a:extLst>
          </p:cNvPr>
          <p:cNvSpPr/>
          <p:nvPr/>
        </p:nvSpPr>
        <p:spPr>
          <a:xfrm>
            <a:off x="1905687" y="1817926"/>
            <a:ext cx="1516510" cy="539735"/>
          </a:xfrm>
          <a:prstGeom prst="wedgeRoundRectCallout">
            <a:avLst>
              <a:gd name="adj1" fmla="val 61186"/>
              <a:gd name="adj2" fmla="val 23638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one 10.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="" xmlns:a16="http://schemas.microsoft.com/office/drawing/2014/main" id="{15093D82-91F1-47DF-B46E-42E76456E3D2}"/>
              </a:ext>
            </a:extLst>
          </p:cNvPr>
          <p:cNvSpPr/>
          <p:nvPr/>
        </p:nvSpPr>
        <p:spPr>
          <a:xfrm>
            <a:off x="1851259" y="548850"/>
            <a:ext cx="1570938" cy="539735"/>
          </a:xfrm>
          <a:prstGeom prst="wedgeRoundRectCallout">
            <a:avLst>
              <a:gd name="adj1" fmla="val 57203"/>
              <a:gd name="adj2" fmla="val 84144"/>
              <a:gd name="adj3" fmla="val 16667"/>
            </a:avLst>
          </a:prstGeom>
          <a:solidFill>
            <a:schemeClr val="bg1"/>
          </a:solidFill>
          <a:ln w="28575">
            <a:solidFill>
              <a:srgbClr val="4EB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We make 16!</a:t>
            </a:r>
          </a:p>
        </p:txBody>
      </p:sp>
    </p:spTree>
    <p:extLst>
      <p:ext uri="{BB962C8B-B14F-4D97-AF65-F5344CB8AC3E}">
        <p14:creationId xmlns="" xmlns:p14="http://schemas.microsoft.com/office/powerpoint/2010/main" val="39824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1293</TotalTime>
  <Words>735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Twinkl</vt:lpstr>
      <vt:lpstr>Sassoon Infant Rg</vt:lpstr>
      <vt:lpstr>Roboto</vt:lpstr>
      <vt:lpstr>Calibri</vt:lpstr>
      <vt:lpstr>Office Theme</vt:lpstr>
      <vt:lpstr>Slide 1</vt:lpstr>
      <vt:lpstr>Meet Number Ten</vt:lpstr>
      <vt:lpstr>Meet Number Six</vt:lpstr>
      <vt:lpstr>Number Ten opened the door just as Number Six arrived. They were excited to see each other and they both had a funny feeling. Then, there was a loud bang and…</vt:lpstr>
      <vt:lpstr>…something magical happened!</vt:lpstr>
      <vt:lpstr>Cube Towers</vt:lpstr>
      <vt:lpstr>First, Number Sixteen decided to play with some building bricks. Can you help Number Sixteen to build a tower of red bricks?</vt:lpstr>
      <vt:lpstr>Can you help Number Sixteen to build a tower of green bricks?</vt:lpstr>
      <vt:lpstr>Slide 9</vt:lpstr>
      <vt:lpstr>Next, Number Sixteen decided to draw a picture. Can you find a box of 16 crayons?</vt:lpstr>
      <vt:lpstr>Then, Number Sixteen decided to play with some toy cars. He made a garage out of a cardboard box.</vt:lpstr>
      <vt:lpstr>Number Sixteen found some more toy cars in his toy box.</vt:lpstr>
      <vt:lpstr>Slide 13</vt:lpstr>
      <vt:lpstr>Then, Number Sixteen decided to play a dice game. After a few goes, he landed on number 10.</vt:lpstr>
      <vt:lpstr>Slide 15</vt:lpstr>
      <vt:lpstr>Finally, it was teatime! Can you help Number Sixteen count the cakes?</vt:lpstr>
      <vt:lpstr>After teatime, it was home time. Number Sixteen had a funny feeling as he reached the door.</vt:lpstr>
      <vt:lpstr>Suddenly, there was another loud bang!</vt:lpstr>
      <vt:lpstr>Number Ten and Number Six said goodbye.</vt:lpstr>
      <vt:lpstr>Number Lines</vt:lpstr>
      <vt:lpstr>Number Lines</vt:lpstr>
      <vt:lpstr>Can you find 16 on the number track? Click on Number Sixteen to move him onto the number track.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Professional</cp:lastModifiedBy>
  <cp:revision>135</cp:revision>
  <dcterms:created xsi:type="dcterms:W3CDTF">2021-04-19T14:28:07Z</dcterms:created>
  <dcterms:modified xsi:type="dcterms:W3CDTF">2024-02-08T03:31:15Z</dcterms:modified>
</cp:coreProperties>
</file>