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79" autoAdjust="0"/>
    <p:restoredTop sz="94660"/>
  </p:normalViewPr>
  <p:slideViewPr>
    <p:cSldViewPr>
      <p:cViewPr varScale="1">
        <p:scale>
          <a:sx n="69" d="100"/>
          <a:sy n="69" d="100"/>
        </p:scale>
        <p:origin x="-134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D8BD707-D9CF-40AE-B4C6-C98DA3205C09}" type="datetimeFigureOut">
              <a:rPr lang="en-US" smtClean="0"/>
              <a:pPr/>
              <a:t>1/6/2024</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B6F15528-21DE-4FAA-801E-634DDDAF4B2B}" type="slidenum">
              <a:rPr lang="en-US" smtClean="0"/>
              <a:pPr/>
              <a:t>‹#›</a:t>
            </a:fld>
            <a:endParaRPr 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D8BD707-D9CF-40AE-B4C6-C98DA3205C09}" type="datetimeFigureOut">
              <a:rPr lang="en-US" smtClean="0"/>
              <a:pPr/>
              <a:t>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1D8BD707-D9CF-40AE-B4C6-C98DA3205C09}" type="datetimeFigureOut">
              <a:rPr lang="en-US" smtClean="0"/>
              <a:pPr/>
              <a:t>1/6/2024</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3341" y="935018"/>
            <a:ext cx="6777318" cy="1731982"/>
          </a:xfrm>
        </p:spPr>
        <p:txBody>
          <a:bodyPr/>
          <a:lstStyle/>
          <a:p>
            <a:r>
              <a:rPr lang="en-US" dirty="0" smtClean="0"/>
              <a:t>Digging into Informational Texts</a:t>
            </a:r>
            <a:endParaRPr lang="en-US"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40535" t="32638" r="5218"/>
          <a:stretch/>
        </p:blipFill>
        <p:spPr>
          <a:xfrm>
            <a:off x="1219200" y="3657600"/>
            <a:ext cx="6781800" cy="2895600"/>
          </a:xfrm>
          <a:prstGeom prst="rect">
            <a:avLst/>
          </a:prstGeom>
        </p:spPr>
      </p:pic>
    </p:spTree>
    <p:extLst>
      <p:ext uri="{BB962C8B-B14F-4D97-AF65-F5344CB8AC3E}">
        <p14:creationId xmlns:p14="http://schemas.microsoft.com/office/powerpoint/2010/main" val="29100319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057400"/>
            <a:ext cx="7745505" cy="3877815"/>
          </a:xfrm>
        </p:spPr>
        <p:txBody>
          <a:bodyPr>
            <a:normAutofit lnSpcReduction="10000"/>
          </a:bodyPr>
          <a:lstStyle/>
          <a:p>
            <a:r>
              <a:rPr lang="en-US" dirty="0"/>
              <a:t>When people analyze something, they critically examine it to generate a deep understanding</a:t>
            </a:r>
            <a:r>
              <a:rPr lang="en-US" dirty="0" smtClean="0"/>
              <a:t>.</a:t>
            </a:r>
          </a:p>
          <a:p>
            <a:pPr marL="0" indent="0">
              <a:buNone/>
            </a:pPr>
            <a:endParaRPr lang="en-US" dirty="0" smtClean="0"/>
          </a:p>
          <a:p>
            <a:r>
              <a:rPr lang="en-US" dirty="0" smtClean="0"/>
              <a:t> </a:t>
            </a:r>
            <a:r>
              <a:rPr lang="en-US" dirty="0"/>
              <a:t>Readers can analyze all types of written texts to discern their meanings and how the author created them. </a:t>
            </a:r>
            <a:endParaRPr lang="en-US" dirty="0" smtClean="0"/>
          </a:p>
          <a:p>
            <a:pPr marL="0" indent="0">
              <a:buNone/>
            </a:pPr>
            <a:endParaRPr lang="en-US" dirty="0" smtClean="0"/>
          </a:p>
          <a:p>
            <a:r>
              <a:rPr lang="en-US" dirty="0" smtClean="0"/>
              <a:t>When </a:t>
            </a:r>
            <a:r>
              <a:rPr lang="en-US" dirty="0"/>
              <a:t>analyzing informational texts, readers examine the reason and way that an author presents information to a reader.</a:t>
            </a:r>
            <a:endParaRPr lang="en-US" dirty="0"/>
          </a:p>
        </p:txBody>
      </p:sp>
      <p:sp>
        <p:nvSpPr>
          <p:cNvPr id="2" name="Title 1"/>
          <p:cNvSpPr>
            <a:spLocks noGrp="1"/>
          </p:cNvSpPr>
          <p:nvPr>
            <p:ph type="title"/>
          </p:nvPr>
        </p:nvSpPr>
        <p:spPr>
          <a:xfrm>
            <a:off x="-76200" y="850750"/>
            <a:ext cx="9220200" cy="1054250"/>
          </a:xfrm>
        </p:spPr>
        <p:txBody>
          <a:bodyPr/>
          <a:lstStyle/>
          <a:p>
            <a:r>
              <a:rPr lang="en-US" b="1" dirty="0"/>
              <a:t>Analyzing Informational Texts Definition</a:t>
            </a:r>
            <a:br>
              <a:rPr lang="en-US" b="1" dirty="0"/>
            </a:br>
            <a:endParaRPr lang="en-US" dirty="0"/>
          </a:p>
        </p:txBody>
      </p:sp>
      <p:pic>
        <p:nvPicPr>
          <p:cNvPr id="2050" name="Picture 2" descr="How to Analyze a Claim – Evidenti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7000" y="5410200"/>
            <a:ext cx="2590800" cy="14062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6613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r>
              <a:rPr lang="en-US" dirty="0"/>
              <a:t>An informational text is a non-fictional text </a:t>
            </a:r>
            <a:r>
              <a:rPr lang="en-US" dirty="0" smtClean="0"/>
              <a:t>that </a:t>
            </a:r>
            <a:r>
              <a:rPr lang="en-US" dirty="0"/>
              <a:t>informs the reader about a topic</a:t>
            </a:r>
            <a:r>
              <a:rPr lang="en-US" dirty="0" smtClean="0"/>
              <a:t>.</a:t>
            </a:r>
          </a:p>
          <a:p>
            <a:pPr marL="0" indent="0">
              <a:buNone/>
            </a:pPr>
            <a:endParaRPr lang="en-US" dirty="0"/>
          </a:p>
          <a:p>
            <a:pPr marL="0" indent="0">
              <a:buNone/>
            </a:pPr>
            <a:r>
              <a:rPr lang="en-US" dirty="0" smtClean="0"/>
              <a:t> </a:t>
            </a:r>
            <a:r>
              <a:rPr lang="en-US" dirty="0"/>
              <a:t>For example, </a:t>
            </a:r>
            <a:endParaRPr lang="en-US" dirty="0" smtClean="0"/>
          </a:p>
          <a:p>
            <a:r>
              <a:rPr lang="en-US" dirty="0" smtClean="0"/>
              <a:t>Textbooks</a:t>
            </a:r>
          </a:p>
          <a:p>
            <a:r>
              <a:rPr lang="en-US" dirty="0" smtClean="0"/>
              <a:t>Autobiographies</a:t>
            </a:r>
          </a:p>
          <a:p>
            <a:r>
              <a:rPr lang="en-US" dirty="0" smtClean="0"/>
              <a:t>Biographies</a:t>
            </a:r>
          </a:p>
          <a:p>
            <a:r>
              <a:rPr lang="en-US" dirty="0"/>
              <a:t>I</a:t>
            </a:r>
            <a:r>
              <a:rPr lang="en-US" dirty="0" smtClean="0"/>
              <a:t>nstruction </a:t>
            </a:r>
            <a:r>
              <a:rPr lang="en-US" dirty="0"/>
              <a:t>manuals </a:t>
            </a:r>
            <a:endParaRPr lang="en-US" dirty="0" smtClean="0"/>
          </a:p>
          <a:p>
            <a:r>
              <a:rPr lang="en-US" dirty="0" smtClean="0"/>
              <a:t>Newspapers</a:t>
            </a:r>
          </a:p>
          <a:p>
            <a:r>
              <a:rPr lang="en-US" dirty="0" smtClean="0"/>
              <a:t>Narrative non-fiction</a:t>
            </a:r>
          </a:p>
          <a:p>
            <a:r>
              <a:rPr lang="en-US" dirty="0" smtClean="0"/>
              <a:t>Magazines</a:t>
            </a:r>
          </a:p>
          <a:p>
            <a:endParaRPr lang="en-US" dirty="0" smtClean="0"/>
          </a:p>
          <a:p>
            <a:endParaRPr lang="en-US" dirty="0" smtClean="0"/>
          </a:p>
          <a:p>
            <a:endParaRPr lang="en-US" dirty="0"/>
          </a:p>
          <a:p>
            <a:endParaRPr lang="en-US" dirty="0"/>
          </a:p>
        </p:txBody>
      </p:sp>
      <p:sp>
        <p:nvSpPr>
          <p:cNvPr id="2" name="Title 1"/>
          <p:cNvSpPr>
            <a:spLocks noGrp="1"/>
          </p:cNvSpPr>
          <p:nvPr>
            <p:ph type="title"/>
          </p:nvPr>
        </p:nvSpPr>
        <p:spPr>
          <a:xfrm>
            <a:off x="688490" y="774550"/>
            <a:ext cx="7756263" cy="1054250"/>
          </a:xfrm>
        </p:spPr>
        <p:txBody>
          <a:bodyPr/>
          <a:lstStyle/>
          <a:p>
            <a:r>
              <a:rPr lang="en-US" b="1" dirty="0"/>
              <a:t>Informational Text Definition </a:t>
            </a:r>
            <a:br>
              <a:rPr lang="en-US" b="1" dirty="0"/>
            </a:br>
            <a:endParaRPr lang="en-US" dirty="0"/>
          </a:p>
        </p:txBody>
      </p:sp>
      <p:pic>
        <p:nvPicPr>
          <p:cNvPr id="3074" name="Picture 2" descr="Difference Between Data and Information (with Comparison Chart) - Key  Differenc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9200" y="3241876"/>
            <a:ext cx="3371850" cy="27017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337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To understand </a:t>
            </a:r>
            <a:r>
              <a:rPr lang="en-US" dirty="0"/>
              <a:t>more about the author's purpose for presenting the </a:t>
            </a:r>
            <a:r>
              <a:rPr lang="en-US" dirty="0" smtClean="0"/>
              <a:t>information (typically </a:t>
            </a:r>
            <a:r>
              <a:rPr lang="en-US" dirty="0"/>
              <a:t>to inform, entertain, or persuade</a:t>
            </a:r>
            <a:r>
              <a:rPr lang="en-US" dirty="0" smtClean="0"/>
              <a:t>.)</a:t>
            </a:r>
          </a:p>
          <a:p>
            <a:pPr marL="0" indent="0">
              <a:buNone/>
            </a:pPr>
            <a:endParaRPr lang="en-US" dirty="0" smtClean="0"/>
          </a:p>
          <a:p>
            <a:r>
              <a:rPr lang="en-US" dirty="0" smtClean="0"/>
              <a:t>To understand </a:t>
            </a:r>
            <a:r>
              <a:rPr lang="en-US" dirty="0"/>
              <a:t>concepts on an in-depth level and make connections between ideas</a:t>
            </a:r>
            <a:endParaRPr lang="en-US" dirty="0"/>
          </a:p>
        </p:txBody>
      </p:sp>
      <p:sp>
        <p:nvSpPr>
          <p:cNvPr id="2" name="Title 1"/>
          <p:cNvSpPr>
            <a:spLocks noGrp="1"/>
          </p:cNvSpPr>
          <p:nvPr>
            <p:ph type="title"/>
          </p:nvPr>
        </p:nvSpPr>
        <p:spPr>
          <a:xfrm>
            <a:off x="685800" y="850750"/>
            <a:ext cx="8074510" cy="1054250"/>
          </a:xfrm>
        </p:spPr>
        <p:txBody>
          <a:bodyPr/>
          <a:lstStyle/>
          <a:p>
            <a:r>
              <a:rPr lang="en-US" b="1" dirty="0"/>
              <a:t>Analyzing Informational Texts Purpose </a:t>
            </a:r>
            <a:br>
              <a:rPr lang="en-US" b="1" dirty="0"/>
            </a:br>
            <a:endParaRPr lang="en-US" dirty="0"/>
          </a:p>
        </p:txBody>
      </p:sp>
    </p:spTree>
    <p:extLst>
      <p:ext uri="{BB962C8B-B14F-4D97-AF65-F5344CB8AC3E}">
        <p14:creationId xmlns:p14="http://schemas.microsoft.com/office/powerpoint/2010/main" val="136016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676400"/>
            <a:ext cx="8839200" cy="5105400"/>
          </a:xfrm>
        </p:spPr>
        <p:txBody>
          <a:bodyPr/>
          <a:lstStyle/>
          <a:p>
            <a:pPr algn="l"/>
            <a:r>
              <a:rPr lang="en-US" sz="3200" dirty="0"/>
              <a:t>R</a:t>
            </a:r>
            <a:r>
              <a:rPr lang="en-US" sz="3200" dirty="0" smtClean="0"/>
              <a:t>eaders </a:t>
            </a:r>
            <a:r>
              <a:rPr lang="en-US" sz="3200" dirty="0"/>
              <a:t>can ask questions like the </a:t>
            </a:r>
            <a:r>
              <a:rPr lang="en-US" sz="3200" dirty="0" smtClean="0"/>
              <a:t>following:</a:t>
            </a:r>
            <a:br>
              <a:rPr lang="en-US" sz="3200" dirty="0" smtClean="0"/>
            </a:br>
            <a:r>
              <a:rPr lang="en-US" sz="3200" dirty="0" smtClean="0"/>
              <a:t/>
            </a:r>
            <a:br>
              <a:rPr lang="en-US" sz="3200" dirty="0" smtClean="0"/>
            </a:br>
            <a:r>
              <a:rPr lang="en-US" sz="2800" dirty="0"/>
              <a:t>1.</a:t>
            </a:r>
            <a:r>
              <a:rPr lang="en-US" sz="2800" dirty="0" smtClean="0"/>
              <a:t>What </a:t>
            </a:r>
            <a:r>
              <a:rPr lang="en-US" sz="2800" dirty="0"/>
              <a:t>was the author's reason for writing this text</a:t>
            </a:r>
            <a:r>
              <a:rPr lang="en-US" sz="2800" dirty="0" smtClean="0"/>
              <a:t>?</a:t>
            </a:r>
            <a:br>
              <a:rPr lang="en-US" sz="2800" dirty="0" smtClean="0"/>
            </a:br>
            <a:r>
              <a:rPr lang="en-US" sz="2800" dirty="0"/>
              <a:t/>
            </a:r>
            <a:br>
              <a:rPr lang="en-US" sz="2800" dirty="0"/>
            </a:br>
            <a:r>
              <a:rPr lang="en-US" sz="2800" dirty="0"/>
              <a:t>2</a:t>
            </a:r>
            <a:r>
              <a:rPr lang="en-US" sz="2800" dirty="0"/>
              <a:t>.</a:t>
            </a:r>
            <a:r>
              <a:rPr lang="en-US" sz="2800" dirty="0" smtClean="0"/>
              <a:t>What </a:t>
            </a:r>
            <a:r>
              <a:rPr lang="en-US" sz="2800" dirty="0"/>
              <a:t>is the main idea of this text? </a:t>
            </a:r>
            <a:r>
              <a:rPr lang="en-US" sz="2800" dirty="0" smtClean="0"/>
              <a:t/>
            </a:r>
            <a:br>
              <a:rPr lang="en-US" sz="2800" dirty="0" smtClean="0"/>
            </a:br>
            <a:r>
              <a:rPr lang="en-US" sz="2800" dirty="0"/>
              <a:t/>
            </a:r>
            <a:br>
              <a:rPr lang="en-US" sz="2800" dirty="0"/>
            </a:br>
            <a:r>
              <a:rPr lang="en-US" sz="2800" dirty="0"/>
              <a:t>3.</a:t>
            </a:r>
            <a:r>
              <a:rPr lang="en-US" sz="2800" dirty="0" smtClean="0"/>
              <a:t>How </a:t>
            </a:r>
            <a:r>
              <a:rPr lang="en-US" sz="2800" dirty="0"/>
              <a:t>does the author use elements like headings, illustrations, and bolded text to make a point?</a:t>
            </a:r>
            <a:br>
              <a:rPr lang="en-US" sz="2800" dirty="0"/>
            </a:br>
            <a:endParaRPr lang="en-US" sz="3200" dirty="0"/>
          </a:p>
        </p:txBody>
      </p:sp>
      <p:sp>
        <p:nvSpPr>
          <p:cNvPr id="5" name="Rectangle 4"/>
          <p:cNvSpPr/>
          <p:nvPr/>
        </p:nvSpPr>
        <p:spPr>
          <a:xfrm>
            <a:off x="-301500" y="54098"/>
            <a:ext cx="9902700" cy="1754326"/>
          </a:xfrm>
          <a:prstGeom prst="rect">
            <a:avLst/>
          </a:prstGeom>
        </p:spPr>
        <p:txBody>
          <a:bodyPr wrap="square">
            <a:spAutoFit/>
          </a:bodyPr>
          <a:lstStyle/>
          <a:p>
            <a:pPr algn="ctr"/>
            <a:r>
              <a:rPr lang="en-US" sz="5400" dirty="0">
                <a:solidFill>
                  <a:schemeClr val="tx2"/>
                </a:solidFill>
                <a:latin typeface="+mj-lt"/>
                <a:ea typeface="+mj-ea"/>
                <a:cs typeface="+mj-cs"/>
              </a:rPr>
              <a:t>To analyze an </a:t>
            </a:r>
            <a:endParaRPr lang="en-US" sz="5400" dirty="0" smtClean="0">
              <a:solidFill>
                <a:schemeClr val="tx2"/>
              </a:solidFill>
              <a:latin typeface="+mj-lt"/>
              <a:ea typeface="+mj-ea"/>
              <a:cs typeface="+mj-cs"/>
            </a:endParaRPr>
          </a:p>
          <a:p>
            <a:pPr algn="ctr"/>
            <a:r>
              <a:rPr lang="en-US" sz="5400" dirty="0" smtClean="0">
                <a:solidFill>
                  <a:schemeClr val="tx2"/>
                </a:solidFill>
                <a:latin typeface="+mj-lt"/>
                <a:ea typeface="+mj-ea"/>
                <a:cs typeface="+mj-cs"/>
              </a:rPr>
              <a:t>informational </a:t>
            </a:r>
            <a:r>
              <a:rPr lang="en-US" sz="5400" dirty="0">
                <a:solidFill>
                  <a:schemeClr val="tx2"/>
                </a:solidFill>
                <a:latin typeface="+mj-lt"/>
                <a:ea typeface="+mj-ea"/>
                <a:cs typeface="+mj-cs"/>
              </a:rPr>
              <a:t>text</a:t>
            </a:r>
          </a:p>
        </p:txBody>
      </p:sp>
      <p:sp>
        <p:nvSpPr>
          <p:cNvPr id="7" name="AutoShape 2" descr="10 User Feedback Questions to Validate Your New Feature Ide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86600" y="5789988"/>
            <a:ext cx="1905000" cy="972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8824237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38</TotalTime>
  <Words>144</Words>
  <Application>Microsoft Office PowerPoint</Application>
  <PresentationFormat>On-screen Show (4:3)</PresentationFormat>
  <Paragraphs>27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Hardcover</vt:lpstr>
      <vt:lpstr>Digging into Informational Texts</vt:lpstr>
      <vt:lpstr>Analyzing Informational Texts Definition </vt:lpstr>
      <vt:lpstr>Informational Text Definition  </vt:lpstr>
      <vt:lpstr>Analyzing Informational Texts Purpose  </vt:lpstr>
      <vt:lpstr>Readers can ask questions like the following:  1.What was the author's reason for writing this text?  2.What is the main idea of this text?   3.How does the author use elements like headings, illustrations, and bolded text to make a point?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Digging into Informational Texts</dc:title>
  <dc:creator>DELL</dc:creator>
  <cp:lastModifiedBy>DELL</cp:lastModifiedBy>
  <cp:revision>11</cp:revision>
  <dcterms:created xsi:type="dcterms:W3CDTF">2006-08-16T00:00:00Z</dcterms:created>
  <dcterms:modified xsi:type="dcterms:W3CDTF">2024-01-06T10:57:30Z</dcterms:modified>
</cp:coreProperties>
</file>