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9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115" y="640080"/>
            <a:ext cx="7254240" cy="5577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/>
              <a:t>b</a:t>
            </a:r>
            <a:r>
              <a:rPr lang="en-US" b="1">
                <a:solidFill>
                  <a:srgbClr val="FF0000"/>
                </a:solidFill>
              </a:rPr>
              <a:t>ur</a:t>
            </a:r>
            <a:r>
              <a:rPr lang="en-US" b="1"/>
              <a:t>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993005" y="898525"/>
            <a:ext cx="60960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</a:rPr>
              <a:t>burn:</a:t>
            </a:r>
            <a:endParaRPr lang="en-US" sz="3600">
              <a:solidFill>
                <a:srgbClr val="FF0000"/>
              </a:solidFill>
            </a:endParaRPr>
          </a:p>
          <a:p>
            <a:endParaRPr lang="en-US" sz="3600"/>
          </a:p>
          <a:p>
            <a:r>
              <a:rPr lang="en-US" sz="3600"/>
              <a:t>To produce flames</a:t>
            </a:r>
            <a:endParaRPr lang="en-US" sz="3600"/>
          </a:p>
          <a:p>
            <a:endParaRPr lang="en-US" sz="3600"/>
          </a:p>
          <a:p>
            <a:endParaRPr lang="en-US" sz="3600"/>
          </a:p>
          <a:p>
            <a:r>
              <a:rPr lang="en-US" sz="3600"/>
              <a:t>A fire was </a:t>
            </a:r>
            <a:r>
              <a:rPr lang="en-US" sz="3600">
                <a:solidFill>
                  <a:srgbClr val="FF0000"/>
                </a:solidFill>
              </a:rPr>
              <a:t>burning</a:t>
            </a:r>
            <a:r>
              <a:rPr lang="en-US" sz="3600"/>
              <a:t> brightly in the fireplace..</a:t>
            </a:r>
            <a:endParaRPr lang="en-US" sz="3600"/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7380" y="1562100"/>
            <a:ext cx="208788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>
                <a:solidFill>
                  <a:schemeClr val="tx1"/>
                </a:solidFill>
              </a:rPr>
              <a:t>n</a:t>
            </a:r>
            <a:r>
              <a:rPr lang="en-US" sz="5400" b="1">
                <a:solidFill>
                  <a:srgbClr val="FF0000"/>
                </a:solidFill>
              </a:rPr>
              <a:t>ur</a:t>
            </a:r>
            <a:r>
              <a:rPr lang="en-US" sz="5400" b="1">
                <a:solidFill>
                  <a:schemeClr val="tx1"/>
                </a:solidFill>
              </a:rPr>
              <a:t>se</a:t>
            </a:r>
            <a:endParaRPr lang="en-US" sz="5400" b="1">
              <a:solidFill>
                <a:schemeClr val="tx1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257800" y="1161415"/>
            <a:ext cx="609600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</a:rPr>
              <a:t>nurse:</a:t>
            </a:r>
            <a:endParaRPr lang="en-US" sz="3600">
              <a:solidFill>
                <a:srgbClr val="FF0000"/>
              </a:solidFill>
            </a:endParaRPr>
          </a:p>
          <a:p>
            <a:endParaRPr lang="en-US" sz="3600">
              <a:solidFill>
                <a:srgbClr val="FF0000"/>
              </a:solidFill>
            </a:endParaRPr>
          </a:p>
          <a:p>
            <a:r>
              <a:rPr lang="en-US" sz="3600"/>
              <a:t>A person who cares for people who are ill or injured, especially in a hospital:</a:t>
            </a:r>
            <a:endParaRPr lang="en-US" sz="3600"/>
          </a:p>
          <a:p>
            <a:endParaRPr lang="en-US" sz="3600"/>
          </a:p>
          <a:p>
            <a:r>
              <a:rPr lang="en-US" sz="3600"/>
              <a:t>The hospital has at least five </a:t>
            </a:r>
            <a:r>
              <a:rPr lang="en-US" sz="3600">
                <a:solidFill>
                  <a:srgbClr val="FF0000"/>
                </a:solidFill>
              </a:rPr>
              <a:t>nurses</a:t>
            </a:r>
            <a:r>
              <a:rPr lang="en-US" sz="3600"/>
              <a:t> on duty all the time.</a:t>
            </a:r>
            <a:endParaRPr lang="en-US" sz="3600"/>
          </a:p>
        </p:txBody>
      </p:sp>
      <p:pic>
        <p:nvPicPr>
          <p:cNvPr id="26" name="Picture 1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 flipH="1">
            <a:off x="615315" y="1311910"/>
            <a:ext cx="2009775" cy="5370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/>
              <a:t>p</a:t>
            </a:r>
            <a:r>
              <a:rPr lang="en-US" sz="5400" b="1">
                <a:solidFill>
                  <a:srgbClr val="FF0000"/>
                </a:solidFill>
              </a:rPr>
              <a:t>ur</a:t>
            </a:r>
            <a:r>
              <a:rPr lang="en-US" sz="5400" b="1"/>
              <a:t>ple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920615" y="1125220"/>
            <a:ext cx="609600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</a:rPr>
              <a:t>purple</a:t>
            </a:r>
            <a:r>
              <a:rPr lang="en-US" sz="3600"/>
              <a:t>:</a:t>
            </a:r>
            <a:endParaRPr lang="en-US" sz="3600"/>
          </a:p>
          <a:p>
            <a:endParaRPr lang="en-US" sz="3600"/>
          </a:p>
          <a:p>
            <a:r>
              <a:rPr lang="en-US" sz="3600"/>
              <a:t>A dark reddish-blue colour:</a:t>
            </a:r>
            <a:endParaRPr lang="en-US" sz="3600"/>
          </a:p>
          <a:p>
            <a:endParaRPr lang="en-US" sz="3600"/>
          </a:p>
          <a:p>
            <a:r>
              <a:rPr lang="en-US" sz="3600">
                <a:solidFill>
                  <a:srgbClr val="FF0000"/>
                </a:solidFill>
              </a:rPr>
              <a:t>Purple</a:t>
            </a:r>
            <a:r>
              <a:rPr lang="en-US" sz="3600"/>
              <a:t> is my favourite colour.</a:t>
            </a:r>
            <a:endParaRPr lang="en-US" sz="3600"/>
          </a:p>
        </p:txBody>
      </p:sp>
      <p:pic>
        <p:nvPicPr>
          <p:cNvPr id="24" name="Picture 9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81050" y="1912620"/>
            <a:ext cx="2529840" cy="24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</a:rPr>
              <a:t>t</a:t>
            </a:r>
            <a:r>
              <a:rPr lang="en-US" b="1">
                <a:solidFill>
                  <a:srgbClr val="FF0000"/>
                </a:solidFill>
              </a:rPr>
              <a:t>ur</a:t>
            </a:r>
            <a:r>
              <a:rPr lang="en-US" b="1">
                <a:solidFill>
                  <a:schemeClr val="tx1"/>
                </a:solidFill>
              </a:rPr>
              <a:t>nip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603625" y="1264285"/>
            <a:ext cx="60960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</a:rPr>
              <a:t>turnip:</a:t>
            </a:r>
            <a:endParaRPr lang="en-US" sz="3600">
              <a:solidFill>
                <a:srgbClr val="FF0000"/>
              </a:solidFill>
            </a:endParaRPr>
          </a:p>
          <a:p>
            <a:endParaRPr lang="en-US" sz="3600"/>
          </a:p>
          <a:p>
            <a:r>
              <a:rPr lang="en-US" sz="3600"/>
              <a:t>A round, white root that is cooked and eaten as a vegetable.</a:t>
            </a:r>
            <a:endParaRPr lang="en-US" sz="3600"/>
          </a:p>
          <a:p>
            <a:endParaRPr lang="en-US" sz="3600"/>
          </a:p>
          <a:p>
            <a:r>
              <a:rPr lang="en-US" sz="3600"/>
              <a:t>He ate plums, peppers and </a:t>
            </a:r>
            <a:r>
              <a:rPr lang="en-US" sz="3600">
                <a:solidFill>
                  <a:srgbClr val="FF0000"/>
                </a:solidFill>
              </a:rPr>
              <a:t>turnips</a:t>
            </a:r>
            <a:r>
              <a:rPr lang="en-US" sz="3600"/>
              <a:t>  for dinner.</a:t>
            </a:r>
            <a:endParaRPr lang="en-US" sz="3600"/>
          </a:p>
          <a:p>
            <a:endParaRPr lang="en-US" sz="3600"/>
          </a:p>
        </p:txBody>
      </p:sp>
      <p:sp>
        <p:nvSpPr>
          <p:cNvPr id="5" name="Text Box 4"/>
          <p:cNvSpPr txBox="1"/>
          <p:nvPr/>
        </p:nvSpPr>
        <p:spPr>
          <a:xfrm>
            <a:off x="3397250" y="494157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/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65785" y="1510030"/>
            <a:ext cx="1706880" cy="19964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83505"/>
          </a:xfrm>
        </p:spPr>
        <p:txBody>
          <a:bodyPr/>
          <a:p>
            <a:pPr algn="ctr"/>
            <a:r>
              <a:rPr lang="en-US" sz="6600" b="1"/>
              <a:t>Thank You!</a:t>
            </a:r>
            <a:endParaRPr lang="en-US" sz="66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/>
            </a:br>
            <a:br>
              <a:rPr lang="en-US"/>
            </a:br>
            <a:r>
              <a:rPr lang="en-US" sz="5335" b="1"/>
              <a:t>Sunday Weekly Tasks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328930" y="1885315"/>
            <a:ext cx="111620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/>
              <a:t>1. Spelling test “ea” words with the short sound /e/</a:t>
            </a:r>
            <a:endParaRPr lang="en-US" sz="4000"/>
          </a:p>
          <a:p>
            <a:endParaRPr lang="en-US" sz="4000"/>
          </a:p>
          <a:p>
            <a:r>
              <a:rPr lang="en-US" sz="4000"/>
              <a:t>2. Comprehension Pop up Quiz “The Sun” </a:t>
            </a:r>
            <a:endParaRPr lang="en-US"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Activity Group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Match the (ur)  word sounds to the pictures.</a:t>
            </a:r>
            <a:endParaRPr lang="en-US"/>
          </a:p>
          <a:p>
            <a:endParaRPr lang="en-US"/>
          </a:p>
          <a:p>
            <a:r>
              <a:rPr lang="en-US"/>
              <a:t>Divide students into groups have them match the (ur) words to their pictures.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PS.</a:t>
            </a:r>
            <a:endParaRPr lang="en-US"/>
          </a:p>
          <a:p>
            <a:pPr marL="0" indent="0">
              <a:buNone/>
            </a:pPr>
            <a:r>
              <a:rPr lang="en-US"/>
              <a:t>Please don’t forget to take pictures to post of FireFly. </a:t>
            </a:r>
            <a:endParaRPr lang="en-US"/>
          </a:p>
          <a:p>
            <a:pPr marL="0" indent="0">
              <a:buNone/>
            </a:pPr>
            <a:r>
              <a:rPr lang="en-US"/>
              <a:t>Thanks.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 b="1"/>
              <a:t> Spelling Words</a:t>
            </a:r>
            <a:br>
              <a:rPr lang="en-US" b="1"/>
            </a:br>
            <a:r>
              <a:rPr lang="en-US" b="1">
                <a:solidFill>
                  <a:srgbClr val="FF0000"/>
                </a:solidFill>
              </a:rPr>
              <a:t>ur</a:t>
            </a:r>
            <a:r>
              <a:rPr lang="en-US" b="1"/>
              <a:t> words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  <a:p>
            <a:r>
              <a:rPr lang="en-US" sz="5400"/>
              <a:t>f</a:t>
            </a:r>
            <a:r>
              <a:rPr lang="en-US" sz="5400">
                <a:solidFill>
                  <a:srgbClr val="FF0000"/>
                </a:solidFill>
              </a:rPr>
              <a:t>ur</a:t>
            </a:r>
            <a:endParaRPr lang="en-US" sz="5400"/>
          </a:p>
          <a:p>
            <a:pPr marL="0" indent="0">
              <a:buNone/>
            </a:pPr>
            <a:endParaRPr lang="en-US" sz="5400"/>
          </a:p>
        </p:txBody>
      </p:sp>
      <p:sp>
        <p:nvSpPr>
          <p:cNvPr id="5" name="Text Box 4"/>
          <p:cNvSpPr txBox="1"/>
          <p:nvPr/>
        </p:nvSpPr>
        <p:spPr>
          <a:xfrm>
            <a:off x="5780405" y="2419350"/>
            <a:ext cx="5831205" cy="1820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sp>
        <p:nvSpPr>
          <p:cNvPr id="4" name="Content Placeholder 3"/>
          <p:cNvSpPr/>
          <p:nvPr>
            <p:ph sz="half" idx="2"/>
          </p:nvPr>
        </p:nvSpPr>
        <p:spPr>
          <a:xfrm>
            <a:off x="4978400" y="2506345"/>
            <a:ext cx="5181600" cy="4351338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en-US" sz="3600">
                <a:solidFill>
                  <a:srgbClr val="FF0000"/>
                </a:solidFill>
              </a:rPr>
              <a:t>fur</a:t>
            </a:r>
            <a:r>
              <a:rPr lang="en-US" sz="3600"/>
              <a:t>: </a:t>
            </a:r>
            <a:endParaRPr lang="en-US" sz="3600"/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The thick hair that </a:t>
            </a:r>
            <a:endParaRPr lang="en-US" sz="3600"/>
          </a:p>
          <a:p>
            <a:pPr marL="0" indent="0">
              <a:buNone/>
            </a:pPr>
            <a:r>
              <a:rPr lang="en-US" sz="3600"/>
              <a:t>covers the bodies of some</a:t>
            </a:r>
            <a:endParaRPr lang="en-US" sz="3600"/>
          </a:p>
          <a:p>
            <a:pPr marL="0" indent="0">
              <a:buNone/>
            </a:pPr>
            <a:r>
              <a:rPr lang="en-US" sz="3600"/>
              <a:t>animals.</a:t>
            </a:r>
            <a:endParaRPr lang="en-US" sz="3600"/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She stroked the rabbit's soft </a:t>
            </a:r>
            <a:r>
              <a:rPr lang="en-US" sz="3600">
                <a:solidFill>
                  <a:srgbClr val="FF0000"/>
                </a:solidFill>
              </a:rPr>
              <a:t>fur.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205" y="3252470"/>
            <a:ext cx="2065020" cy="19583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b="1"/>
              <a:t>t</a:t>
            </a:r>
            <a:r>
              <a:rPr lang="en-US" sz="5400" b="1">
                <a:solidFill>
                  <a:srgbClr val="FF0000"/>
                </a:solidFill>
              </a:rPr>
              <a:t>ur</a:t>
            </a:r>
            <a:r>
              <a:rPr lang="en-US" sz="5400" b="1"/>
              <a:t>n:</a:t>
            </a:r>
            <a:endParaRPr lang="en-US" sz="5400" b="1"/>
          </a:p>
        </p:txBody>
      </p:sp>
      <p:sp>
        <p:nvSpPr>
          <p:cNvPr id="8" name="Text Box 7"/>
          <p:cNvSpPr txBox="1"/>
          <p:nvPr/>
        </p:nvSpPr>
        <p:spPr>
          <a:xfrm>
            <a:off x="7261860" y="29464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4341495" y="1231900"/>
            <a:ext cx="6708140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solidFill>
                  <a:srgbClr val="FF0000"/>
                </a:solidFill>
              </a:rPr>
              <a:t>turn:</a:t>
            </a:r>
            <a:endParaRPr lang="en-US" sz="3600">
              <a:solidFill>
                <a:srgbClr val="FF0000"/>
              </a:solidFill>
            </a:endParaRPr>
          </a:p>
          <a:p>
            <a:endParaRPr lang="en-US" sz="3600"/>
          </a:p>
          <a:p>
            <a:r>
              <a:rPr lang="en-US" sz="3600"/>
              <a:t>To move in a circle.</a:t>
            </a:r>
            <a:endParaRPr lang="en-US" sz="3600"/>
          </a:p>
          <a:p>
            <a:r>
              <a:rPr lang="en-US" sz="3600"/>
              <a:t>To change the direction in which you are facing or moving .</a:t>
            </a:r>
            <a:endParaRPr lang="en-US" sz="3600"/>
          </a:p>
          <a:p>
            <a:endParaRPr lang="en-US" sz="3600"/>
          </a:p>
          <a:p>
            <a:endParaRPr lang="en-US" sz="3600"/>
          </a:p>
          <a:p>
            <a:r>
              <a:rPr lang="en-US" sz="3600">
                <a:solidFill>
                  <a:srgbClr val="FF0000"/>
                </a:solidFill>
              </a:rPr>
              <a:t>Turn</a:t>
            </a:r>
            <a:r>
              <a:rPr lang="en-US" sz="3600"/>
              <a:t> right at the traffic lights.</a:t>
            </a:r>
            <a:endParaRPr lang="en-US" sz="3600"/>
          </a:p>
          <a:p>
            <a:endParaRPr lang="en-US" sz="3600"/>
          </a:p>
          <a:p>
            <a:endParaRPr lang="en-US" sz="3600"/>
          </a:p>
          <a:p>
            <a:endParaRPr lang="en-US" sz="3600"/>
          </a:p>
        </p:txBody>
      </p:sp>
      <p:pic>
        <p:nvPicPr>
          <p:cNvPr id="2" name="Content Placeholder 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74345" y="2127250"/>
            <a:ext cx="1813560" cy="18440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b="1">
                <a:solidFill>
                  <a:schemeClr val="tx1"/>
                </a:solidFill>
              </a:rPr>
              <a:t>b</a:t>
            </a:r>
            <a:r>
              <a:rPr lang="en-US" sz="5400" b="1">
                <a:solidFill>
                  <a:srgbClr val="FF0000"/>
                </a:solidFill>
              </a:rPr>
              <a:t>ur</a:t>
            </a:r>
            <a:r>
              <a:rPr lang="en-US" sz="5400" b="1">
                <a:solidFill>
                  <a:schemeClr val="tx1"/>
                </a:solidFill>
              </a:rPr>
              <a:t>ger</a:t>
            </a:r>
            <a:br>
              <a:rPr lang="en-US" sz="5400" b="1">
                <a:solidFill>
                  <a:schemeClr val="tx1"/>
                </a:solidFill>
              </a:rPr>
            </a:br>
            <a:endParaRPr lang="en-US" sz="5400" b="1">
              <a:solidFill>
                <a:schemeClr val="tx1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702300" y="1045845"/>
            <a:ext cx="60960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</a:rPr>
              <a:t>burger:</a:t>
            </a:r>
            <a:endParaRPr lang="en-US" sz="3600">
              <a:solidFill>
                <a:srgbClr val="FF0000"/>
              </a:solidFill>
            </a:endParaRPr>
          </a:p>
          <a:p>
            <a:endParaRPr lang="en-US" sz="3600"/>
          </a:p>
          <a:p>
            <a:r>
              <a:rPr lang="en-US" sz="3600"/>
              <a:t>Meat or other food made into a round, fairly flat shape, fried and usually eaten between two halves of a bread roll</a:t>
            </a:r>
            <a:endParaRPr lang="en-US" sz="3600"/>
          </a:p>
          <a:p>
            <a:endParaRPr lang="en-US" sz="3600"/>
          </a:p>
          <a:p>
            <a:r>
              <a:rPr lang="en-US" sz="3600"/>
              <a:t>Children love eating </a:t>
            </a:r>
            <a:r>
              <a:rPr lang="en-US" sz="3600">
                <a:solidFill>
                  <a:srgbClr val="FF0000"/>
                </a:solidFill>
              </a:rPr>
              <a:t>burger</a:t>
            </a:r>
            <a:r>
              <a:rPr lang="en-US" sz="3600"/>
              <a:t> and fries.</a:t>
            </a:r>
            <a:endParaRPr lang="en-US" sz="3600"/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67105" y="1802130"/>
            <a:ext cx="2377440" cy="1859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/>
              <a:t>c</a:t>
            </a:r>
            <a:r>
              <a:rPr lang="en-US" sz="5400" b="1">
                <a:solidFill>
                  <a:srgbClr val="FF0000"/>
                </a:solidFill>
              </a:rPr>
              <a:t>ur</a:t>
            </a:r>
            <a:r>
              <a:rPr lang="en-US" sz="5400" b="1"/>
              <a:t>l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103495" y="1264285"/>
            <a:ext cx="6096000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solidFill>
                  <a:srgbClr val="FF0000"/>
                </a:solidFill>
              </a:rPr>
              <a:t>curl:</a:t>
            </a:r>
            <a:endParaRPr lang="en-US" sz="3200">
              <a:solidFill>
                <a:srgbClr val="FF0000"/>
              </a:solidFill>
            </a:endParaRPr>
          </a:p>
          <a:p>
            <a:endParaRPr lang="en-US" sz="3200"/>
          </a:p>
          <a:p>
            <a:r>
              <a:rPr lang="en-US" sz="3200"/>
              <a:t>A piece of hair that grows or has been formed into a curving shape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Her hair fell in </a:t>
            </a:r>
            <a:r>
              <a:rPr lang="en-US" sz="3200">
                <a:solidFill>
                  <a:srgbClr val="FF0000"/>
                </a:solidFill>
              </a:rPr>
              <a:t>curls</a:t>
            </a:r>
            <a:r>
              <a:rPr lang="en-US" sz="3200"/>
              <a:t> over her shoulders.</a:t>
            </a:r>
            <a:endParaRPr lang="en-US" sz="3200"/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182370" y="1838960"/>
            <a:ext cx="1836420" cy="18973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>
                <a:solidFill>
                  <a:schemeClr val="tx1"/>
                </a:solidFill>
              </a:rPr>
              <a:t>h</a:t>
            </a:r>
            <a:r>
              <a:rPr lang="en-US" sz="5400" b="1">
                <a:solidFill>
                  <a:srgbClr val="FF0000"/>
                </a:solidFill>
              </a:rPr>
              <a:t>ur</a:t>
            </a:r>
            <a:r>
              <a:rPr lang="en-US" sz="5400" b="1">
                <a:solidFill>
                  <a:schemeClr val="tx1"/>
                </a:solidFill>
              </a:rPr>
              <a:t>t</a:t>
            </a:r>
            <a:endParaRPr lang="en-US" sz="5400" b="1">
              <a:solidFill>
                <a:schemeClr val="tx1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949315" y="932815"/>
            <a:ext cx="609600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</a:rPr>
              <a:t>hurt:</a:t>
            </a:r>
            <a:r>
              <a:rPr lang="en-US" sz="3600"/>
              <a:t> </a:t>
            </a:r>
            <a:endParaRPr lang="en-US" sz="3600"/>
          </a:p>
          <a:p>
            <a:r>
              <a:rPr lang="en-US" sz="3600"/>
              <a:t> </a:t>
            </a:r>
            <a:endParaRPr lang="en-US" sz="3600"/>
          </a:p>
          <a:p>
            <a:r>
              <a:rPr lang="en-US" sz="3600"/>
              <a:t>To feel pain in a part of your body.</a:t>
            </a:r>
            <a:endParaRPr lang="en-US" sz="3600"/>
          </a:p>
          <a:p>
            <a:endParaRPr lang="en-US" sz="3600"/>
          </a:p>
          <a:p>
            <a:endParaRPr lang="en-US" sz="3600"/>
          </a:p>
          <a:p>
            <a:r>
              <a:rPr lang="en-US" sz="3600"/>
              <a:t>Adam </a:t>
            </a:r>
            <a:r>
              <a:rPr lang="en-US" sz="3600">
                <a:solidFill>
                  <a:srgbClr val="FF0000"/>
                </a:solidFill>
              </a:rPr>
              <a:t>hur</a:t>
            </a:r>
            <a:r>
              <a:rPr lang="en-US" sz="3600"/>
              <a:t>t his knee when he fell off his bike.</a:t>
            </a:r>
            <a:endParaRPr lang="en-US" sz="3600"/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231265" y="1851025"/>
            <a:ext cx="3276600" cy="29102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/>
              <a:t>s</a:t>
            </a:r>
            <a:r>
              <a:rPr lang="en-US" sz="5400" b="1">
                <a:solidFill>
                  <a:srgbClr val="FF0000"/>
                </a:solidFill>
              </a:rPr>
              <a:t>ur</a:t>
            </a:r>
            <a:r>
              <a:rPr lang="en-US" sz="5400" b="1"/>
              <a:t>f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096000" y="880745"/>
            <a:ext cx="609600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</a:rPr>
              <a:t> surf</a:t>
            </a:r>
            <a:endParaRPr lang="en-US" sz="3600">
              <a:solidFill>
                <a:srgbClr val="FF0000"/>
              </a:solidFill>
            </a:endParaRPr>
          </a:p>
          <a:p>
            <a:r>
              <a:rPr lang="en-US" sz="3600"/>
              <a:t>  </a:t>
            </a:r>
            <a:endParaRPr lang="en-US" sz="3600"/>
          </a:p>
          <a:p>
            <a:r>
              <a:rPr lang="en-US" sz="3600"/>
              <a:t>To ride on a wave as it comes towards land, while standing or lying on a special board.</a:t>
            </a:r>
            <a:endParaRPr lang="en-US" sz="3600"/>
          </a:p>
          <a:p>
            <a:endParaRPr lang="en-US" sz="3600"/>
          </a:p>
          <a:p>
            <a:endParaRPr lang="en-US" sz="3600"/>
          </a:p>
          <a:p>
            <a:r>
              <a:rPr lang="en-US" sz="3600"/>
              <a:t>They go </a:t>
            </a:r>
            <a:r>
              <a:rPr lang="en-US" sz="3600">
                <a:solidFill>
                  <a:srgbClr val="FF0000"/>
                </a:solidFill>
              </a:rPr>
              <a:t>surfing</a:t>
            </a:r>
            <a:r>
              <a:rPr lang="en-US" sz="3600"/>
              <a:t> every weekend.</a:t>
            </a:r>
            <a:endParaRPr lang="en-US" sz="3600"/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272540" y="1584960"/>
            <a:ext cx="2498725" cy="21520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1483</Words>
  <Application>WPS Presentation</Application>
  <PresentationFormat>Widescreen</PresentationFormat>
  <Paragraphs>113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Activity 2</vt:lpstr>
      <vt:lpstr> Spelling Words ar words</vt:lpstr>
      <vt:lpstr>large:</vt:lpstr>
      <vt:lpstr>charm </vt:lpstr>
      <vt:lpstr>cartoon</vt:lpstr>
      <vt:lpstr>army</vt:lpstr>
      <vt:lpstr>garden</vt:lpstr>
      <vt:lpstr>part</vt:lpstr>
      <vt:lpstr>hard</vt:lpstr>
      <vt:lpstr>jar</vt:lpstr>
      <vt:lpstr>star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ann ahmed</cp:lastModifiedBy>
  <cp:revision>6</cp:revision>
  <dcterms:created xsi:type="dcterms:W3CDTF">2023-11-12T01:17:00Z</dcterms:created>
  <dcterms:modified xsi:type="dcterms:W3CDTF">2024-01-20T22:44:53Z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5A7BF2143114421C80F5F538986401DA_13</vt:lpwstr>
  </property>
  <property fmtid="{D5CDD505-2E9C-101B-9397-08002B2CF9AE}" pid="3" name="KSOProductBuildVer">
    <vt:lpwstr>1033-12.2.0.13359</vt:lpwstr>
  </property>
</Properties>
</file>