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76" r:id="rId5"/>
    <p:sldId id="275" r:id="rId6"/>
    <p:sldId id="277" r:id="rId7"/>
    <p:sldId id="264" r:id="rId8"/>
    <p:sldId id="280" r:id="rId9"/>
    <p:sldId id="278" r:id="rId10"/>
    <p:sldId id="279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76906-E529-433C-814B-22475D76E0E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5713A-7D09-45BE-988E-2339237D9A9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000" dirty="0"/>
            <a:t> T</a:t>
          </a:r>
          <a:r>
            <a:rPr lang="en-US" sz="1800" dirty="0"/>
            <a:t>he particles of dust and gas in space have their own gravity</a:t>
          </a:r>
          <a:r>
            <a:rPr lang="en-US" sz="1100" dirty="0"/>
            <a:t>.</a:t>
          </a:r>
          <a:endParaRPr lang="en-US" sz="3000" dirty="0"/>
        </a:p>
      </dgm:t>
    </dgm:pt>
    <dgm:pt modelId="{9710A8ED-23C8-4FBB-B20E-F3140B89B8DF}" type="parTrans" cxnId="{E1BDEA92-BAC3-4488-BEE8-17AD416B1338}">
      <dgm:prSet/>
      <dgm:spPr/>
      <dgm:t>
        <a:bodyPr/>
        <a:lstStyle/>
        <a:p>
          <a:endParaRPr lang="en-US"/>
        </a:p>
      </dgm:t>
    </dgm:pt>
    <dgm:pt modelId="{C969C554-88B3-4457-A7A6-7E0632ED3E57}" type="sibTrans" cxnId="{E1BDEA92-BAC3-4488-BEE8-17AD416B1338}">
      <dgm:prSet/>
      <dgm:spPr/>
      <dgm:t>
        <a:bodyPr/>
        <a:lstStyle/>
        <a:p>
          <a:endParaRPr lang="en-US"/>
        </a:p>
      </dgm:t>
    </dgm:pt>
    <dgm:pt modelId="{377190EA-B039-457E-A107-208FB443181F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 particles of dust and gas pull on each other with very weak forces of gravity to form a nebula.</a:t>
          </a:r>
        </a:p>
      </dgm:t>
    </dgm:pt>
    <dgm:pt modelId="{932BF928-7C3F-4116-A226-9EF21F6E63AC}" type="parTrans" cxnId="{02332EEC-F2A5-49B7-83D8-F4A31B554ABE}">
      <dgm:prSet/>
      <dgm:spPr/>
      <dgm:t>
        <a:bodyPr/>
        <a:lstStyle/>
        <a:p>
          <a:endParaRPr lang="en-US"/>
        </a:p>
      </dgm:t>
    </dgm:pt>
    <dgm:pt modelId="{483D04BD-8098-48E0-B2D0-162B1C5D47E0}" type="sibTrans" cxnId="{02332EEC-F2A5-49B7-83D8-F4A31B554ABE}">
      <dgm:prSet/>
      <dgm:spPr/>
      <dgm:t>
        <a:bodyPr/>
        <a:lstStyle/>
        <a:p>
          <a:endParaRPr lang="en-US"/>
        </a:p>
      </dgm:t>
    </dgm:pt>
    <dgm:pt modelId="{45833A45-DBDA-423D-87DB-6C23F323E034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As they stick together, their mass increases so their strength of gravity increases</a:t>
          </a:r>
        </a:p>
      </dgm:t>
    </dgm:pt>
    <dgm:pt modelId="{97DF62FB-1316-4090-9142-7203AAA5ED1F}" type="parTrans" cxnId="{150EDE92-9BD7-4966-BC24-554C3025EE87}">
      <dgm:prSet/>
      <dgm:spPr/>
      <dgm:t>
        <a:bodyPr/>
        <a:lstStyle/>
        <a:p>
          <a:endParaRPr lang="en-US"/>
        </a:p>
      </dgm:t>
    </dgm:pt>
    <dgm:pt modelId="{971E7124-7D7A-45BC-97A4-4AC15BC9EA5E}" type="sibTrans" cxnId="{150EDE92-9BD7-4966-BC24-554C3025EE87}">
      <dgm:prSet/>
      <dgm:spPr/>
      <dgm:t>
        <a:bodyPr/>
        <a:lstStyle/>
        <a:p>
          <a:endParaRPr lang="en-US"/>
        </a:p>
      </dgm:t>
    </dgm:pt>
    <dgm:pt modelId="{E5BED525-3FFB-4F36-BFCA-2C9D9DFC49CB}" type="pres">
      <dgm:prSet presAssocID="{F8A76906-E529-433C-814B-22475D76E0E0}" presName="outerComposite" presStyleCnt="0">
        <dgm:presLayoutVars>
          <dgm:chMax val="5"/>
          <dgm:dir/>
          <dgm:resizeHandles val="exact"/>
        </dgm:presLayoutVars>
      </dgm:prSet>
      <dgm:spPr/>
    </dgm:pt>
    <dgm:pt modelId="{5D0E3D8C-5B75-4EF4-B863-1D7DD98AAD06}" type="pres">
      <dgm:prSet presAssocID="{F8A76906-E529-433C-814B-22475D76E0E0}" presName="dummyMaxCanvas" presStyleCnt="0">
        <dgm:presLayoutVars/>
      </dgm:prSet>
      <dgm:spPr/>
    </dgm:pt>
    <dgm:pt modelId="{AAC57C83-7C48-4943-9F4A-8040DB1FD9D0}" type="pres">
      <dgm:prSet presAssocID="{F8A76906-E529-433C-814B-22475D76E0E0}" presName="ThreeNodes_1" presStyleLbl="node1" presStyleIdx="0" presStyleCnt="3" custLinFactNeighborX="-5871" custLinFactNeighborY="-21746">
        <dgm:presLayoutVars>
          <dgm:bulletEnabled val="1"/>
        </dgm:presLayoutVars>
      </dgm:prSet>
      <dgm:spPr/>
    </dgm:pt>
    <dgm:pt modelId="{FC330353-0CC8-463C-B264-79ADD3A1030B}" type="pres">
      <dgm:prSet presAssocID="{F8A76906-E529-433C-814B-22475D76E0E0}" presName="ThreeNodes_2" presStyleLbl="node1" presStyleIdx="1" presStyleCnt="3" custLinFactNeighborX="-4372" custLinFactNeighborY="-7249">
        <dgm:presLayoutVars>
          <dgm:bulletEnabled val="1"/>
        </dgm:presLayoutVars>
      </dgm:prSet>
      <dgm:spPr/>
    </dgm:pt>
    <dgm:pt modelId="{9B3DDDE1-171A-456B-A16F-8E2A31B12F77}" type="pres">
      <dgm:prSet presAssocID="{F8A76906-E529-433C-814B-22475D76E0E0}" presName="ThreeNodes_3" presStyleLbl="node1" presStyleIdx="2" presStyleCnt="3" custScaleY="89309" custLinFactNeighborX="-1986" custLinFactNeighborY="-6356">
        <dgm:presLayoutVars>
          <dgm:bulletEnabled val="1"/>
        </dgm:presLayoutVars>
      </dgm:prSet>
      <dgm:spPr/>
    </dgm:pt>
    <dgm:pt modelId="{796BABDF-E10D-4A0C-8FB8-AB25F97A0079}" type="pres">
      <dgm:prSet presAssocID="{F8A76906-E529-433C-814B-22475D76E0E0}" presName="ThreeConn_1-2" presStyleLbl="fgAccFollowNode1" presStyleIdx="0" presStyleCnt="2">
        <dgm:presLayoutVars>
          <dgm:bulletEnabled val="1"/>
        </dgm:presLayoutVars>
      </dgm:prSet>
      <dgm:spPr/>
    </dgm:pt>
    <dgm:pt modelId="{95F8E6FE-F98A-4C1C-9D32-9FCF0C1EE5CC}" type="pres">
      <dgm:prSet presAssocID="{F8A76906-E529-433C-814B-22475D76E0E0}" presName="ThreeConn_2-3" presStyleLbl="fgAccFollowNode1" presStyleIdx="1" presStyleCnt="2" custLinFactNeighborX="-87811" custLinFactNeighborY="4396">
        <dgm:presLayoutVars>
          <dgm:bulletEnabled val="1"/>
        </dgm:presLayoutVars>
      </dgm:prSet>
      <dgm:spPr/>
    </dgm:pt>
    <dgm:pt modelId="{B0BEADEF-D3D3-46FF-B33B-FAA03C7A719B}" type="pres">
      <dgm:prSet presAssocID="{F8A76906-E529-433C-814B-22475D76E0E0}" presName="ThreeNodes_1_text" presStyleLbl="node1" presStyleIdx="2" presStyleCnt="3">
        <dgm:presLayoutVars>
          <dgm:bulletEnabled val="1"/>
        </dgm:presLayoutVars>
      </dgm:prSet>
      <dgm:spPr/>
    </dgm:pt>
    <dgm:pt modelId="{ADDD1C87-4930-416D-81FF-2801E0AC7F3B}" type="pres">
      <dgm:prSet presAssocID="{F8A76906-E529-433C-814B-22475D76E0E0}" presName="ThreeNodes_2_text" presStyleLbl="node1" presStyleIdx="2" presStyleCnt="3">
        <dgm:presLayoutVars>
          <dgm:bulletEnabled val="1"/>
        </dgm:presLayoutVars>
      </dgm:prSet>
      <dgm:spPr/>
    </dgm:pt>
    <dgm:pt modelId="{6F026378-C5E4-42EB-AF44-2ED1C48C41C4}" type="pres">
      <dgm:prSet presAssocID="{F8A76906-E529-433C-814B-22475D76E0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4562428-3F01-4089-993E-907C36C9D0BE}" type="presOf" srcId="{377190EA-B039-457E-A107-208FB443181F}" destId="{FC330353-0CC8-463C-B264-79ADD3A1030B}" srcOrd="0" destOrd="0" presId="urn:microsoft.com/office/officeart/2005/8/layout/vProcess5"/>
    <dgm:cxn modelId="{F28F373F-A9C5-40BC-81F6-936DA5EEBEF5}" type="presOf" srcId="{C969C554-88B3-4457-A7A6-7E0632ED3E57}" destId="{796BABDF-E10D-4A0C-8FB8-AB25F97A0079}" srcOrd="0" destOrd="0" presId="urn:microsoft.com/office/officeart/2005/8/layout/vProcess5"/>
    <dgm:cxn modelId="{6A16CF49-F201-4491-AF10-83A267729714}" type="presOf" srcId="{45833A45-DBDA-423D-87DB-6C23F323E034}" destId="{9B3DDDE1-171A-456B-A16F-8E2A31B12F77}" srcOrd="0" destOrd="0" presId="urn:microsoft.com/office/officeart/2005/8/layout/vProcess5"/>
    <dgm:cxn modelId="{AB9B5982-EFA4-41F4-BA87-BC943BC60181}" type="presOf" srcId="{483D04BD-8098-48E0-B2D0-162B1C5D47E0}" destId="{95F8E6FE-F98A-4C1C-9D32-9FCF0C1EE5CC}" srcOrd="0" destOrd="0" presId="urn:microsoft.com/office/officeart/2005/8/layout/vProcess5"/>
    <dgm:cxn modelId="{A85C138F-75D0-42C6-B6F2-E8BACEAA92BA}" type="presOf" srcId="{377190EA-B039-457E-A107-208FB443181F}" destId="{ADDD1C87-4930-416D-81FF-2801E0AC7F3B}" srcOrd="1" destOrd="0" presId="urn:microsoft.com/office/officeart/2005/8/layout/vProcess5"/>
    <dgm:cxn modelId="{26C4F890-9A2C-4BDB-BF25-4577320AC135}" type="presOf" srcId="{50F5713A-7D09-45BE-988E-2339237D9A9A}" destId="{AAC57C83-7C48-4943-9F4A-8040DB1FD9D0}" srcOrd="0" destOrd="0" presId="urn:microsoft.com/office/officeart/2005/8/layout/vProcess5"/>
    <dgm:cxn modelId="{150EDE92-9BD7-4966-BC24-554C3025EE87}" srcId="{F8A76906-E529-433C-814B-22475D76E0E0}" destId="{45833A45-DBDA-423D-87DB-6C23F323E034}" srcOrd="2" destOrd="0" parTransId="{97DF62FB-1316-4090-9142-7203AAA5ED1F}" sibTransId="{971E7124-7D7A-45BC-97A4-4AC15BC9EA5E}"/>
    <dgm:cxn modelId="{E1BDEA92-BAC3-4488-BEE8-17AD416B1338}" srcId="{F8A76906-E529-433C-814B-22475D76E0E0}" destId="{50F5713A-7D09-45BE-988E-2339237D9A9A}" srcOrd="0" destOrd="0" parTransId="{9710A8ED-23C8-4FBB-B20E-F3140B89B8DF}" sibTransId="{C969C554-88B3-4457-A7A6-7E0632ED3E57}"/>
    <dgm:cxn modelId="{FB3DBECC-8934-4455-8700-7A877B3CEB56}" type="presOf" srcId="{50F5713A-7D09-45BE-988E-2339237D9A9A}" destId="{B0BEADEF-D3D3-46FF-B33B-FAA03C7A719B}" srcOrd="1" destOrd="0" presId="urn:microsoft.com/office/officeart/2005/8/layout/vProcess5"/>
    <dgm:cxn modelId="{02332EEC-F2A5-49B7-83D8-F4A31B554ABE}" srcId="{F8A76906-E529-433C-814B-22475D76E0E0}" destId="{377190EA-B039-457E-A107-208FB443181F}" srcOrd="1" destOrd="0" parTransId="{932BF928-7C3F-4116-A226-9EF21F6E63AC}" sibTransId="{483D04BD-8098-48E0-B2D0-162B1C5D47E0}"/>
    <dgm:cxn modelId="{61A8B0F3-6577-401B-A482-578453D83BDF}" type="presOf" srcId="{45833A45-DBDA-423D-87DB-6C23F323E034}" destId="{6F026378-C5E4-42EB-AF44-2ED1C48C41C4}" srcOrd="1" destOrd="0" presId="urn:microsoft.com/office/officeart/2005/8/layout/vProcess5"/>
    <dgm:cxn modelId="{310C8AF5-309A-4F1A-A99A-F8334DABA900}" type="presOf" srcId="{F8A76906-E529-433C-814B-22475D76E0E0}" destId="{E5BED525-3FFB-4F36-BFCA-2C9D9DFC49CB}" srcOrd="0" destOrd="0" presId="urn:microsoft.com/office/officeart/2005/8/layout/vProcess5"/>
    <dgm:cxn modelId="{A2D0084D-E1C4-4B9D-A5B5-E4823C93D4E1}" type="presParOf" srcId="{E5BED525-3FFB-4F36-BFCA-2C9D9DFC49CB}" destId="{5D0E3D8C-5B75-4EF4-B863-1D7DD98AAD06}" srcOrd="0" destOrd="0" presId="urn:microsoft.com/office/officeart/2005/8/layout/vProcess5"/>
    <dgm:cxn modelId="{DD6C08FA-A9E4-40F6-9951-2659CE363F9F}" type="presParOf" srcId="{E5BED525-3FFB-4F36-BFCA-2C9D9DFC49CB}" destId="{AAC57C83-7C48-4943-9F4A-8040DB1FD9D0}" srcOrd="1" destOrd="0" presId="urn:microsoft.com/office/officeart/2005/8/layout/vProcess5"/>
    <dgm:cxn modelId="{442A9AA2-7316-4E05-A20C-CAB22ED4C0FE}" type="presParOf" srcId="{E5BED525-3FFB-4F36-BFCA-2C9D9DFC49CB}" destId="{FC330353-0CC8-463C-B264-79ADD3A1030B}" srcOrd="2" destOrd="0" presId="urn:microsoft.com/office/officeart/2005/8/layout/vProcess5"/>
    <dgm:cxn modelId="{1A80D8A1-2985-4BD0-8F37-58241AE8636F}" type="presParOf" srcId="{E5BED525-3FFB-4F36-BFCA-2C9D9DFC49CB}" destId="{9B3DDDE1-171A-456B-A16F-8E2A31B12F77}" srcOrd="3" destOrd="0" presId="urn:microsoft.com/office/officeart/2005/8/layout/vProcess5"/>
    <dgm:cxn modelId="{4A26C05A-7C17-4EC6-BF83-C1B73FE63159}" type="presParOf" srcId="{E5BED525-3FFB-4F36-BFCA-2C9D9DFC49CB}" destId="{796BABDF-E10D-4A0C-8FB8-AB25F97A0079}" srcOrd="4" destOrd="0" presId="urn:microsoft.com/office/officeart/2005/8/layout/vProcess5"/>
    <dgm:cxn modelId="{2588E741-FB2F-4EAC-9461-D11990869059}" type="presParOf" srcId="{E5BED525-3FFB-4F36-BFCA-2C9D9DFC49CB}" destId="{95F8E6FE-F98A-4C1C-9D32-9FCF0C1EE5CC}" srcOrd="5" destOrd="0" presId="urn:microsoft.com/office/officeart/2005/8/layout/vProcess5"/>
    <dgm:cxn modelId="{71724F33-72E0-42D8-A17F-55B37AF75B65}" type="presParOf" srcId="{E5BED525-3FFB-4F36-BFCA-2C9D9DFC49CB}" destId="{B0BEADEF-D3D3-46FF-B33B-FAA03C7A719B}" srcOrd="6" destOrd="0" presId="urn:microsoft.com/office/officeart/2005/8/layout/vProcess5"/>
    <dgm:cxn modelId="{A83CC120-2DE1-4FC7-B2C3-581AD2B28493}" type="presParOf" srcId="{E5BED525-3FFB-4F36-BFCA-2C9D9DFC49CB}" destId="{ADDD1C87-4930-416D-81FF-2801E0AC7F3B}" srcOrd="7" destOrd="0" presId="urn:microsoft.com/office/officeart/2005/8/layout/vProcess5"/>
    <dgm:cxn modelId="{07015112-6E5F-4B7F-98BF-905E0EB8BCE7}" type="presParOf" srcId="{E5BED525-3FFB-4F36-BFCA-2C9D9DFC49CB}" destId="{6F026378-C5E4-42EB-AF44-2ED1C48C41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76906-E529-433C-814B-22475D76E0E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5713A-7D09-45BE-988E-2339237D9A9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000" dirty="0"/>
            <a:t> </a:t>
          </a:r>
          <a:r>
            <a:rPr lang="en-US" sz="1800" dirty="0"/>
            <a:t>the particles of dust and gas in space have their own gravity</a:t>
          </a:r>
          <a:r>
            <a:rPr lang="en-US" sz="1100" dirty="0"/>
            <a:t>.</a:t>
          </a:r>
          <a:endParaRPr lang="en-US" sz="3000" dirty="0"/>
        </a:p>
      </dgm:t>
    </dgm:pt>
    <dgm:pt modelId="{9710A8ED-23C8-4FBB-B20E-F3140B89B8DF}" type="parTrans" cxnId="{E1BDEA92-BAC3-4488-BEE8-17AD416B1338}">
      <dgm:prSet/>
      <dgm:spPr/>
      <dgm:t>
        <a:bodyPr/>
        <a:lstStyle/>
        <a:p>
          <a:endParaRPr lang="en-US"/>
        </a:p>
      </dgm:t>
    </dgm:pt>
    <dgm:pt modelId="{C969C554-88B3-4457-A7A6-7E0632ED3E57}" type="sibTrans" cxnId="{E1BDEA92-BAC3-4488-BEE8-17AD416B1338}">
      <dgm:prSet/>
      <dgm:spPr/>
      <dgm:t>
        <a:bodyPr/>
        <a:lstStyle/>
        <a:p>
          <a:endParaRPr lang="en-US"/>
        </a:p>
      </dgm:t>
    </dgm:pt>
    <dgm:pt modelId="{377190EA-B039-457E-A107-208FB443181F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The particles of dust and gas pull on each other with very weak forces of gravity to form a nebula.</a:t>
          </a:r>
        </a:p>
      </dgm:t>
    </dgm:pt>
    <dgm:pt modelId="{932BF928-7C3F-4116-A226-9EF21F6E63AC}" type="parTrans" cxnId="{02332EEC-F2A5-49B7-83D8-F4A31B554ABE}">
      <dgm:prSet/>
      <dgm:spPr/>
      <dgm:t>
        <a:bodyPr/>
        <a:lstStyle/>
        <a:p>
          <a:endParaRPr lang="en-US"/>
        </a:p>
      </dgm:t>
    </dgm:pt>
    <dgm:pt modelId="{483D04BD-8098-48E0-B2D0-162B1C5D47E0}" type="sibTrans" cxnId="{02332EEC-F2A5-49B7-83D8-F4A31B554ABE}">
      <dgm:prSet/>
      <dgm:spPr/>
      <dgm:t>
        <a:bodyPr/>
        <a:lstStyle/>
        <a:p>
          <a:endParaRPr lang="en-US"/>
        </a:p>
      </dgm:t>
    </dgm:pt>
    <dgm:pt modelId="{45833A45-DBDA-423D-87DB-6C23F323E034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As they stick together, their mass increases so their strength of gravity increases</a:t>
          </a:r>
        </a:p>
      </dgm:t>
    </dgm:pt>
    <dgm:pt modelId="{97DF62FB-1316-4090-9142-7203AAA5ED1F}" type="parTrans" cxnId="{150EDE92-9BD7-4966-BC24-554C3025EE87}">
      <dgm:prSet/>
      <dgm:spPr/>
      <dgm:t>
        <a:bodyPr/>
        <a:lstStyle/>
        <a:p>
          <a:endParaRPr lang="en-US"/>
        </a:p>
      </dgm:t>
    </dgm:pt>
    <dgm:pt modelId="{971E7124-7D7A-45BC-97A4-4AC15BC9EA5E}" type="sibTrans" cxnId="{150EDE92-9BD7-4966-BC24-554C3025EE87}">
      <dgm:prSet/>
      <dgm:spPr/>
      <dgm:t>
        <a:bodyPr/>
        <a:lstStyle/>
        <a:p>
          <a:endParaRPr lang="en-US"/>
        </a:p>
      </dgm:t>
    </dgm:pt>
    <dgm:pt modelId="{E5BED525-3FFB-4F36-BFCA-2C9D9DFC49CB}" type="pres">
      <dgm:prSet presAssocID="{F8A76906-E529-433C-814B-22475D76E0E0}" presName="outerComposite" presStyleCnt="0">
        <dgm:presLayoutVars>
          <dgm:chMax val="5"/>
          <dgm:dir/>
          <dgm:resizeHandles val="exact"/>
        </dgm:presLayoutVars>
      </dgm:prSet>
      <dgm:spPr/>
    </dgm:pt>
    <dgm:pt modelId="{5D0E3D8C-5B75-4EF4-B863-1D7DD98AAD06}" type="pres">
      <dgm:prSet presAssocID="{F8A76906-E529-433C-814B-22475D76E0E0}" presName="dummyMaxCanvas" presStyleCnt="0">
        <dgm:presLayoutVars/>
      </dgm:prSet>
      <dgm:spPr/>
    </dgm:pt>
    <dgm:pt modelId="{AAC57C83-7C48-4943-9F4A-8040DB1FD9D0}" type="pres">
      <dgm:prSet presAssocID="{F8A76906-E529-433C-814B-22475D76E0E0}" presName="ThreeNodes_1" presStyleLbl="node1" presStyleIdx="0" presStyleCnt="3" custLinFactNeighborX="-5871" custLinFactNeighborY="-21746">
        <dgm:presLayoutVars>
          <dgm:bulletEnabled val="1"/>
        </dgm:presLayoutVars>
      </dgm:prSet>
      <dgm:spPr/>
    </dgm:pt>
    <dgm:pt modelId="{FC330353-0CC8-463C-B264-79ADD3A1030B}" type="pres">
      <dgm:prSet presAssocID="{F8A76906-E529-433C-814B-22475D76E0E0}" presName="ThreeNodes_2" presStyleLbl="node1" presStyleIdx="1" presStyleCnt="3" custLinFactNeighborX="-4372" custLinFactNeighborY="-7249">
        <dgm:presLayoutVars>
          <dgm:bulletEnabled val="1"/>
        </dgm:presLayoutVars>
      </dgm:prSet>
      <dgm:spPr/>
    </dgm:pt>
    <dgm:pt modelId="{9B3DDDE1-171A-456B-A16F-8E2A31B12F77}" type="pres">
      <dgm:prSet presAssocID="{F8A76906-E529-433C-814B-22475D76E0E0}" presName="ThreeNodes_3" presStyleLbl="node1" presStyleIdx="2" presStyleCnt="3" custScaleY="89309" custLinFactNeighborX="-1986" custLinFactNeighborY="-6356">
        <dgm:presLayoutVars>
          <dgm:bulletEnabled val="1"/>
        </dgm:presLayoutVars>
      </dgm:prSet>
      <dgm:spPr/>
    </dgm:pt>
    <dgm:pt modelId="{796BABDF-E10D-4A0C-8FB8-AB25F97A0079}" type="pres">
      <dgm:prSet presAssocID="{F8A76906-E529-433C-814B-22475D76E0E0}" presName="ThreeConn_1-2" presStyleLbl="fgAccFollowNode1" presStyleIdx="0" presStyleCnt="2">
        <dgm:presLayoutVars>
          <dgm:bulletEnabled val="1"/>
        </dgm:presLayoutVars>
      </dgm:prSet>
      <dgm:spPr/>
    </dgm:pt>
    <dgm:pt modelId="{95F8E6FE-F98A-4C1C-9D32-9FCF0C1EE5CC}" type="pres">
      <dgm:prSet presAssocID="{F8A76906-E529-433C-814B-22475D76E0E0}" presName="ThreeConn_2-3" presStyleLbl="fgAccFollowNode1" presStyleIdx="1" presStyleCnt="2" custLinFactNeighborX="-87811" custLinFactNeighborY="4396">
        <dgm:presLayoutVars>
          <dgm:bulletEnabled val="1"/>
        </dgm:presLayoutVars>
      </dgm:prSet>
      <dgm:spPr/>
    </dgm:pt>
    <dgm:pt modelId="{B0BEADEF-D3D3-46FF-B33B-FAA03C7A719B}" type="pres">
      <dgm:prSet presAssocID="{F8A76906-E529-433C-814B-22475D76E0E0}" presName="ThreeNodes_1_text" presStyleLbl="node1" presStyleIdx="2" presStyleCnt="3">
        <dgm:presLayoutVars>
          <dgm:bulletEnabled val="1"/>
        </dgm:presLayoutVars>
      </dgm:prSet>
      <dgm:spPr/>
    </dgm:pt>
    <dgm:pt modelId="{ADDD1C87-4930-416D-81FF-2801E0AC7F3B}" type="pres">
      <dgm:prSet presAssocID="{F8A76906-E529-433C-814B-22475D76E0E0}" presName="ThreeNodes_2_text" presStyleLbl="node1" presStyleIdx="2" presStyleCnt="3">
        <dgm:presLayoutVars>
          <dgm:bulletEnabled val="1"/>
        </dgm:presLayoutVars>
      </dgm:prSet>
      <dgm:spPr/>
    </dgm:pt>
    <dgm:pt modelId="{6F026378-C5E4-42EB-AF44-2ED1C48C41C4}" type="pres">
      <dgm:prSet presAssocID="{F8A76906-E529-433C-814B-22475D76E0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2B46B0B-1D15-4FE7-9F63-ECA86E804378}" type="presOf" srcId="{F8A76906-E529-433C-814B-22475D76E0E0}" destId="{E5BED525-3FFB-4F36-BFCA-2C9D9DFC49CB}" srcOrd="0" destOrd="0" presId="urn:microsoft.com/office/officeart/2005/8/layout/vProcess5"/>
    <dgm:cxn modelId="{276AA06E-2B81-4F8C-ADE2-F4FE48B77AE5}" type="presOf" srcId="{483D04BD-8098-48E0-B2D0-162B1C5D47E0}" destId="{95F8E6FE-F98A-4C1C-9D32-9FCF0C1EE5CC}" srcOrd="0" destOrd="0" presId="urn:microsoft.com/office/officeart/2005/8/layout/vProcess5"/>
    <dgm:cxn modelId="{FB2ACA73-DDCB-42A8-BF80-1D1A14B49D8A}" type="presOf" srcId="{50F5713A-7D09-45BE-988E-2339237D9A9A}" destId="{AAC57C83-7C48-4943-9F4A-8040DB1FD9D0}" srcOrd="0" destOrd="0" presId="urn:microsoft.com/office/officeart/2005/8/layout/vProcess5"/>
    <dgm:cxn modelId="{47590256-1040-4045-8591-30EA1C20B89E}" type="presOf" srcId="{377190EA-B039-457E-A107-208FB443181F}" destId="{FC330353-0CC8-463C-B264-79ADD3A1030B}" srcOrd="0" destOrd="0" presId="urn:microsoft.com/office/officeart/2005/8/layout/vProcess5"/>
    <dgm:cxn modelId="{33F73880-8915-4355-9760-E7FA6D1A8A04}" type="presOf" srcId="{45833A45-DBDA-423D-87DB-6C23F323E034}" destId="{9B3DDDE1-171A-456B-A16F-8E2A31B12F77}" srcOrd="0" destOrd="0" presId="urn:microsoft.com/office/officeart/2005/8/layout/vProcess5"/>
    <dgm:cxn modelId="{18CB498B-D3D1-43C0-8A3B-599CBDFF274E}" type="presOf" srcId="{377190EA-B039-457E-A107-208FB443181F}" destId="{ADDD1C87-4930-416D-81FF-2801E0AC7F3B}" srcOrd="1" destOrd="0" presId="urn:microsoft.com/office/officeart/2005/8/layout/vProcess5"/>
    <dgm:cxn modelId="{150EDE92-9BD7-4966-BC24-554C3025EE87}" srcId="{F8A76906-E529-433C-814B-22475D76E0E0}" destId="{45833A45-DBDA-423D-87DB-6C23F323E034}" srcOrd="2" destOrd="0" parTransId="{97DF62FB-1316-4090-9142-7203AAA5ED1F}" sibTransId="{971E7124-7D7A-45BC-97A4-4AC15BC9EA5E}"/>
    <dgm:cxn modelId="{E1BDEA92-BAC3-4488-BEE8-17AD416B1338}" srcId="{F8A76906-E529-433C-814B-22475D76E0E0}" destId="{50F5713A-7D09-45BE-988E-2339237D9A9A}" srcOrd="0" destOrd="0" parTransId="{9710A8ED-23C8-4FBB-B20E-F3140B89B8DF}" sibTransId="{C969C554-88B3-4457-A7A6-7E0632ED3E57}"/>
    <dgm:cxn modelId="{84E8299E-11CA-4758-B537-9CD26CFF2329}" type="presOf" srcId="{C969C554-88B3-4457-A7A6-7E0632ED3E57}" destId="{796BABDF-E10D-4A0C-8FB8-AB25F97A0079}" srcOrd="0" destOrd="0" presId="urn:microsoft.com/office/officeart/2005/8/layout/vProcess5"/>
    <dgm:cxn modelId="{D91271A6-EA55-41DC-A4D2-AB721192E4C2}" type="presOf" srcId="{50F5713A-7D09-45BE-988E-2339237D9A9A}" destId="{B0BEADEF-D3D3-46FF-B33B-FAA03C7A719B}" srcOrd="1" destOrd="0" presId="urn:microsoft.com/office/officeart/2005/8/layout/vProcess5"/>
    <dgm:cxn modelId="{C10231DF-EA2E-4E3A-BA0D-DBA8259AC3BD}" type="presOf" srcId="{45833A45-DBDA-423D-87DB-6C23F323E034}" destId="{6F026378-C5E4-42EB-AF44-2ED1C48C41C4}" srcOrd="1" destOrd="0" presId="urn:microsoft.com/office/officeart/2005/8/layout/vProcess5"/>
    <dgm:cxn modelId="{02332EEC-F2A5-49B7-83D8-F4A31B554ABE}" srcId="{F8A76906-E529-433C-814B-22475D76E0E0}" destId="{377190EA-B039-457E-A107-208FB443181F}" srcOrd="1" destOrd="0" parTransId="{932BF928-7C3F-4116-A226-9EF21F6E63AC}" sibTransId="{483D04BD-8098-48E0-B2D0-162B1C5D47E0}"/>
    <dgm:cxn modelId="{FEE49CBA-0C29-4D1B-BACD-320DED5186D2}" type="presParOf" srcId="{E5BED525-3FFB-4F36-BFCA-2C9D9DFC49CB}" destId="{5D0E3D8C-5B75-4EF4-B863-1D7DD98AAD06}" srcOrd="0" destOrd="0" presId="urn:microsoft.com/office/officeart/2005/8/layout/vProcess5"/>
    <dgm:cxn modelId="{928B4E51-7A65-433C-A26B-056D66285060}" type="presParOf" srcId="{E5BED525-3FFB-4F36-BFCA-2C9D9DFC49CB}" destId="{AAC57C83-7C48-4943-9F4A-8040DB1FD9D0}" srcOrd="1" destOrd="0" presId="urn:microsoft.com/office/officeart/2005/8/layout/vProcess5"/>
    <dgm:cxn modelId="{DE8704A9-A343-4D5F-A084-92EAAAEBDE00}" type="presParOf" srcId="{E5BED525-3FFB-4F36-BFCA-2C9D9DFC49CB}" destId="{FC330353-0CC8-463C-B264-79ADD3A1030B}" srcOrd="2" destOrd="0" presId="urn:microsoft.com/office/officeart/2005/8/layout/vProcess5"/>
    <dgm:cxn modelId="{9B637063-FF7C-4559-853B-7EBF46238900}" type="presParOf" srcId="{E5BED525-3FFB-4F36-BFCA-2C9D9DFC49CB}" destId="{9B3DDDE1-171A-456B-A16F-8E2A31B12F77}" srcOrd="3" destOrd="0" presId="urn:microsoft.com/office/officeart/2005/8/layout/vProcess5"/>
    <dgm:cxn modelId="{295B0579-423E-4ED8-8CAB-2A8B5856E1F8}" type="presParOf" srcId="{E5BED525-3FFB-4F36-BFCA-2C9D9DFC49CB}" destId="{796BABDF-E10D-4A0C-8FB8-AB25F97A0079}" srcOrd="4" destOrd="0" presId="urn:microsoft.com/office/officeart/2005/8/layout/vProcess5"/>
    <dgm:cxn modelId="{3333AD73-75FD-4F09-B81E-787AAFDBE5CD}" type="presParOf" srcId="{E5BED525-3FFB-4F36-BFCA-2C9D9DFC49CB}" destId="{95F8E6FE-F98A-4C1C-9D32-9FCF0C1EE5CC}" srcOrd="5" destOrd="0" presId="urn:microsoft.com/office/officeart/2005/8/layout/vProcess5"/>
    <dgm:cxn modelId="{C5B3FE1F-DFA1-4EB1-8439-7DC28AE92263}" type="presParOf" srcId="{E5BED525-3FFB-4F36-BFCA-2C9D9DFC49CB}" destId="{B0BEADEF-D3D3-46FF-B33B-FAA03C7A719B}" srcOrd="6" destOrd="0" presId="urn:microsoft.com/office/officeart/2005/8/layout/vProcess5"/>
    <dgm:cxn modelId="{0307A3B2-7A33-4271-B91B-5FA617502638}" type="presParOf" srcId="{E5BED525-3FFB-4F36-BFCA-2C9D9DFC49CB}" destId="{ADDD1C87-4930-416D-81FF-2801E0AC7F3B}" srcOrd="7" destOrd="0" presId="urn:microsoft.com/office/officeart/2005/8/layout/vProcess5"/>
    <dgm:cxn modelId="{4BB8DAE5-7EDD-4404-BFAF-3DDA08DF8394}" type="presParOf" srcId="{E5BED525-3FFB-4F36-BFCA-2C9D9DFC49CB}" destId="{6F026378-C5E4-42EB-AF44-2ED1C48C41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57C83-7C48-4943-9F4A-8040DB1FD9D0}">
      <dsp:nvSpPr>
        <dsp:cNvPr id="0" name=""/>
        <dsp:cNvSpPr/>
      </dsp:nvSpPr>
      <dsp:spPr>
        <a:xfrm>
          <a:off x="0" y="0"/>
          <a:ext cx="8587773" cy="69736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T</a:t>
          </a:r>
          <a:r>
            <a:rPr lang="en-US" sz="1800" kern="1200" dirty="0"/>
            <a:t>he particles of dust and gas in space have their own gravity</a:t>
          </a:r>
          <a:r>
            <a:rPr lang="en-US" sz="1100" kern="1200" dirty="0"/>
            <a:t>.</a:t>
          </a:r>
          <a:endParaRPr lang="en-US" sz="3000" kern="1200" dirty="0"/>
        </a:p>
      </dsp:txBody>
      <dsp:txXfrm>
        <a:off x="20425" y="20425"/>
        <a:ext cx="7835266" cy="656511"/>
      </dsp:txXfrm>
    </dsp:sp>
    <dsp:sp modelId="{FC330353-0CC8-463C-B264-79ADD3A1030B}">
      <dsp:nvSpPr>
        <dsp:cNvPr id="0" name=""/>
        <dsp:cNvSpPr/>
      </dsp:nvSpPr>
      <dsp:spPr>
        <a:xfrm>
          <a:off x="382287" y="763036"/>
          <a:ext cx="8587773" cy="69736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particles of dust and gas pull on each other with very weak forces of gravity to form a nebula.</a:t>
          </a:r>
        </a:p>
      </dsp:txBody>
      <dsp:txXfrm>
        <a:off x="402712" y="783461"/>
        <a:ext cx="7335893" cy="656511"/>
      </dsp:txXfrm>
    </dsp:sp>
    <dsp:sp modelId="{9B3DDDE1-171A-456B-A16F-8E2A31B12F77}">
      <dsp:nvSpPr>
        <dsp:cNvPr id="0" name=""/>
        <dsp:cNvSpPr/>
      </dsp:nvSpPr>
      <dsp:spPr>
        <a:xfrm>
          <a:off x="1344936" y="1620129"/>
          <a:ext cx="8587773" cy="62280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they stick together, their mass increases so their strength of gravity increases</a:t>
          </a:r>
        </a:p>
      </dsp:txBody>
      <dsp:txXfrm>
        <a:off x="1363177" y="1638370"/>
        <a:ext cx="7340261" cy="586324"/>
      </dsp:txXfrm>
    </dsp:sp>
    <dsp:sp modelId="{796BABDF-E10D-4A0C-8FB8-AB25F97A0079}">
      <dsp:nvSpPr>
        <dsp:cNvPr id="0" name=""/>
        <dsp:cNvSpPr/>
      </dsp:nvSpPr>
      <dsp:spPr>
        <a:xfrm>
          <a:off x="8134488" y="528832"/>
          <a:ext cx="453284" cy="453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36477" y="528832"/>
        <a:ext cx="249306" cy="341096"/>
      </dsp:txXfrm>
    </dsp:sp>
    <dsp:sp modelId="{95F8E6FE-F98A-4C1C-9D32-9FCF0C1EE5CC}">
      <dsp:nvSpPr>
        <dsp:cNvPr id="0" name=""/>
        <dsp:cNvSpPr/>
      </dsp:nvSpPr>
      <dsp:spPr>
        <a:xfrm>
          <a:off x="8494199" y="1357698"/>
          <a:ext cx="453284" cy="453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596188" y="1357698"/>
        <a:ext cx="249306" cy="341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57C83-7C48-4943-9F4A-8040DB1FD9D0}">
      <dsp:nvSpPr>
        <dsp:cNvPr id="0" name=""/>
        <dsp:cNvSpPr/>
      </dsp:nvSpPr>
      <dsp:spPr>
        <a:xfrm>
          <a:off x="0" y="0"/>
          <a:ext cx="8587773" cy="69736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  <a:r>
            <a:rPr lang="en-US" sz="1800" kern="1200" dirty="0"/>
            <a:t>the particles of dust and gas in space have their own gravity</a:t>
          </a:r>
          <a:r>
            <a:rPr lang="en-US" sz="1100" kern="1200" dirty="0"/>
            <a:t>.</a:t>
          </a:r>
          <a:endParaRPr lang="en-US" sz="3000" kern="1200" dirty="0"/>
        </a:p>
      </dsp:txBody>
      <dsp:txXfrm>
        <a:off x="20425" y="20425"/>
        <a:ext cx="7835266" cy="656511"/>
      </dsp:txXfrm>
    </dsp:sp>
    <dsp:sp modelId="{FC330353-0CC8-463C-B264-79ADD3A1030B}">
      <dsp:nvSpPr>
        <dsp:cNvPr id="0" name=""/>
        <dsp:cNvSpPr/>
      </dsp:nvSpPr>
      <dsp:spPr>
        <a:xfrm>
          <a:off x="382287" y="763036"/>
          <a:ext cx="8587773" cy="69736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particles of dust and gas pull on each other with very weak forces of gravity to form a nebula.</a:t>
          </a:r>
        </a:p>
      </dsp:txBody>
      <dsp:txXfrm>
        <a:off x="402712" y="783461"/>
        <a:ext cx="7335893" cy="656511"/>
      </dsp:txXfrm>
    </dsp:sp>
    <dsp:sp modelId="{9B3DDDE1-171A-456B-A16F-8E2A31B12F77}">
      <dsp:nvSpPr>
        <dsp:cNvPr id="0" name=""/>
        <dsp:cNvSpPr/>
      </dsp:nvSpPr>
      <dsp:spPr>
        <a:xfrm>
          <a:off x="1344936" y="1620129"/>
          <a:ext cx="8587773" cy="62280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they stick together, their mass increases so their strength of gravity increases</a:t>
          </a:r>
        </a:p>
      </dsp:txBody>
      <dsp:txXfrm>
        <a:off x="1363177" y="1638370"/>
        <a:ext cx="7340261" cy="586324"/>
      </dsp:txXfrm>
    </dsp:sp>
    <dsp:sp modelId="{796BABDF-E10D-4A0C-8FB8-AB25F97A0079}">
      <dsp:nvSpPr>
        <dsp:cNvPr id="0" name=""/>
        <dsp:cNvSpPr/>
      </dsp:nvSpPr>
      <dsp:spPr>
        <a:xfrm>
          <a:off x="8134488" y="528832"/>
          <a:ext cx="453284" cy="453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36477" y="528832"/>
        <a:ext cx="249306" cy="341096"/>
      </dsp:txXfrm>
    </dsp:sp>
    <dsp:sp modelId="{95F8E6FE-F98A-4C1C-9D32-9FCF0C1EE5CC}">
      <dsp:nvSpPr>
        <dsp:cNvPr id="0" name=""/>
        <dsp:cNvSpPr/>
      </dsp:nvSpPr>
      <dsp:spPr>
        <a:xfrm>
          <a:off x="8494199" y="1357698"/>
          <a:ext cx="453284" cy="453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596188" y="1357698"/>
        <a:ext cx="249306" cy="341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edpuzzle.com/media/6304b3f7aab1a540f642062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A7F1-45C4-F53F-DE97-C36D254E6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Formation of the solar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CD26-5F21-EAE0-F2AA-10A2CA835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Force and energy</a:t>
            </a:r>
          </a:p>
        </p:txBody>
      </p:sp>
    </p:spTree>
    <p:extLst>
      <p:ext uri="{BB962C8B-B14F-4D97-AF65-F5344CB8AC3E}">
        <p14:creationId xmlns:p14="http://schemas.microsoft.com/office/powerpoint/2010/main" val="137485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07E2-E2FC-4581-7604-59535A35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Supports vs contradictions</a:t>
            </a:r>
            <a:r>
              <a:rPr lang="en-US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ADDE5-63C0-B3D8-32FA-3ADFEDE0F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933FC-7FED-246A-4383-D904DBA326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of the facts about the solar system support the nebular theory.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829EA-5348-1446-604B-79B500A7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Contradictions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DC457-85A8-D55F-916D-01D60BD4EE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Venus revolves around the sun in a direction opposite to the direction of the other planets around the sun.</a:t>
            </a:r>
          </a:p>
        </p:txBody>
      </p:sp>
    </p:spTree>
    <p:extLst>
      <p:ext uri="{BB962C8B-B14F-4D97-AF65-F5344CB8AC3E}">
        <p14:creationId xmlns:p14="http://schemas.microsoft.com/office/powerpoint/2010/main" val="369717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0496-FD81-AD5A-68B1-F9898D78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Activity (group work)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AEA2-9D87-5767-7668-1A660956E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sticky notes you have please write down the materials in front of you.</a:t>
            </a:r>
          </a:p>
          <a:p>
            <a:r>
              <a:rPr lang="en-US" dirty="0">
                <a:solidFill>
                  <a:srgbClr val="FF0000"/>
                </a:solidFill>
              </a:rPr>
              <a:t>Materials used: plate-water-pepper</a:t>
            </a:r>
          </a:p>
          <a:p>
            <a:r>
              <a:rPr lang="en-US" dirty="0"/>
              <a:t>Fill the plate with water.</a:t>
            </a:r>
          </a:p>
          <a:p>
            <a:r>
              <a:rPr lang="en-US" dirty="0"/>
              <a:t>Stir the water in the dish to make them move in a circle.</a:t>
            </a:r>
          </a:p>
          <a:p>
            <a:r>
              <a:rPr lang="en-US" dirty="0"/>
              <a:t>Put some pepper in the water and stir again</a:t>
            </a:r>
          </a:p>
          <a:p>
            <a:r>
              <a:rPr lang="en-US" dirty="0"/>
              <a:t>Discuss with your group what is the observation of this activity.</a:t>
            </a:r>
          </a:p>
          <a:p>
            <a:r>
              <a:rPr lang="en-US" dirty="0">
                <a:solidFill>
                  <a:srgbClr val="FF0000"/>
                </a:solidFill>
              </a:rPr>
              <a:t>When we stir, the water moves in a circle and when we add the pepper and stir again the pepper will collect at the center and move in a circle as well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B08FE-A2F3-4238-BD41-8BBF55F1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65" y="423333"/>
            <a:ext cx="350968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053F-EDD3-68F3-387C-BB3DD01A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true or false?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E7D659-6555-0A94-3E7D-3CA927AFA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planets revolve around the sun   </a:t>
            </a:r>
          </a:p>
          <a:p>
            <a:r>
              <a:rPr lang="en-US" b="1" dirty="0">
                <a:solidFill>
                  <a:srgbClr val="92D050"/>
                </a:solidFill>
              </a:rPr>
              <a:t>true</a:t>
            </a:r>
          </a:p>
          <a:p>
            <a:r>
              <a:rPr lang="en-US" dirty="0"/>
              <a:t>The path of the planets have a triangular shape</a:t>
            </a:r>
          </a:p>
          <a:p>
            <a:r>
              <a:rPr lang="en-US" b="1" dirty="0">
                <a:solidFill>
                  <a:srgbClr val="FF0000"/>
                </a:solidFill>
              </a:rPr>
              <a:t>False (it has a circular shape)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D54E8-AC99-2CA4-660A-ABAF0060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2065867"/>
            <a:ext cx="5366273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B0D4-0948-5B9E-BF57-FB592C63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14B-A148-AEB9-DCAD-888C8806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342137" cy="364913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planets rotate around their own selves</a:t>
            </a:r>
          </a:p>
          <a:p>
            <a:r>
              <a:rPr lang="en-US" dirty="0"/>
              <a:t>True </a:t>
            </a:r>
          </a:p>
          <a:p>
            <a:r>
              <a:rPr lang="en-US" b="1" dirty="0">
                <a:solidFill>
                  <a:srgbClr val="002060"/>
                </a:solidFill>
              </a:rPr>
              <a:t>The direction of rotation of the planets is the opposite of the direction of orbiting of the planet around the sun.</a:t>
            </a:r>
            <a:endParaRPr lang="en-US" dirty="0"/>
          </a:p>
          <a:p>
            <a:r>
              <a:rPr lang="en-US" dirty="0"/>
              <a:t>(False) </a:t>
            </a:r>
          </a:p>
          <a:p>
            <a:r>
              <a:rPr lang="en-US" dirty="0"/>
              <a:t>Correction: the planets rotate around themselves in                                                                                           the same direction as the direction of revolving around the sun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1C1EF-47F7-E07F-1FD9-EB48BBB0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922" y="1790905"/>
            <a:ext cx="4851699" cy="3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C85B-0614-1311-9260-CCC78C42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the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B48C-CA42-845D-8F77-84F0C4B6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477826" cy="4106333"/>
          </a:xfrm>
        </p:spPr>
        <p:txBody>
          <a:bodyPr>
            <a:normAutofit/>
          </a:bodyPr>
          <a:lstStyle/>
          <a:p>
            <a:r>
              <a:rPr lang="en-US" dirty="0"/>
              <a:t>The purple lines are </a:t>
            </a:r>
          </a:p>
          <a:p>
            <a:pPr marL="0" indent="0">
              <a:buNone/>
            </a:pPr>
            <a:r>
              <a:rPr lang="en-US" dirty="0"/>
              <a:t>called axis can you define </a:t>
            </a:r>
            <a:r>
              <a:rPr lang="en-US" dirty="0">
                <a:solidFill>
                  <a:srgbClr val="FF0000"/>
                </a:solidFill>
              </a:rPr>
              <a:t>axis</a:t>
            </a:r>
            <a:r>
              <a:rPr lang="en-US" dirty="0"/>
              <a:t>?</a:t>
            </a:r>
          </a:p>
          <a:p>
            <a:r>
              <a:rPr lang="en-US" dirty="0"/>
              <a:t>The axis of rotation of the planet is </a:t>
            </a:r>
          </a:p>
          <a:p>
            <a:r>
              <a:rPr lang="en-US" dirty="0"/>
              <a:t>An imaginary line around which</a:t>
            </a:r>
          </a:p>
          <a:p>
            <a:r>
              <a:rPr lang="en-US" dirty="0"/>
              <a:t>The planet rotates.</a:t>
            </a:r>
          </a:p>
          <a:p>
            <a:r>
              <a:rPr lang="en-US" dirty="0"/>
              <a:t>The red line represents an orbit</a:t>
            </a:r>
          </a:p>
          <a:p>
            <a:pPr marL="0" indent="0">
              <a:buNone/>
            </a:pPr>
            <a:r>
              <a:rPr lang="en-US" dirty="0"/>
              <a:t>Can you define </a:t>
            </a:r>
            <a:r>
              <a:rPr lang="en-US" dirty="0">
                <a:solidFill>
                  <a:srgbClr val="FF0000"/>
                </a:solidFill>
              </a:rPr>
              <a:t>orbit</a:t>
            </a:r>
            <a:r>
              <a:rPr lang="en-US" dirty="0"/>
              <a:t>?</a:t>
            </a:r>
          </a:p>
          <a:p>
            <a:r>
              <a:rPr lang="en-US" dirty="0"/>
              <a:t>The orbit is the path of the planet around the sun.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F255F-82D9-756C-FE5F-C01EA6FF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514" y="1667435"/>
            <a:ext cx="7038190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AA28-F3C5-A5D2-5A7B-A93013F9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Facts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E19A-8C05-CD08-A3E1-54ECCA9C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CFFFF"/>
                </a:solidFill>
                <a:effectLst/>
                <a:latin typeface="Arial" panose="020B0604020202020204" pitchFamily="34" charset="0"/>
              </a:rPr>
              <a:t>The planets revolve around the Sun in the same plane.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CFFFF"/>
                </a:solidFill>
                <a:effectLst/>
                <a:latin typeface="Arial" panose="020B0604020202020204" pitchFamily="34" charset="0"/>
              </a:rPr>
              <a:t>All planets and most moons have nearly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circular orbits</a:t>
            </a:r>
            <a:r>
              <a:rPr lang="en-US" b="1" i="0" dirty="0">
                <a:solidFill>
                  <a:srgbClr val="CCFFFF"/>
                </a:solidFill>
                <a:effectLst/>
                <a:latin typeface="Arial" panose="020B0604020202020204" pitchFamily="34" charset="0"/>
              </a:rPr>
              <a:t> going in the same direction in nearly the same plane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CCFFFF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CFFFF"/>
                </a:solidFill>
                <a:effectLst/>
                <a:latin typeface="Arial" panose="020B0604020202020204" pitchFamily="34" charset="0"/>
              </a:rPr>
              <a:t>The Sun and most of the planets rotate in this same direction as well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CFFFF"/>
                </a:solidFill>
                <a:effectLst/>
                <a:latin typeface="Arial" panose="020B0604020202020204" pitchFamily="34" charset="0"/>
              </a:rPr>
              <a:t>Most moons orbit their planet in the direction it rotates.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A206-20AC-D664-0EA5-B32D203C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1" y="609601"/>
            <a:ext cx="10849499" cy="139132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Let us play: (group work)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F17F73-F093-719B-149F-FEF7107A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group of 9 try to </a:t>
            </a:r>
            <a:r>
              <a:rPr lang="en-US" dirty="0">
                <a:solidFill>
                  <a:srgbClr val="FF0000"/>
                </a:solidFill>
              </a:rPr>
              <a:t>model </a:t>
            </a:r>
            <a:r>
              <a:rPr lang="en-US" dirty="0"/>
              <a:t>the solar system with their motions.</a:t>
            </a:r>
          </a:p>
          <a:p>
            <a:r>
              <a:rPr lang="en-US" dirty="0"/>
              <a:t>What is meant by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 and why do we need to do it?</a:t>
            </a:r>
          </a:p>
          <a:p>
            <a:r>
              <a:rPr lang="en-US" dirty="0"/>
              <a:t>A way of representing something that is difficult to observe directly.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84" y="2137833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A33E-8A79-9A05-494E-094BF69F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 4 steps describe the steps of the formation of the solar system: (group work)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938EB8-55AF-0E7D-BAB1-5DE1036F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7" y="2065867"/>
            <a:ext cx="7756264" cy="41825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56" y="1337733"/>
            <a:ext cx="2426044" cy="8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41CF-B900-9A5C-44DA-4B1E8B9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4825"/>
            <a:ext cx="10131425" cy="9757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Formation of the solar system</a:t>
            </a:r>
            <a:r>
              <a:rPr lang="en-US" dirty="0"/>
              <a:t>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5B1F29-DFF8-D492-BA1C-5906CD89B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558961"/>
              </p:ext>
            </p:extLst>
          </p:nvPr>
        </p:nvGraphicFramePr>
        <p:xfrm>
          <a:off x="685800" y="1613648"/>
          <a:ext cx="10103263" cy="2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97A544-880B-AD84-6E31-0263C3FCC3E6}"/>
              </a:ext>
            </a:extLst>
          </p:cNvPr>
          <p:cNvSpPr/>
          <p:nvPr/>
        </p:nvSpPr>
        <p:spPr>
          <a:xfrm>
            <a:off x="2177792" y="3988236"/>
            <a:ext cx="8611711" cy="743776"/>
          </a:xfrm>
          <a:prstGeom prst="roundRect">
            <a:avLst>
              <a:gd name="adj" fmla="val 10000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This stronger strength of gravity is able to attract more dust and gas until a small ball is formed.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A3E7BC-3B03-4EFB-5C19-BAE68323CDDE}"/>
              </a:ext>
            </a:extLst>
          </p:cNvPr>
          <p:cNvGrpSpPr/>
          <p:nvPr/>
        </p:nvGrpSpPr>
        <p:grpSpPr>
          <a:xfrm>
            <a:off x="3158091" y="4873328"/>
            <a:ext cx="8611711" cy="742047"/>
            <a:chOff x="201745" y="-633025"/>
            <a:chExt cx="8611711" cy="74204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0A49A56-23AC-DDC6-6E90-029907EC0610}"/>
                </a:ext>
              </a:extLst>
            </p:cNvPr>
            <p:cNvSpPr/>
            <p:nvPr/>
          </p:nvSpPr>
          <p:spPr>
            <a:xfrm>
              <a:off x="201745" y="-633025"/>
              <a:ext cx="8611711" cy="7420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D4CBF21-6092-F449-594B-E5F4DF69DA03}"/>
                </a:ext>
              </a:extLst>
            </p:cNvPr>
            <p:cNvSpPr txBox="1"/>
            <p:nvPr/>
          </p:nvSpPr>
          <p:spPr>
            <a:xfrm>
              <a:off x="406717" y="-626577"/>
              <a:ext cx="7810983" cy="698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This ball gets bigger gradually and gets hot to form the sun.</a:t>
              </a:r>
            </a:p>
          </p:txBody>
        </p:sp>
      </p:grp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8BFFA390-8FAD-6274-6EF9-64C810F21F32}"/>
              </a:ext>
            </a:extLst>
          </p:cNvPr>
          <p:cNvSpPr txBox="1"/>
          <p:nvPr/>
        </p:nvSpPr>
        <p:spPr>
          <a:xfrm>
            <a:off x="3958819" y="6226666"/>
            <a:ext cx="7810983" cy="698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FFD49D-CDC0-FDC0-461C-6A76D8C970A4}"/>
              </a:ext>
            </a:extLst>
          </p:cNvPr>
          <p:cNvGrpSpPr/>
          <p:nvPr/>
        </p:nvGrpSpPr>
        <p:grpSpPr>
          <a:xfrm>
            <a:off x="9809951" y="3735906"/>
            <a:ext cx="453284" cy="453284"/>
            <a:chOff x="8134488" y="528832"/>
            <a:chExt cx="453284" cy="453284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27104B2B-B506-02E2-D540-BF3B2FFC9D85}"/>
                </a:ext>
              </a:extLst>
            </p:cNvPr>
            <p:cNvSpPr/>
            <p:nvPr/>
          </p:nvSpPr>
          <p:spPr>
            <a:xfrm>
              <a:off x="8134488" y="528832"/>
              <a:ext cx="453284" cy="45328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Arrow: Down 4">
              <a:extLst>
                <a:ext uri="{FF2B5EF4-FFF2-40B4-BE49-F238E27FC236}">
                  <a16:creationId xmlns:a16="http://schemas.microsoft.com/office/drawing/2014/main" id="{FF386796-3D5F-A8B6-C080-7CEF96FD89CA}"/>
                </a:ext>
              </a:extLst>
            </p:cNvPr>
            <p:cNvSpPr txBox="1"/>
            <p:nvPr/>
          </p:nvSpPr>
          <p:spPr>
            <a:xfrm>
              <a:off x="8236477" y="528832"/>
              <a:ext cx="249306" cy="34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E23FAD-5F49-FE1F-A18A-1B0D6D80555E}"/>
              </a:ext>
            </a:extLst>
          </p:cNvPr>
          <p:cNvGrpSpPr/>
          <p:nvPr/>
        </p:nvGrpSpPr>
        <p:grpSpPr>
          <a:xfrm>
            <a:off x="10371605" y="4610028"/>
            <a:ext cx="453284" cy="453284"/>
            <a:chOff x="8134488" y="528832"/>
            <a:chExt cx="453284" cy="453284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95C95B39-E923-6F70-7C0D-80773EB97367}"/>
                </a:ext>
              </a:extLst>
            </p:cNvPr>
            <p:cNvSpPr/>
            <p:nvPr/>
          </p:nvSpPr>
          <p:spPr>
            <a:xfrm>
              <a:off x="8134488" y="528832"/>
              <a:ext cx="453284" cy="45328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Arrow: Down 4">
              <a:extLst>
                <a:ext uri="{FF2B5EF4-FFF2-40B4-BE49-F238E27FC236}">
                  <a16:creationId xmlns:a16="http://schemas.microsoft.com/office/drawing/2014/main" id="{4A30F4A9-3B46-39FA-58BC-7A010409889A}"/>
                </a:ext>
              </a:extLst>
            </p:cNvPr>
            <p:cNvSpPr txBox="1"/>
            <p:nvPr/>
          </p:nvSpPr>
          <p:spPr>
            <a:xfrm>
              <a:off x="8236477" y="528832"/>
              <a:ext cx="249306" cy="34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2B766F-75B3-28A7-3970-51978E86AA16}"/>
              </a:ext>
            </a:extLst>
          </p:cNvPr>
          <p:cNvSpPr/>
          <p:nvPr/>
        </p:nvSpPr>
        <p:spPr>
          <a:xfrm>
            <a:off x="3558454" y="5781129"/>
            <a:ext cx="8611711" cy="742047"/>
          </a:xfrm>
          <a:prstGeom prst="roundRect">
            <a:avLst>
              <a:gd name="adj" fmla="val 10000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other particles of dust and gas around the star also join together under the effect of gravity to form planets.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141AA4-1F4C-FE2D-5F5D-5606B299694F}"/>
              </a:ext>
            </a:extLst>
          </p:cNvPr>
          <p:cNvGrpSpPr/>
          <p:nvPr/>
        </p:nvGrpSpPr>
        <p:grpSpPr>
          <a:xfrm>
            <a:off x="11357492" y="5537127"/>
            <a:ext cx="453284" cy="453284"/>
            <a:chOff x="8134488" y="528832"/>
            <a:chExt cx="453284" cy="453284"/>
          </a:xfrm>
        </p:grpSpPr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92165E6E-9934-8FE6-924B-CE478A3CCFA2}"/>
                </a:ext>
              </a:extLst>
            </p:cNvPr>
            <p:cNvSpPr/>
            <p:nvPr/>
          </p:nvSpPr>
          <p:spPr>
            <a:xfrm>
              <a:off x="8134488" y="528832"/>
              <a:ext cx="453284" cy="45328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Arrow: Down 4">
              <a:extLst>
                <a:ext uri="{FF2B5EF4-FFF2-40B4-BE49-F238E27FC236}">
                  <a16:creationId xmlns:a16="http://schemas.microsoft.com/office/drawing/2014/main" id="{B0D4A57A-A345-DA01-D15C-9EC91383DC14}"/>
                </a:ext>
              </a:extLst>
            </p:cNvPr>
            <p:cNvSpPr txBox="1"/>
            <p:nvPr/>
          </p:nvSpPr>
          <p:spPr>
            <a:xfrm>
              <a:off x="8236477" y="528832"/>
              <a:ext cx="249306" cy="34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6627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Individual work</a:t>
            </a:r>
            <a:r>
              <a:rPr lang="en-US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20010" y="2355720"/>
            <a:ext cx="6203112" cy="364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54" y="381994"/>
            <a:ext cx="45720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0573" y="2949146"/>
            <a:ext cx="4118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 All the planets in the solar system orbit the Sun </a:t>
            </a:r>
            <a:r>
              <a:rPr lang="en-US" dirty="0">
                <a:solidFill>
                  <a:srgbClr val="FF0000"/>
                </a:solidFill>
              </a:rPr>
              <a:t>in the same direction.</a:t>
            </a:r>
          </a:p>
          <a:p>
            <a:r>
              <a:rPr lang="en-US" dirty="0"/>
              <a:t>2- The same plane means </a:t>
            </a:r>
            <a:r>
              <a:rPr lang="en-US" dirty="0">
                <a:solidFill>
                  <a:srgbClr val="FF0000"/>
                </a:solidFill>
              </a:rPr>
              <a:t>the same flat surface.</a:t>
            </a:r>
          </a:p>
          <a:p>
            <a:r>
              <a:rPr lang="en-US" dirty="0"/>
              <a:t>3- </a:t>
            </a:r>
            <a:r>
              <a:rPr lang="en-US" dirty="0">
                <a:solidFill>
                  <a:srgbClr val="FF0000"/>
                </a:solidFill>
              </a:rPr>
              <a:t>nebula</a:t>
            </a:r>
          </a:p>
          <a:p>
            <a:r>
              <a:rPr lang="en-US" dirty="0"/>
              <a:t>4- </a:t>
            </a:r>
            <a:r>
              <a:rPr lang="en-US" dirty="0">
                <a:solidFill>
                  <a:srgbClr val="FF0000"/>
                </a:solidFill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42481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F118-9B13-B42E-5AD6-4710E3F0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4C91-83D1-4AC7-4F6B-B08B3976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 Describe how planets form from dust and gas which are pulled by gravity.</a:t>
            </a:r>
          </a:p>
          <a:p>
            <a:r>
              <a:rPr lang="en-US" dirty="0"/>
              <a:t>2- Describe the strengths and the limitations of this model.</a:t>
            </a:r>
          </a:p>
        </p:txBody>
      </p:sp>
    </p:spTree>
    <p:extLst>
      <p:ext uri="{BB962C8B-B14F-4D97-AF65-F5344CB8AC3E}">
        <p14:creationId xmlns:p14="http://schemas.microsoft.com/office/powerpoint/2010/main" val="286969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A015-4986-816D-702F-835176CD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C157-BE6C-B199-3C79-1A1BDED6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942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5200"/>
                </a:solidFill>
                <a:latin typeface="TimesNewRomanMTStd-Bold"/>
              </a:rPr>
              <a:t>axis </a:t>
            </a:r>
            <a:r>
              <a:rPr lang="en-US" dirty="0">
                <a:solidFill>
                  <a:srgbClr val="000000"/>
                </a:solidFill>
                <a:latin typeface="TimesNewRomanMTStd"/>
              </a:rPr>
              <a:t>an imaginary line through the middle of a planet, about which the planet spins </a:t>
            </a:r>
          </a:p>
          <a:p>
            <a:r>
              <a:rPr lang="en-US" b="1" dirty="0">
                <a:solidFill>
                  <a:srgbClr val="FF5200"/>
                </a:solidFill>
                <a:latin typeface="TimesNewRomanMTStd-Bold"/>
              </a:rPr>
              <a:t>contradict </a:t>
            </a:r>
            <a:r>
              <a:rPr lang="en-US" dirty="0">
                <a:solidFill>
                  <a:srgbClr val="000000"/>
                </a:solidFill>
                <a:latin typeface="TimesNewRomanMTStd"/>
              </a:rPr>
              <a:t>to go against or disagree with something </a:t>
            </a:r>
          </a:p>
          <a:p>
            <a:r>
              <a:rPr lang="en-US" b="1" dirty="0">
                <a:solidFill>
                  <a:srgbClr val="FF5200"/>
                </a:solidFill>
                <a:latin typeface="TimesNewRomanMTStd-Bold"/>
              </a:rPr>
              <a:t>evidence </a:t>
            </a:r>
            <a:r>
              <a:rPr lang="en-US" dirty="0">
                <a:solidFill>
                  <a:srgbClr val="000000"/>
                </a:solidFill>
                <a:latin typeface="TimesNewRomanMTStd"/>
              </a:rPr>
              <a:t>facts that support or contradict a hypothesis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hypothesis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a testable prediction 79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model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a way to represent something that cannot be seen directly 80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nebula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a cloud of dust and gas in space 80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observe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to watch something happening 79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orbit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the path of a planet around the Sun or a satellite (natural or artificial) around a planet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plane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points are on the same plane if they could be placed on the same flat surface 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spin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the circular movement of a planet around its own axis, such as causes day and night on Earth 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5200"/>
                </a:solidFill>
                <a:latin typeface="TimesNewRomanMTStd-Bold"/>
              </a:rPr>
              <a:t>support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MTStd"/>
              </a:rPr>
              <a:t>to agree with something</a:t>
            </a:r>
            <a:endParaRPr lang="en-US" dirty="0"/>
          </a:p>
          <a:p>
            <a:pPr marL="0" indent="0" algn="l">
              <a:buNone/>
            </a:pPr>
            <a:endParaRPr lang="en-US" sz="1800" b="1" i="0" u="none" strike="noStrike" baseline="0" dirty="0">
              <a:solidFill>
                <a:srgbClr val="FF5200"/>
              </a:solidFill>
              <a:latin typeface="TimesNewRomanM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385688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D91B-5780-3D53-04A7-92DAD86E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137497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Take a look at the photo, think and discuss it with your friend to answer questions on page 85</a:t>
            </a:r>
          </a:p>
        </p:txBody>
      </p:sp>
      <p:pic>
        <p:nvPicPr>
          <p:cNvPr id="1026" name="Picture 2" descr="Our Solar System Planetary System GIF - Our Solar System Planetary System  Our Planets - Discover &amp; Share GIFs">
            <a:extLst>
              <a:ext uri="{FF2B5EF4-FFF2-40B4-BE49-F238E27FC236}">
                <a16:creationId xmlns:a16="http://schemas.microsoft.com/office/drawing/2014/main" id="{9616E28D-A879-D344-AD72-B1DA15FEE3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9" b="178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9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AD00-F6D0-72B7-8003-509F257E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6066"/>
            <a:ext cx="3680885" cy="623943"/>
          </a:xfrm>
        </p:spPr>
        <p:txBody>
          <a:bodyPr>
            <a:normAutofit/>
          </a:bodyPr>
          <a:lstStyle/>
          <a:p>
            <a:r>
              <a:rPr lang="en-US" sz="2800" b="1" dirty="0"/>
              <a:t>Getting started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12A7CB-F535-8129-89B2-E0AAA038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941" y="796066"/>
            <a:ext cx="6665259" cy="49377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E7F8-F678-92D2-2063-DEF5C627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79407"/>
            <a:ext cx="3680885" cy="2323652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1- An object causes a strong force of gravity when it has a large mass</a:t>
            </a:r>
          </a:p>
          <a:p>
            <a:r>
              <a:rPr lang="en-US" dirty="0"/>
              <a:t>2- The largest object in the solar system is the sun</a:t>
            </a:r>
          </a:p>
          <a:p>
            <a:r>
              <a:rPr lang="en-US" dirty="0"/>
              <a:t>3- The object that is in the </a:t>
            </a:r>
            <a:r>
              <a:rPr lang="en-US" dirty="0" err="1"/>
              <a:t>centre</a:t>
            </a:r>
            <a:r>
              <a:rPr lang="en-US" dirty="0"/>
              <a:t> of the solar system is the sun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267F5-7E75-82E3-E8D0-09B55CE00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558553"/>
            <a:ext cx="368088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4665-AB10-4600-E304-417330ED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C0EB-AE38-EF01-6E50-7CE0584F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and discuss in pair </a:t>
            </a:r>
          </a:p>
          <a:p>
            <a:r>
              <a:rPr lang="en-US" dirty="0"/>
              <a:t>Can we go back in time and see how the solar system was formed?</a:t>
            </a:r>
          </a:p>
          <a:p>
            <a:r>
              <a:rPr lang="en-US" dirty="0"/>
              <a:t>How can we find out how the solar system was formed?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E4425-A781-E92B-DBEC-425E2C40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159" y="1066800"/>
            <a:ext cx="3952875" cy="472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785EC-5D63-4CA7-FD53-8E736211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610957"/>
            <a:ext cx="4572000" cy="15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4782-CCCB-E491-F454-95FA4E17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Steps of the scientific method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5F55-0E3A-21F9-021B-661B3FEE7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solar system was formed there were no people to </a:t>
            </a:r>
            <a:r>
              <a:rPr lang="en-US" dirty="0">
                <a:solidFill>
                  <a:srgbClr val="FF0000"/>
                </a:solidFill>
              </a:rPr>
              <a:t>observe </a:t>
            </a:r>
            <a:r>
              <a:rPr lang="en-US" dirty="0"/>
              <a:t>it.</a:t>
            </a:r>
          </a:p>
          <a:p>
            <a:r>
              <a:rPr lang="en-US" dirty="0"/>
              <a:t>What is meant by the word </a:t>
            </a:r>
            <a:r>
              <a:rPr lang="en-US" dirty="0">
                <a:solidFill>
                  <a:srgbClr val="FF0000"/>
                </a:solidFill>
              </a:rPr>
              <a:t>observe</a:t>
            </a:r>
            <a:r>
              <a:rPr lang="en-US" dirty="0"/>
              <a:t>?</a:t>
            </a:r>
          </a:p>
          <a:p>
            <a:r>
              <a:rPr lang="en-US" dirty="0"/>
              <a:t>Observe is to watch something happening</a:t>
            </a:r>
          </a:p>
          <a:p>
            <a:r>
              <a:rPr lang="en-US" dirty="0"/>
              <a:t>How do we know how the solar system was formed?</a:t>
            </a:r>
          </a:p>
          <a:p>
            <a:r>
              <a:rPr lang="en-US" dirty="0"/>
              <a:t>When scientists want to solve such a problem they;</a:t>
            </a:r>
          </a:p>
          <a:p>
            <a:r>
              <a:rPr lang="en-US" dirty="0"/>
              <a:t>1-they can think of a testable theory (</a:t>
            </a:r>
            <a:r>
              <a:rPr lang="en-US" dirty="0">
                <a:solidFill>
                  <a:srgbClr val="FF0000"/>
                </a:solidFill>
              </a:rPr>
              <a:t>a hypothesis</a:t>
            </a:r>
            <a:r>
              <a:rPr lang="en-US" dirty="0"/>
              <a:t>)</a:t>
            </a:r>
          </a:p>
          <a:p>
            <a:r>
              <a:rPr lang="en-US" dirty="0"/>
              <a:t>What does the word </a:t>
            </a:r>
            <a:r>
              <a:rPr lang="en-US" dirty="0">
                <a:solidFill>
                  <a:srgbClr val="FF0000"/>
                </a:solidFill>
              </a:rPr>
              <a:t>hypothesis </a:t>
            </a:r>
            <a:r>
              <a:rPr lang="en-US" dirty="0"/>
              <a:t>mean?</a:t>
            </a:r>
          </a:p>
          <a:p>
            <a:r>
              <a:rPr lang="en-US" dirty="0"/>
              <a:t>Hypothesis means a prediction that can be tested.</a:t>
            </a:r>
          </a:p>
          <a:p>
            <a:r>
              <a:rPr lang="en-US" dirty="0"/>
              <a:t>2- Search for a piece of evidence to support their hypothesis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2" name="Picture 4" descr="student the girl is thinking with question 7838159 Vector Art at Vecteezy">
            <a:extLst>
              <a:ext uri="{FF2B5EF4-FFF2-40B4-BE49-F238E27FC236}">
                <a16:creationId xmlns:a16="http://schemas.microsoft.com/office/drawing/2014/main" id="{3951B4C0-8AC6-5D63-071B-29B4EFA1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83" y="3018408"/>
            <a:ext cx="3997797" cy="38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2219-46F5-3725-C8AA-7E2112C8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Where did the solar system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C4FB-D685-FCE8-E04E-8DDEDCF4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Kindly watch the video and answer the questions in it.</a:t>
            </a:r>
          </a:p>
          <a:p>
            <a:r>
              <a:rPr lang="en-US" dirty="0">
                <a:hlinkClick r:id="rId2"/>
              </a:rPr>
              <a:t>https://edpuzzle.com/media/6304b3f7aab1a540f6420626</a:t>
            </a:r>
            <a:endParaRPr lang="en-US" dirty="0"/>
          </a:p>
          <a:p>
            <a:r>
              <a:rPr lang="en-US" dirty="0"/>
              <a:t>Be prepared to tell us the story of the formation of the solar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DB730-B087-28F9-065A-F63F81065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40" y="1912171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Watching the birth of stars: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Scientists can see distant stars forming in other parts of space.</a:t>
            </a:r>
          </a:p>
          <a:p>
            <a:r>
              <a:rPr lang="en-US" dirty="0"/>
              <a:t>These stars are being formed from clouds of dust and gas.</a:t>
            </a:r>
          </a:p>
          <a:p>
            <a:r>
              <a:rPr lang="en-US" dirty="0"/>
              <a:t>A cloud of dust and gas in space is called a </a:t>
            </a:r>
            <a:r>
              <a:rPr lang="en-US" b="1" dirty="0"/>
              <a:t>nebula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picture shows one of these clouds of dust and gas. You can see the young stars in the clouds.</a:t>
            </a:r>
          </a:p>
          <a:p>
            <a:r>
              <a:rPr lang="en-US" dirty="0"/>
              <a:t>Some young stars can also be seen with a flat disc of dust around them.</a:t>
            </a:r>
          </a:p>
          <a:p>
            <a:r>
              <a:rPr lang="en-US" dirty="0"/>
              <a:t>Scientists think our Solar System was formed this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81" y="1423152"/>
            <a:ext cx="4476207" cy="28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41CF-B900-9A5C-44DA-4B1E8B9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4825"/>
            <a:ext cx="10131425" cy="9757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Formation of the solar system</a:t>
            </a:r>
            <a:r>
              <a:rPr lang="en-US" dirty="0"/>
              <a:t>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5B1F29-DFF8-D492-BA1C-5906CD89B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123519"/>
              </p:ext>
            </p:extLst>
          </p:nvPr>
        </p:nvGraphicFramePr>
        <p:xfrm>
          <a:off x="685800" y="1613648"/>
          <a:ext cx="10103263" cy="2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97A544-880B-AD84-6E31-0263C3FCC3E6}"/>
              </a:ext>
            </a:extLst>
          </p:cNvPr>
          <p:cNvSpPr/>
          <p:nvPr/>
        </p:nvSpPr>
        <p:spPr>
          <a:xfrm>
            <a:off x="2177792" y="3988236"/>
            <a:ext cx="8611711" cy="743776"/>
          </a:xfrm>
          <a:prstGeom prst="roundRect">
            <a:avLst>
              <a:gd name="adj" fmla="val 10000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This stronger strength of gravity is able to attract more dust and gas until a small ball is formed.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A3E7BC-3B03-4EFB-5C19-BAE68323CDDE}"/>
              </a:ext>
            </a:extLst>
          </p:cNvPr>
          <p:cNvGrpSpPr/>
          <p:nvPr/>
        </p:nvGrpSpPr>
        <p:grpSpPr>
          <a:xfrm>
            <a:off x="3158091" y="4873328"/>
            <a:ext cx="8611711" cy="742047"/>
            <a:chOff x="201745" y="-633025"/>
            <a:chExt cx="8611711" cy="74204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0A49A56-23AC-DDC6-6E90-029907EC0610}"/>
                </a:ext>
              </a:extLst>
            </p:cNvPr>
            <p:cNvSpPr/>
            <p:nvPr/>
          </p:nvSpPr>
          <p:spPr>
            <a:xfrm>
              <a:off x="201745" y="-633025"/>
              <a:ext cx="8611711" cy="7420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D4CBF21-6092-F449-594B-E5F4DF69DA03}"/>
                </a:ext>
              </a:extLst>
            </p:cNvPr>
            <p:cNvSpPr txBox="1"/>
            <p:nvPr/>
          </p:nvSpPr>
          <p:spPr>
            <a:xfrm>
              <a:off x="406717" y="-626577"/>
              <a:ext cx="7810983" cy="698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This ball gets bigger gradually and gets hot to form the sun.</a:t>
              </a:r>
            </a:p>
          </p:txBody>
        </p:sp>
      </p:grp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8BFFA390-8FAD-6274-6EF9-64C810F21F32}"/>
              </a:ext>
            </a:extLst>
          </p:cNvPr>
          <p:cNvSpPr txBox="1"/>
          <p:nvPr/>
        </p:nvSpPr>
        <p:spPr>
          <a:xfrm>
            <a:off x="3958819" y="6226666"/>
            <a:ext cx="7810983" cy="698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FFD49D-CDC0-FDC0-461C-6A76D8C970A4}"/>
              </a:ext>
            </a:extLst>
          </p:cNvPr>
          <p:cNvGrpSpPr/>
          <p:nvPr/>
        </p:nvGrpSpPr>
        <p:grpSpPr>
          <a:xfrm>
            <a:off x="9809951" y="3735906"/>
            <a:ext cx="453284" cy="453284"/>
            <a:chOff x="8134488" y="528832"/>
            <a:chExt cx="453284" cy="453284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27104B2B-B506-02E2-D540-BF3B2FFC9D85}"/>
                </a:ext>
              </a:extLst>
            </p:cNvPr>
            <p:cNvSpPr/>
            <p:nvPr/>
          </p:nvSpPr>
          <p:spPr>
            <a:xfrm>
              <a:off x="8134488" y="528832"/>
              <a:ext cx="453284" cy="45328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Arrow: Down 4">
              <a:extLst>
                <a:ext uri="{FF2B5EF4-FFF2-40B4-BE49-F238E27FC236}">
                  <a16:creationId xmlns:a16="http://schemas.microsoft.com/office/drawing/2014/main" id="{FF386796-3D5F-A8B6-C080-7CEF96FD89CA}"/>
                </a:ext>
              </a:extLst>
            </p:cNvPr>
            <p:cNvSpPr txBox="1"/>
            <p:nvPr/>
          </p:nvSpPr>
          <p:spPr>
            <a:xfrm>
              <a:off x="8236477" y="528832"/>
              <a:ext cx="249306" cy="34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E23FAD-5F49-FE1F-A18A-1B0D6D80555E}"/>
              </a:ext>
            </a:extLst>
          </p:cNvPr>
          <p:cNvGrpSpPr/>
          <p:nvPr/>
        </p:nvGrpSpPr>
        <p:grpSpPr>
          <a:xfrm>
            <a:off x="10371605" y="4610028"/>
            <a:ext cx="453284" cy="453284"/>
            <a:chOff x="8134488" y="528832"/>
            <a:chExt cx="453284" cy="453284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95C95B39-E923-6F70-7C0D-80773EB97367}"/>
                </a:ext>
              </a:extLst>
            </p:cNvPr>
            <p:cNvSpPr/>
            <p:nvPr/>
          </p:nvSpPr>
          <p:spPr>
            <a:xfrm>
              <a:off x="8134488" y="528832"/>
              <a:ext cx="453284" cy="45328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Arrow: Down 4">
              <a:extLst>
                <a:ext uri="{FF2B5EF4-FFF2-40B4-BE49-F238E27FC236}">
                  <a16:creationId xmlns:a16="http://schemas.microsoft.com/office/drawing/2014/main" id="{4A30F4A9-3B46-39FA-58BC-7A010409889A}"/>
                </a:ext>
              </a:extLst>
            </p:cNvPr>
            <p:cNvSpPr txBox="1"/>
            <p:nvPr/>
          </p:nvSpPr>
          <p:spPr>
            <a:xfrm>
              <a:off x="8236477" y="528832"/>
              <a:ext cx="249306" cy="34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2B766F-75B3-28A7-3970-51978E86AA16}"/>
              </a:ext>
            </a:extLst>
          </p:cNvPr>
          <p:cNvSpPr/>
          <p:nvPr/>
        </p:nvSpPr>
        <p:spPr>
          <a:xfrm>
            <a:off x="3558454" y="5781129"/>
            <a:ext cx="8611711" cy="742047"/>
          </a:xfrm>
          <a:prstGeom prst="roundRect">
            <a:avLst>
              <a:gd name="adj" fmla="val 10000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other particles of dust and gas around the star also join together under the effect of gravity to form planets.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141AA4-1F4C-FE2D-5F5D-5606B299694F}"/>
              </a:ext>
            </a:extLst>
          </p:cNvPr>
          <p:cNvGrpSpPr/>
          <p:nvPr/>
        </p:nvGrpSpPr>
        <p:grpSpPr>
          <a:xfrm>
            <a:off x="11357492" y="5537127"/>
            <a:ext cx="453284" cy="453284"/>
            <a:chOff x="8134488" y="528832"/>
            <a:chExt cx="453284" cy="453284"/>
          </a:xfrm>
        </p:grpSpPr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92165E6E-9934-8FE6-924B-CE478A3CCFA2}"/>
                </a:ext>
              </a:extLst>
            </p:cNvPr>
            <p:cNvSpPr/>
            <p:nvPr/>
          </p:nvSpPr>
          <p:spPr>
            <a:xfrm>
              <a:off x="8134488" y="528832"/>
              <a:ext cx="453284" cy="45328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Arrow: Down 4">
              <a:extLst>
                <a:ext uri="{FF2B5EF4-FFF2-40B4-BE49-F238E27FC236}">
                  <a16:creationId xmlns:a16="http://schemas.microsoft.com/office/drawing/2014/main" id="{B0D4A57A-A345-DA01-D15C-9EC91383DC14}"/>
                </a:ext>
              </a:extLst>
            </p:cNvPr>
            <p:cNvSpPr txBox="1"/>
            <p:nvPr/>
          </p:nvSpPr>
          <p:spPr>
            <a:xfrm>
              <a:off x="8236477" y="528832"/>
              <a:ext cx="249306" cy="34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0242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484</TotalTime>
  <Words>1140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TimesNewRomanMTStd</vt:lpstr>
      <vt:lpstr>TimesNewRomanMTStd-Bold</vt:lpstr>
      <vt:lpstr>Celestial</vt:lpstr>
      <vt:lpstr>Formation of the solar system</vt:lpstr>
      <vt:lpstr>Objectives:</vt:lpstr>
      <vt:lpstr>Take a look at the photo, think and discuss it with your friend to answer questions on page 85</vt:lpstr>
      <vt:lpstr>Getting started</vt:lpstr>
      <vt:lpstr>Think-pair-share:</vt:lpstr>
      <vt:lpstr>Steps of the scientific method:</vt:lpstr>
      <vt:lpstr>Where did the solar system come from?</vt:lpstr>
      <vt:lpstr>Watching the birth of stars:</vt:lpstr>
      <vt:lpstr>Formation of the solar system:</vt:lpstr>
      <vt:lpstr>Supports vs contradictions:</vt:lpstr>
      <vt:lpstr>Activity (group work) </vt:lpstr>
      <vt:lpstr>true or false?</vt:lpstr>
      <vt:lpstr>true or false?</vt:lpstr>
      <vt:lpstr>Guess the meaning:</vt:lpstr>
      <vt:lpstr>Facts:</vt:lpstr>
      <vt:lpstr>Let us play: (group work)</vt:lpstr>
      <vt:lpstr>In 4 steps describe the steps of the formation of the solar system: (group work)</vt:lpstr>
      <vt:lpstr>Formation of the solar system:</vt:lpstr>
      <vt:lpstr>Individual work: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solar system</dc:title>
  <dc:creator>Nada elsayed</dc:creator>
  <cp:lastModifiedBy>Eman Zidan</cp:lastModifiedBy>
  <cp:revision>43</cp:revision>
  <dcterms:created xsi:type="dcterms:W3CDTF">2022-08-23T08:33:17Z</dcterms:created>
  <dcterms:modified xsi:type="dcterms:W3CDTF">2023-10-12T10:36:21Z</dcterms:modified>
</cp:coreProperties>
</file>