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19"/>
  </p:notesMasterIdLst>
  <p:handoutMasterIdLst>
    <p:handoutMasterId r:id="rId20"/>
  </p:handoutMasterIdLst>
  <p:sldIdLst>
    <p:sldId id="257" r:id="rId4"/>
    <p:sldId id="259" r:id="rId5"/>
    <p:sldId id="329" r:id="rId6"/>
    <p:sldId id="326" r:id="rId7"/>
    <p:sldId id="327" r:id="rId8"/>
    <p:sldId id="328" r:id="rId9"/>
    <p:sldId id="276" r:id="rId10"/>
    <p:sldId id="264" r:id="rId11"/>
    <p:sldId id="268" r:id="rId12"/>
    <p:sldId id="270" r:id="rId13"/>
    <p:sldId id="271" r:id="rId14"/>
    <p:sldId id="272" r:id="rId15"/>
    <p:sldId id="274" r:id="rId16"/>
    <p:sldId id="275" r:id="rId17"/>
    <p:sldId id="32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81" d="100"/>
          <a:sy n="81" d="100"/>
        </p:scale>
        <p:origin x="154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CDDE2-F70D-39B4-4CD6-F7517C289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5A3E0-3135-8892-CCCF-553B331A8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7B5A-A698-5FD6-8ECD-5B2CDD13C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1525-D52C-C488-9629-C031B6E8F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0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5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9/17/2022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4CBEA4A3-EFF1-4A0E-8237-466AF4A1F98B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9/17/2022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A60B-E1BE-450A-B76D-0609D08DBE62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56412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87529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88782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12655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6286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873017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9/17/2022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DD77B6C-E8B9-F698-88C3-CB01B5258F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31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4594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412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4572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514911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2082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11490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98734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85668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73236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24564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9/17/2022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28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27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71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6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029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135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7293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55007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57145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82" r:id="rId6"/>
    <p:sldLayoutId id="2147483684" r:id="rId7"/>
    <p:sldLayoutId id="2147483724" r:id="rId8"/>
    <p:sldLayoutId id="214748372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21831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NGiDfCX7PI?start=47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4BC379-1559-9140-ADF1-E0F1880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F022CC05-2213-534E-9A6F-F308A40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>
            <a:extLst>
              <a:ext uri="{FF2B5EF4-FFF2-40B4-BE49-F238E27FC236}">
                <a16:creationId xmlns:a16="http://schemas.microsoft.com/office/drawing/2014/main" id="{EB619AA6-6E6F-A44F-9EBC-BEDC0727569D}"/>
              </a:ext>
            </a:extLst>
          </p:cNvPr>
          <p:cNvSpPr txBox="1">
            <a:spLocks/>
          </p:cNvSpPr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</a:p>
        </p:txBody>
      </p:sp>
      <p:pic>
        <p:nvPicPr>
          <p:cNvPr id="1026" name="Picture 2" descr="Grammar Images | Free Vectors, Stock Photos &amp; PSD">
            <a:extLst>
              <a:ext uri="{FF2B5EF4-FFF2-40B4-BE49-F238E27FC236}">
                <a16:creationId xmlns:a16="http://schemas.microsoft.com/office/drawing/2014/main" id="{477664B2-283F-F6A7-0FEE-D2B172AF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" y="1503848"/>
            <a:ext cx="8274896" cy="38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F1F27D7-92E5-6798-99D4-2DA94D75246E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id="{F962D388-DECA-B835-C968-923CA61E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14E6B6-D61D-93CF-8C4C-6E648584B1D0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2">
            <a:extLst>
              <a:ext uri="{FF2B5EF4-FFF2-40B4-BE49-F238E27FC236}">
                <a16:creationId xmlns:a16="http://schemas.microsoft.com/office/drawing/2014/main" id="{A9DB2A5D-9B55-BDE9-5BB8-EF18EA93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70B471-CB0D-0A84-738C-EB0F9AAA93CF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9" name="TextBox 6">
            <a:extLst>
              <a:ext uri="{FF2B5EF4-FFF2-40B4-BE49-F238E27FC236}">
                <a16:creationId xmlns:a16="http://schemas.microsoft.com/office/drawing/2014/main" id="{E8BB10D4-1571-BC8A-8524-D5502425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3320" name="TextBox 7">
            <a:extLst>
              <a:ext uri="{FF2B5EF4-FFF2-40B4-BE49-F238E27FC236}">
                <a16:creationId xmlns:a16="http://schemas.microsoft.com/office/drawing/2014/main" id="{10B9E355-B5CA-B8CA-D4B5-FF073CE7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C2BD-4B93-B99A-BA90-F436C582341D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CAF73-E0C9-0E90-AD49-75938C5D3604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3" name="TextBox 10">
            <a:extLst>
              <a:ext uri="{FF2B5EF4-FFF2-40B4-BE49-F238E27FC236}">
                <a16:creationId xmlns:a16="http://schemas.microsoft.com/office/drawing/2014/main" id="{009D7F1C-622F-A982-8B5D-517FED1C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Dad said I can eat some strawberries </a:t>
            </a:r>
            <a:r>
              <a:rPr lang="en-GB" altLang="en-US" u="sng">
                <a:solidFill>
                  <a:schemeClr val="tx1"/>
                </a:solidFill>
              </a:rPr>
              <a:t>         </a:t>
            </a:r>
            <a:r>
              <a:rPr lang="en-GB" altLang="en-US">
                <a:solidFill>
                  <a:schemeClr val="tx1"/>
                </a:solidFill>
              </a:rPr>
              <a:t> I can eat an apple.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7AB61965-A7CC-F68B-858A-5E973DE2E62A}"/>
              </a:ext>
            </a:extLst>
          </p:cNvPr>
          <p:cNvSpPr/>
          <p:nvPr/>
        </p:nvSpPr>
        <p:spPr>
          <a:xfrm>
            <a:off x="1235075" y="4062413"/>
            <a:ext cx="557213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A621E5EB-E273-322F-04AA-36705EC50F74}"/>
              </a:ext>
            </a:extLst>
          </p:cNvPr>
          <p:cNvSpPr/>
          <p:nvPr/>
        </p:nvSpPr>
        <p:spPr>
          <a:xfrm>
            <a:off x="1235075" y="5176838"/>
            <a:ext cx="557213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1D6A789E-EF6A-7633-3261-6C37EC5CF9F3}"/>
              </a:ext>
            </a:extLst>
          </p:cNvPr>
          <p:cNvSpPr/>
          <p:nvPr/>
        </p:nvSpPr>
        <p:spPr>
          <a:xfrm>
            <a:off x="363696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7" name="TextBox 16">
            <a:extLst>
              <a:ext uri="{FF2B5EF4-FFF2-40B4-BE49-F238E27FC236}">
                <a16:creationId xmlns:a16="http://schemas.microsoft.com/office/drawing/2014/main" id="{99C7E00A-9354-90F8-3657-878230D0F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062413"/>
            <a:ext cx="122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and/or</a:t>
            </a:r>
          </a:p>
        </p:txBody>
      </p:sp>
      <p:sp>
        <p:nvSpPr>
          <p:cNvPr id="13328" name="TextBox 17">
            <a:extLst>
              <a:ext uri="{FF2B5EF4-FFF2-40B4-BE49-F238E27FC236}">
                <a16:creationId xmlns:a16="http://schemas.microsoft.com/office/drawing/2014/main" id="{73DDCCC5-8CCD-68E2-1D32-C2EC8DD51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3329" name="TextBox 18">
            <a:extLst>
              <a:ext uri="{FF2B5EF4-FFF2-40B4-BE49-F238E27FC236}">
                <a16:creationId xmlns:a16="http://schemas.microsoft.com/office/drawing/2014/main" id="{EDDD65B1-0943-305C-1F10-03CFFF1B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pic>
        <p:nvPicPr>
          <p:cNvPr id="13330" name="Picture 9">
            <a:extLst>
              <a:ext uri="{FF2B5EF4-FFF2-40B4-BE49-F238E27FC236}">
                <a16:creationId xmlns:a16="http://schemas.microsoft.com/office/drawing/2014/main" id="{DA2D6F15-EDCC-67FA-E88B-A58926097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108450"/>
            <a:ext cx="19288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5">
            <a:extLst>
              <a:ext uri="{FF2B5EF4-FFF2-40B4-BE49-F238E27FC236}">
                <a16:creationId xmlns:a16="http://schemas.microsoft.com/office/drawing/2014/main" id="{C40C0B93-BB44-65D5-7D2C-525013723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827588"/>
            <a:ext cx="2898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7983BC-9988-4163-B327-D8C5CF50E8B1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id="{BCE731D5-2568-F0E7-FFDB-F5D706E9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0C0CB0-BE6D-C147-75FA-44FEB32CA397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1" name="TextBox 2">
            <a:extLst>
              <a:ext uri="{FF2B5EF4-FFF2-40B4-BE49-F238E27FC236}">
                <a16:creationId xmlns:a16="http://schemas.microsoft.com/office/drawing/2014/main" id="{316772A0-2346-92CA-0585-4A11A2D8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FD18AE-EB5C-4428-B5F0-8F48C68D9260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id="{5B07F1FA-19E2-41E0-96DA-786B88FE6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85D15A5D-C16F-8E75-21F6-67EC56AC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C93CC3-75B8-9310-E9FE-CD8ACEF45B54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CBFE2-D6D7-5BA7-55ED-A2AAAD1BC2F2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7" name="TextBox 10">
            <a:extLst>
              <a:ext uri="{FF2B5EF4-FFF2-40B4-BE49-F238E27FC236}">
                <a16:creationId xmlns:a16="http://schemas.microsoft.com/office/drawing/2014/main" id="{3CE23D08-A433-A843-DAF7-177A1BC3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want to go now </a:t>
            </a:r>
            <a:r>
              <a:rPr lang="en-GB" altLang="en-US" b="1" u="sng">
                <a:solidFill>
                  <a:schemeClr val="tx1"/>
                </a:solidFill>
              </a:rPr>
              <a:t>           </a:t>
            </a:r>
            <a:r>
              <a:rPr lang="en-GB" altLang="en-US">
                <a:solidFill>
                  <a:schemeClr val="tx1"/>
                </a:solidFill>
              </a:rPr>
              <a:t> should we go later?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034AC8A0-90A8-1228-DE09-2B9DD31E8112}"/>
              </a:ext>
            </a:extLst>
          </p:cNvPr>
          <p:cNvSpPr/>
          <p:nvPr/>
        </p:nvSpPr>
        <p:spPr>
          <a:xfrm>
            <a:off x="1292225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4A914329-8C69-1E70-D2F7-519146985A35}"/>
              </a:ext>
            </a:extLst>
          </p:cNvPr>
          <p:cNvSpPr/>
          <p:nvPr/>
        </p:nvSpPr>
        <p:spPr>
          <a:xfrm>
            <a:off x="1292225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60E1211C-8635-6DFA-6019-57ADA5305BA1}"/>
              </a:ext>
            </a:extLst>
          </p:cNvPr>
          <p:cNvSpPr/>
          <p:nvPr/>
        </p:nvSpPr>
        <p:spPr>
          <a:xfrm>
            <a:off x="360521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nswer 4">
            <a:extLst>
              <a:ext uri="{FF2B5EF4-FFF2-40B4-BE49-F238E27FC236}">
                <a16:creationId xmlns:a16="http://schemas.microsoft.com/office/drawing/2014/main" id="{07826585-2D33-724A-C2D8-6A3ADCF7D474}"/>
              </a:ext>
            </a:extLst>
          </p:cNvPr>
          <p:cNvSpPr/>
          <p:nvPr/>
        </p:nvSpPr>
        <p:spPr>
          <a:xfrm>
            <a:off x="3605213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52" name="TextBox 16">
            <a:extLst>
              <a:ext uri="{FF2B5EF4-FFF2-40B4-BE49-F238E27FC236}">
                <a16:creationId xmlns:a16="http://schemas.microsoft.com/office/drawing/2014/main" id="{15A0FB85-67E7-A3E6-E21D-812CBE5B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4353" name="TextBox 17">
            <a:extLst>
              <a:ext uri="{FF2B5EF4-FFF2-40B4-BE49-F238E27FC236}">
                <a16:creationId xmlns:a16="http://schemas.microsoft.com/office/drawing/2014/main" id="{A8DD7519-D537-30C0-793A-E51424B4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4354" name="TextBox 18">
            <a:extLst>
              <a:ext uri="{FF2B5EF4-FFF2-40B4-BE49-F238E27FC236}">
                <a16:creationId xmlns:a16="http://schemas.microsoft.com/office/drawing/2014/main" id="{4A042727-C4C4-F347-E352-2233652B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14355" name="TextBox 19">
            <a:extLst>
              <a:ext uri="{FF2B5EF4-FFF2-40B4-BE49-F238E27FC236}">
                <a16:creationId xmlns:a16="http://schemas.microsoft.com/office/drawing/2014/main" id="{71AF9C5A-7FE4-BDF0-7AE9-47C3121E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pic>
        <p:nvPicPr>
          <p:cNvPr id="14356" name="Picture 5">
            <a:extLst>
              <a:ext uri="{FF2B5EF4-FFF2-40B4-BE49-F238E27FC236}">
                <a16:creationId xmlns:a16="http://schemas.microsoft.com/office/drawing/2014/main" id="{78381C31-D8C2-D323-A726-A0F68D54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1"/>
          <a:stretch>
            <a:fillRect/>
          </a:stretch>
        </p:blipFill>
        <p:spPr bwMode="auto">
          <a:xfrm>
            <a:off x="5394325" y="3581400"/>
            <a:ext cx="2925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54C618F-08B3-2534-80A3-63A903604EA8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id="{9F1EECCC-B2D3-CA98-EACE-A8455468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B44BA-40F3-F9DE-52C6-F326987CEAF6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DC038872-899F-8F53-2B4A-A1FD5732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734517-AFAC-CCD9-1F85-49EDFA0DDA5D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7" name="TextBox 6">
            <a:extLst>
              <a:ext uri="{FF2B5EF4-FFF2-40B4-BE49-F238E27FC236}">
                <a16:creationId xmlns:a16="http://schemas.microsoft.com/office/drawing/2014/main" id="{6083FAB3-3A45-2DCB-2106-875A96D8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5368" name="TextBox 7">
            <a:extLst>
              <a:ext uri="{FF2B5EF4-FFF2-40B4-BE49-F238E27FC236}">
                <a16:creationId xmlns:a16="http://schemas.microsoft.com/office/drawing/2014/main" id="{E49A04CD-8D77-0D2B-BAB2-BC7FA058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7A2D50-AB4A-00F1-8E59-C1FF7FF3DD0E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63353-3A9C-6463-828B-8D557B02F833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71" name="TextBox 10">
            <a:extLst>
              <a:ext uri="{FF2B5EF4-FFF2-40B4-BE49-F238E27FC236}">
                <a16:creationId xmlns:a16="http://schemas.microsoft.com/office/drawing/2014/main" id="{4D8CFAA9-6236-F7EB-E8CD-4D92BCC6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Tom’s favourite sport is tennis </a:t>
            </a:r>
            <a:r>
              <a:rPr lang="en-GB" altLang="en-US" b="1" u="sng">
                <a:solidFill>
                  <a:schemeClr val="tx1"/>
                </a:solidFill>
              </a:rPr>
              <a:t>           </a:t>
            </a:r>
            <a:r>
              <a:rPr lang="en-GB" altLang="en-US">
                <a:solidFill>
                  <a:schemeClr val="tx1"/>
                </a:solidFill>
              </a:rPr>
              <a:t> Amina’s is ice skating.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1E4A0C37-040A-6F5C-9D40-2744D029BB4B}"/>
              </a:ext>
            </a:extLst>
          </p:cNvPr>
          <p:cNvSpPr/>
          <p:nvPr/>
        </p:nvSpPr>
        <p:spPr>
          <a:xfrm>
            <a:off x="1292225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EA209135-2C01-3B31-A7A5-9BC4F099217E}"/>
              </a:ext>
            </a:extLst>
          </p:cNvPr>
          <p:cNvSpPr/>
          <p:nvPr/>
        </p:nvSpPr>
        <p:spPr>
          <a:xfrm>
            <a:off x="1292225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AB422AC7-3EC1-7F94-2EF3-C6BAE2E50FD7}"/>
              </a:ext>
            </a:extLst>
          </p:cNvPr>
          <p:cNvSpPr/>
          <p:nvPr/>
        </p:nvSpPr>
        <p:spPr>
          <a:xfrm>
            <a:off x="360521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nswer 4">
            <a:extLst>
              <a:ext uri="{FF2B5EF4-FFF2-40B4-BE49-F238E27FC236}">
                <a16:creationId xmlns:a16="http://schemas.microsoft.com/office/drawing/2014/main" id="{CA44F64B-3EAD-F244-4A0B-7B29541A0ADC}"/>
              </a:ext>
            </a:extLst>
          </p:cNvPr>
          <p:cNvSpPr/>
          <p:nvPr/>
        </p:nvSpPr>
        <p:spPr>
          <a:xfrm>
            <a:off x="3605213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76" name="TextBox 16">
            <a:extLst>
              <a:ext uri="{FF2B5EF4-FFF2-40B4-BE49-F238E27FC236}">
                <a16:creationId xmlns:a16="http://schemas.microsoft.com/office/drawing/2014/main" id="{A563B146-47A3-0F59-4A7D-33FC0620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5377" name="TextBox 17">
            <a:extLst>
              <a:ext uri="{FF2B5EF4-FFF2-40B4-BE49-F238E27FC236}">
                <a16:creationId xmlns:a16="http://schemas.microsoft.com/office/drawing/2014/main" id="{68313C72-9CD0-9088-E93A-914DD97BC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5378" name="TextBox 18">
            <a:extLst>
              <a:ext uri="{FF2B5EF4-FFF2-40B4-BE49-F238E27FC236}">
                <a16:creationId xmlns:a16="http://schemas.microsoft.com/office/drawing/2014/main" id="{9A315033-1B90-5564-EE71-E81BFBE13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15379" name="TextBox 19">
            <a:extLst>
              <a:ext uri="{FF2B5EF4-FFF2-40B4-BE49-F238E27FC236}">
                <a16:creationId xmlns:a16="http://schemas.microsoft.com/office/drawing/2014/main" id="{4F921DED-8736-381D-6C9B-A4A2BEE2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pic>
        <p:nvPicPr>
          <p:cNvPr id="15380" name="Picture 9">
            <a:extLst>
              <a:ext uri="{FF2B5EF4-FFF2-40B4-BE49-F238E27FC236}">
                <a16:creationId xmlns:a16="http://schemas.microsoft.com/office/drawing/2014/main" id="{4440E012-0E4E-387F-DF0C-36C9D5FD5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476625"/>
            <a:ext cx="28638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AB89E8-0EC1-CE58-5D4C-7DA8D90684B6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id="{49F45B86-543A-BEDD-C4E7-48F5E3C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047957-00AB-5192-1E88-68913CE9B95C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3" name="TextBox 2">
            <a:extLst>
              <a:ext uri="{FF2B5EF4-FFF2-40B4-BE49-F238E27FC236}">
                <a16:creationId xmlns:a16="http://schemas.microsoft.com/office/drawing/2014/main" id="{8AF998FB-8C16-72F2-5F4E-DB8F4279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A9C534-1757-E56C-D94F-5A37917B4F2A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779ECA43-C028-2AD4-D8A7-860600C2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B8F3CC99-5A35-E034-595C-3C0DA9444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85213A-2A95-FD66-5254-948BDC0CA3DE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60F19-BD11-0671-583A-3373D3A81621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9" name="TextBox 10">
            <a:extLst>
              <a:ext uri="{FF2B5EF4-FFF2-40B4-BE49-F238E27FC236}">
                <a16:creationId xmlns:a16="http://schemas.microsoft.com/office/drawing/2014/main" id="{EE5FA1EB-7370-E9D3-8E23-C1F9080A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My friend likes cheese </a:t>
            </a:r>
            <a:r>
              <a:rPr lang="en-GB" altLang="en-US" b="1" u="sng">
                <a:solidFill>
                  <a:schemeClr val="tx1"/>
                </a:solidFill>
              </a:rPr>
              <a:t>           </a:t>
            </a:r>
            <a:r>
              <a:rPr lang="en-GB" altLang="en-US">
                <a:solidFill>
                  <a:schemeClr val="tx1"/>
                </a:solidFill>
              </a:rPr>
              <a:t> they don’t like it on pizza.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95EDEA45-C96A-EE92-3535-8E3E2C9BD0DA}"/>
              </a:ext>
            </a:extLst>
          </p:cNvPr>
          <p:cNvSpPr/>
          <p:nvPr/>
        </p:nvSpPr>
        <p:spPr>
          <a:xfrm>
            <a:off x="1292225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32CAA9ED-E83B-3A0E-B35A-C65C6EC8FC2D}"/>
              </a:ext>
            </a:extLst>
          </p:cNvPr>
          <p:cNvSpPr/>
          <p:nvPr/>
        </p:nvSpPr>
        <p:spPr>
          <a:xfrm>
            <a:off x="1292225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E5B5B8D0-7401-584C-C5E8-36DCE8B3BF8B}"/>
              </a:ext>
            </a:extLst>
          </p:cNvPr>
          <p:cNvSpPr/>
          <p:nvPr/>
        </p:nvSpPr>
        <p:spPr>
          <a:xfrm>
            <a:off x="360521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nswer 4">
            <a:extLst>
              <a:ext uri="{FF2B5EF4-FFF2-40B4-BE49-F238E27FC236}">
                <a16:creationId xmlns:a16="http://schemas.microsoft.com/office/drawing/2014/main" id="{C96D3504-B8C7-65F6-8093-E0B1462D21A3}"/>
              </a:ext>
            </a:extLst>
          </p:cNvPr>
          <p:cNvSpPr/>
          <p:nvPr/>
        </p:nvSpPr>
        <p:spPr>
          <a:xfrm>
            <a:off x="3605213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24" name="TextBox 16">
            <a:extLst>
              <a:ext uri="{FF2B5EF4-FFF2-40B4-BE49-F238E27FC236}">
                <a16:creationId xmlns:a16="http://schemas.microsoft.com/office/drawing/2014/main" id="{11794051-F6FC-E9FF-8F3A-43267D10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7425" name="TextBox 17">
            <a:extLst>
              <a:ext uri="{FF2B5EF4-FFF2-40B4-BE49-F238E27FC236}">
                <a16:creationId xmlns:a16="http://schemas.microsoft.com/office/drawing/2014/main" id="{16B4016F-789A-6FF8-5569-4DF9DBA5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7426" name="TextBox 18">
            <a:extLst>
              <a:ext uri="{FF2B5EF4-FFF2-40B4-BE49-F238E27FC236}">
                <a16:creationId xmlns:a16="http://schemas.microsoft.com/office/drawing/2014/main" id="{14E624F9-A428-AFD8-BD3E-CD7730CB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17427" name="TextBox 19">
            <a:extLst>
              <a:ext uri="{FF2B5EF4-FFF2-40B4-BE49-F238E27FC236}">
                <a16:creationId xmlns:a16="http://schemas.microsoft.com/office/drawing/2014/main" id="{95C1A868-2126-7068-1633-7F04DBB7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pic>
        <p:nvPicPr>
          <p:cNvPr id="17428" name="Picture 9">
            <a:extLst>
              <a:ext uri="{FF2B5EF4-FFF2-40B4-BE49-F238E27FC236}">
                <a16:creationId xmlns:a16="http://schemas.microsoft.com/office/drawing/2014/main" id="{6D00BF62-2436-B5A4-9679-0458FB324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598863"/>
            <a:ext cx="28067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B76E10C-B93F-6D48-D2F8-57A360173E9E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id="{B89F27E6-6501-3CBD-8385-D4D078E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552FB-C59E-039D-3D09-ECCDF17BB239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9A18BB14-CC42-9CD5-7033-44792D62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69F8DD-C787-E9E1-5734-0B635BE48AD3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9" name="TextBox 6">
            <a:extLst>
              <a:ext uri="{FF2B5EF4-FFF2-40B4-BE49-F238E27FC236}">
                <a16:creationId xmlns:a16="http://schemas.microsoft.com/office/drawing/2014/main" id="{82DED4CB-4B3C-E1F3-674A-3CC4EE94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8440" name="TextBox 7">
            <a:extLst>
              <a:ext uri="{FF2B5EF4-FFF2-40B4-BE49-F238E27FC236}">
                <a16:creationId xmlns:a16="http://schemas.microsoft.com/office/drawing/2014/main" id="{370F4B0C-45D8-14A6-4DCB-783BD0BC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5D19C4-A557-BC90-3058-C32F0A7A3F7A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5901A-8444-4784-E4D3-A71168DE9FBC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43" name="TextBox 10">
            <a:extLst>
              <a:ext uri="{FF2B5EF4-FFF2-40B4-BE49-F238E27FC236}">
                <a16:creationId xmlns:a16="http://schemas.microsoft.com/office/drawing/2014/main" id="{4DD8BDE5-89F8-13EA-BC9B-C9233A341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Would you like fizzy pop </a:t>
            </a:r>
            <a:r>
              <a:rPr lang="en-GB" altLang="en-US" b="1" u="sng">
                <a:solidFill>
                  <a:schemeClr val="tx1"/>
                </a:solidFill>
              </a:rPr>
              <a:t>           </a:t>
            </a:r>
            <a:r>
              <a:rPr lang="en-GB" altLang="en-US">
                <a:solidFill>
                  <a:schemeClr val="tx1"/>
                </a:solidFill>
              </a:rPr>
              <a:t> would you prefer fruit juice?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348F45FE-A44C-95F3-85AC-30A7E94FC231}"/>
              </a:ext>
            </a:extLst>
          </p:cNvPr>
          <p:cNvSpPr/>
          <p:nvPr/>
        </p:nvSpPr>
        <p:spPr>
          <a:xfrm>
            <a:off x="1292225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F7AA499B-5A1A-04FE-5EDE-E1610D640B86}"/>
              </a:ext>
            </a:extLst>
          </p:cNvPr>
          <p:cNvSpPr/>
          <p:nvPr/>
        </p:nvSpPr>
        <p:spPr>
          <a:xfrm>
            <a:off x="1292225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56FB6FB4-F1B9-75EC-C628-D8BF72CB1433}"/>
              </a:ext>
            </a:extLst>
          </p:cNvPr>
          <p:cNvSpPr/>
          <p:nvPr/>
        </p:nvSpPr>
        <p:spPr>
          <a:xfrm>
            <a:off x="360521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nswer 4">
            <a:extLst>
              <a:ext uri="{FF2B5EF4-FFF2-40B4-BE49-F238E27FC236}">
                <a16:creationId xmlns:a16="http://schemas.microsoft.com/office/drawing/2014/main" id="{82178ACE-32FD-8ACF-2C08-7153624D101D}"/>
              </a:ext>
            </a:extLst>
          </p:cNvPr>
          <p:cNvSpPr/>
          <p:nvPr/>
        </p:nvSpPr>
        <p:spPr>
          <a:xfrm>
            <a:off x="3605213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48" name="TextBox 16">
            <a:extLst>
              <a:ext uri="{FF2B5EF4-FFF2-40B4-BE49-F238E27FC236}">
                <a16:creationId xmlns:a16="http://schemas.microsoft.com/office/drawing/2014/main" id="{F7893E30-4714-491E-6446-1761F2D9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8449" name="TextBox 17">
            <a:extLst>
              <a:ext uri="{FF2B5EF4-FFF2-40B4-BE49-F238E27FC236}">
                <a16:creationId xmlns:a16="http://schemas.microsoft.com/office/drawing/2014/main" id="{70452D5B-90C2-FC92-2017-46CBA368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8450" name="TextBox 18">
            <a:extLst>
              <a:ext uri="{FF2B5EF4-FFF2-40B4-BE49-F238E27FC236}">
                <a16:creationId xmlns:a16="http://schemas.microsoft.com/office/drawing/2014/main" id="{27C6FF3A-67F1-A37A-D10C-A7A67EDF1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18451" name="TextBox 19">
            <a:extLst>
              <a:ext uri="{FF2B5EF4-FFF2-40B4-BE49-F238E27FC236}">
                <a16:creationId xmlns:a16="http://schemas.microsoft.com/office/drawing/2014/main" id="{428161C7-2DD8-C394-0015-0B074885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pic>
        <p:nvPicPr>
          <p:cNvPr id="18452" name="Picture 5">
            <a:extLst>
              <a:ext uri="{FF2B5EF4-FFF2-40B4-BE49-F238E27FC236}">
                <a16:creationId xmlns:a16="http://schemas.microsoft.com/office/drawing/2014/main" id="{A74AA957-DEF2-01FF-80E9-04EF77B2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906838"/>
            <a:ext cx="178911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1">
            <a:extLst>
              <a:ext uri="{FF2B5EF4-FFF2-40B4-BE49-F238E27FC236}">
                <a16:creationId xmlns:a16="http://schemas.microsoft.com/office/drawing/2014/main" id="{55271B76-A9FA-B319-4E80-703F967FE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471988"/>
            <a:ext cx="10906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7" name="Google Shape;821;p33">
            <a:extLst>
              <a:ext uri="{FF2B5EF4-FFF2-40B4-BE49-F238E27FC236}">
                <a16:creationId xmlns:a16="http://schemas.microsoft.com/office/drawing/2014/main" id="{C51C9708-E594-0AB7-C6E8-DFBBE334B371}"/>
              </a:ext>
            </a:extLst>
          </p:cNvPr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use the conjunctions properly.</a:t>
            </a:r>
          </a:p>
        </p:txBody>
      </p:sp>
      <p:grpSp>
        <p:nvGrpSpPr>
          <p:cNvPr id="8" name="Google Shape;825;p33">
            <a:extLst>
              <a:ext uri="{FF2B5EF4-FFF2-40B4-BE49-F238E27FC236}">
                <a16:creationId xmlns:a16="http://schemas.microsoft.com/office/drawing/2014/main" id="{E474EB7C-A3E8-7826-BA72-74C6A12D1F11}"/>
              </a:ext>
            </a:extLst>
          </p:cNvPr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9" name="Google Shape;826;p33">
              <a:extLst>
                <a:ext uri="{FF2B5EF4-FFF2-40B4-BE49-F238E27FC236}">
                  <a16:creationId xmlns:a16="http://schemas.microsoft.com/office/drawing/2014/main" id="{E9A52D59-DB68-457C-A31D-6A524CC3C676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827;p33">
              <a:extLst>
                <a:ext uri="{FF2B5EF4-FFF2-40B4-BE49-F238E27FC236}">
                  <a16:creationId xmlns:a16="http://schemas.microsoft.com/office/drawing/2014/main" id="{BF627B32-766C-28E4-52EC-75AC11CBD474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" name="Google Shape;819;p33">
            <a:extLst>
              <a:ext uri="{FF2B5EF4-FFF2-40B4-BE49-F238E27FC236}">
                <a16:creationId xmlns:a16="http://schemas.microsoft.com/office/drawing/2014/main" id="{5D29F032-0E8D-7E91-86B4-A8218BA7CB43}"/>
              </a:ext>
            </a:extLst>
          </p:cNvPr>
          <p:cNvSpPr txBox="1"/>
          <p:nvPr/>
        </p:nvSpPr>
        <p:spPr>
          <a:xfrm>
            <a:off x="4769987" y="3025241"/>
            <a:ext cx="3184901" cy="889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itchFamily="66" charset="0"/>
                <a:ea typeface="Roboto"/>
                <a:cs typeface="Roboto"/>
                <a:sym typeface="Roboto"/>
              </a:rPr>
              <a:t>identify different types of conjunctions.</a:t>
            </a:r>
          </a:p>
        </p:txBody>
      </p:sp>
    </p:spTree>
    <p:extLst>
      <p:ext uri="{BB962C8B-B14F-4D97-AF65-F5344CB8AC3E}">
        <p14:creationId xmlns:p14="http://schemas.microsoft.com/office/powerpoint/2010/main" val="14934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59010" y="4295467"/>
            <a:ext cx="3273243" cy="925600"/>
            <a:chOff x="4521063" y="3123400"/>
            <a:chExt cx="3273243" cy="694200"/>
          </a:xfrm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3"/>
          <p:cNvGrpSpPr/>
          <p:nvPr/>
        </p:nvGrpSpPr>
        <p:grpSpPr>
          <a:xfrm>
            <a:off x="4758000" y="3012567"/>
            <a:ext cx="3273243" cy="925600"/>
            <a:chOff x="4520037" y="2161225"/>
            <a:chExt cx="3273243" cy="694200"/>
          </a:xfrm>
        </p:grpSpPr>
        <p:sp>
          <p:nvSpPr>
            <p:cNvPr id="790" name="Google Shape;790;p33"/>
            <p:cNvSpPr/>
            <p:nvPr/>
          </p:nvSpPr>
          <p:spPr>
            <a:xfrm>
              <a:off x="4520037" y="2161225"/>
              <a:ext cx="3035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 rot="5400000">
              <a:off x="7327980" y="239008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72299" y="4301775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use the conjunctions properly.</a:t>
            </a: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52" name="Google Shape;819;p33"/>
          <p:cNvSpPr txBox="1"/>
          <p:nvPr/>
        </p:nvSpPr>
        <p:spPr>
          <a:xfrm>
            <a:off x="4772299" y="3025241"/>
            <a:ext cx="3184901" cy="8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itchFamily="66" charset="0"/>
                <a:ea typeface="Roboto"/>
                <a:cs typeface="Roboto"/>
                <a:sym typeface="Roboto"/>
              </a:rPr>
              <a:t>identify different types of conjunctions.</a:t>
            </a:r>
          </a:p>
        </p:txBody>
      </p:sp>
      <p:grpSp>
        <p:nvGrpSpPr>
          <p:cNvPr id="2" name="Google Shape;825;p33">
            <a:extLst>
              <a:ext uri="{FF2B5EF4-FFF2-40B4-BE49-F238E27FC236}">
                <a16:creationId xmlns:a16="http://schemas.microsoft.com/office/drawing/2014/main" id="{E81EBB10-6165-59CE-F4A1-312A8517950A}"/>
              </a:ext>
            </a:extLst>
          </p:cNvPr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>
              <a:extLst>
                <a:ext uri="{FF2B5EF4-FFF2-40B4-BE49-F238E27FC236}">
                  <a16:creationId xmlns:a16="http://schemas.microsoft.com/office/drawing/2014/main" id="{D262847A-6ECA-4EE1-B1A2-0B62462CCB20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827;p33">
              <a:extLst>
                <a:ext uri="{FF2B5EF4-FFF2-40B4-BE49-F238E27FC236}">
                  <a16:creationId xmlns:a16="http://schemas.microsoft.com/office/drawing/2014/main" id="{C5ECCBEA-FB7C-42B9-FA07-711C14509A7E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Google Shape;819;p33">
            <a:extLst>
              <a:ext uri="{FF2B5EF4-FFF2-40B4-BE49-F238E27FC236}">
                <a16:creationId xmlns:a16="http://schemas.microsoft.com/office/drawing/2014/main" id="{B130F806-C91B-CA21-8AD3-B3EB9DA77A33}"/>
              </a:ext>
            </a:extLst>
          </p:cNvPr>
          <p:cNvSpPr txBox="1"/>
          <p:nvPr/>
        </p:nvSpPr>
        <p:spPr>
          <a:xfrm>
            <a:off x="4769987" y="3025241"/>
            <a:ext cx="3184901" cy="88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Comic Sans MS" pitchFamily="66" charset="0"/>
                <a:ea typeface="Roboto"/>
                <a:cs typeface="Roboto"/>
                <a:sym typeface="Roboto"/>
              </a:rPr>
              <a:t>identify different types of conjunctions.</a:t>
            </a:r>
          </a:p>
        </p:txBody>
      </p:sp>
    </p:spTree>
    <p:extLst>
      <p:ext uri="{BB962C8B-B14F-4D97-AF65-F5344CB8AC3E}">
        <p14:creationId xmlns:p14="http://schemas.microsoft.com/office/powerpoint/2010/main" val="29949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A8FF-4566-7528-DCE9-6DB84D0F52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What are conjunctions?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F9882-EC9B-5436-005F-0AB968B97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Conjunctions And - But - Or | English Grammar &amp; Composition Grade 3 | Periwinkle">
            <a:hlinkClick r:id="" action="ppaction://media"/>
            <a:extLst>
              <a:ext uri="{FF2B5EF4-FFF2-40B4-BE49-F238E27FC236}">
                <a16:creationId xmlns:a16="http://schemas.microsoft.com/office/drawing/2014/main" id="{FCE3E22C-82B9-A293-7350-BE90B51C45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115" y="1536633"/>
            <a:ext cx="8441185" cy="4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ED68-6D22-3F48-A341-8C3365BA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29" y="152400"/>
            <a:ext cx="7650271" cy="7636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What are conjunctions?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2732-0C14-7722-2D39-5952A7807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249D2-A53C-8E6E-6952-AA5D539FD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6" t="20195" r="15834" b="17059"/>
          <a:stretch/>
        </p:blipFill>
        <p:spPr>
          <a:xfrm>
            <a:off x="381000" y="990600"/>
            <a:ext cx="8451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E9516C"/>
                </a:solidFill>
                <a:latin typeface="+mn-lt"/>
              </a:rPr>
              <a:t>and</a:t>
            </a:r>
            <a:endParaRPr lang="en-GB" sz="3600" dirty="0">
              <a:solidFill>
                <a:srgbClr val="E9516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E9516C"/>
                </a:solidFill>
              </a:rPr>
              <a:t>and</a:t>
            </a:r>
            <a:r>
              <a:rPr lang="en-GB" dirty="0"/>
              <a:t>’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AD7C5-5BA9-4BEF-ADBB-01DDC5B13BE8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E9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 err="1">
                  <a:solidFill>
                    <a:sysClr val="windowText" lastClr="000000"/>
                  </a:solidFill>
                </a:rPr>
                <a:t>Romario</a:t>
              </a:r>
              <a:r>
                <a:rPr lang="en-GB" dirty="0">
                  <a:solidFill>
                    <a:sysClr val="windowText" lastClr="000000"/>
                  </a:solidFill>
                </a:rPr>
                <a:t> mowed the grass </a:t>
              </a:r>
              <a:r>
                <a:rPr lang="en-GB" b="1" dirty="0">
                  <a:solidFill>
                    <a:srgbClr val="E9516C"/>
                  </a:solidFill>
                </a:rPr>
                <a:t>and</a:t>
              </a:r>
              <a:r>
                <a:rPr lang="en-GB" dirty="0">
                  <a:solidFill>
                    <a:sysClr val="windowText" lastClr="000000"/>
                  </a:solidFill>
                </a:rPr>
                <a:t> his friends </a:t>
              </a:r>
            </a:p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helped him.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B0C7948-CC27-4828-B3E2-597F90F63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06" y="3112032"/>
              <a:ext cx="1510144" cy="16852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F31398-F168-449A-B8F6-AD6775933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348" y="3926047"/>
              <a:ext cx="1075497" cy="111344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5120B2-282B-4EFE-9B75-636B5D90DC30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E9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I like to play tennis </a:t>
              </a:r>
              <a:r>
                <a:rPr lang="en-GB" b="1" dirty="0">
                  <a:solidFill>
                    <a:srgbClr val="E9516C"/>
                  </a:solidFill>
                </a:rPr>
                <a:t>and</a:t>
              </a:r>
              <a:r>
                <a:rPr lang="en-GB" dirty="0">
                  <a:solidFill>
                    <a:sysClr val="windowText" lastClr="000000"/>
                  </a:solidFill>
                </a:rPr>
                <a:t> I love to walk my dog.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41E261-B83E-467B-980B-F822EB8B6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268" y="2850780"/>
              <a:ext cx="1696132" cy="229167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9B33C8-D79B-47FA-B9A5-5712E9B70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2"/>
            <a:stretch/>
          </p:blipFill>
          <p:spPr>
            <a:xfrm>
              <a:off x="3346636" y="4039128"/>
              <a:ext cx="693631" cy="12466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570E87-C90B-41C7-926D-F645EEDB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451" y="4530338"/>
              <a:ext cx="198542" cy="19666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0CDE13-9D14-458C-B453-E25CE3DE0537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E9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Danni will be eating doughnuts </a:t>
              </a:r>
              <a:r>
                <a:rPr lang="en-GB" b="1" dirty="0">
                  <a:solidFill>
                    <a:srgbClr val="E9516C"/>
                  </a:solidFill>
                </a:rPr>
                <a:t>and</a:t>
              </a:r>
              <a:r>
                <a:rPr lang="en-GB" dirty="0">
                  <a:solidFill>
                    <a:sysClr val="windowText" lastClr="000000"/>
                  </a:solidFill>
                </a:rPr>
                <a:t> she will be drinking a milkshake.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6AEA419-AAFF-4AB7-9BD2-02145ED08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208" y="3173286"/>
              <a:ext cx="974897" cy="17316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697EED-2BD3-4AAB-8D2F-012522F5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428" y="4272244"/>
              <a:ext cx="1048881" cy="669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F08215"/>
                </a:solidFill>
                <a:latin typeface="+mn-lt"/>
              </a:rPr>
              <a:t>but</a:t>
            </a:r>
            <a:endParaRPr lang="en-GB" sz="3600" dirty="0">
              <a:solidFill>
                <a:srgbClr val="F0821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F08215"/>
                </a:solidFill>
              </a:rPr>
              <a:t>but</a:t>
            </a:r>
            <a:r>
              <a:rPr lang="en-GB" dirty="0"/>
              <a:t>’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32DB9A-8679-4193-9101-B937A69DC9BC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James needed to wear sun cream </a:t>
              </a:r>
              <a:r>
                <a:rPr lang="en-GB" b="1" dirty="0">
                  <a:solidFill>
                    <a:srgbClr val="F08215"/>
                  </a:solidFill>
                </a:rPr>
                <a:t>but</a:t>
              </a:r>
              <a:r>
                <a:rPr lang="en-GB" dirty="0">
                  <a:solidFill>
                    <a:sysClr val="windowText" lastClr="000000"/>
                  </a:solidFill>
                </a:rPr>
                <a:t> he had forgotten to pack it.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61AC6D-0AD0-4DDD-8CD3-E6CA92AD2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034" y="2835478"/>
              <a:ext cx="751031" cy="209305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E113F2-1478-426E-A2E2-F4701441C7B3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She likes apples </a:t>
              </a:r>
              <a:r>
                <a:rPr lang="en-GB" b="1" dirty="0">
                  <a:solidFill>
                    <a:srgbClr val="F08215"/>
                  </a:solidFill>
                </a:rPr>
                <a:t>but</a:t>
              </a:r>
              <a:r>
                <a:rPr lang="en-GB" dirty="0">
                  <a:solidFill>
                    <a:sysClr val="windowText" lastClr="000000"/>
                  </a:solidFill>
                </a:rPr>
                <a:t> she doesn’t like pears.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01A551-7AE5-4045-B2A5-6BE386581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9302">
              <a:off x="3494439" y="2936216"/>
              <a:ext cx="1174889" cy="12459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C1BCF35-85BD-475A-AF54-BBF2F7C9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773">
              <a:off x="4370179" y="3749775"/>
              <a:ext cx="1336822" cy="163156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2E6309-3B19-478A-9A80-C6A063FC7E93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F08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The tiger was hungry </a:t>
              </a:r>
              <a:r>
                <a:rPr lang="en-GB" b="1" dirty="0">
                  <a:solidFill>
                    <a:srgbClr val="F08215"/>
                  </a:solidFill>
                </a:rPr>
                <a:t>but</a:t>
              </a:r>
              <a:r>
                <a:rPr lang="en-GB" dirty="0">
                  <a:solidFill>
                    <a:sysClr val="windowText" lastClr="000000"/>
                  </a:solidFill>
                </a:rPr>
                <a:t> he was too tired to hunt.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530757-D51C-40E3-B02D-CCE0FEE70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90" r="-1"/>
            <a:stretch/>
          </p:blipFill>
          <p:spPr>
            <a:xfrm>
              <a:off x="6048463" y="3053593"/>
              <a:ext cx="2217144" cy="217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3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85BD33"/>
                </a:solidFill>
                <a:latin typeface="+mn-lt"/>
              </a:rPr>
              <a:t>or</a:t>
            </a:r>
            <a:endParaRPr lang="en-GB" sz="3600" dirty="0">
              <a:solidFill>
                <a:srgbClr val="85BD33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938" y="1369272"/>
            <a:ext cx="77085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/>
              <a:t>There are two types of </a:t>
            </a:r>
            <a:r>
              <a:rPr lang="en-GB" b="1" dirty="0"/>
              <a:t>conjunction</a:t>
            </a:r>
            <a:r>
              <a:rPr lang="en-GB" dirty="0"/>
              <a:t>: co-ordinating conjunctions and subordinating conjunctions. The conjunction ‘</a:t>
            </a:r>
            <a:r>
              <a:rPr lang="en-GB" b="1" dirty="0">
                <a:solidFill>
                  <a:srgbClr val="85BD33"/>
                </a:solidFill>
              </a:rPr>
              <a:t>or</a:t>
            </a:r>
            <a:r>
              <a:rPr lang="en-GB" dirty="0"/>
              <a:t>’ is used in a sentence to join or link words, phrases or clauses together. It is a co-ordinating conjunction that can make a compound sentence.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EE2C8C-0F2B-4E4A-9AE5-1124CF3D75FC}"/>
              </a:ext>
            </a:extLst>
          </p:cNvPr>
          <p:cNvGrpSpPr/>
          <p:nvPr/>
        </p:nvGrpSpPr>
        <p:grpSpPr>
          <a:xfrm>
            <a:off x="620785" y="2634143"/>
            <a:ext cx="2491531" cy="3638421"/>
            <a:chOff x="620785" y="2634143"/>
            <a:chExt cx="2491531" cy="3638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C70411C-2D4A-4BE5-B377-9C3AC042CB01}"/>
                </a:ext>
              </a:extLst>
            </p:cNvPr>
            <p:cNvSpPr/>
            <p:nvPr/>
          </p:nvSpPr>
          <p:spPr>
            <a:xfrm>
              <a:off x="620785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Would you like a cheese </a:t>
              </a:r>
              <a:r>
                <a:rPr lang="en-GB" b="1" dirty="0">
                  <a:solidFill>
                    <a:srgbClr val="85BD33"/>
                  </a:solidFill>
                </a:rPr>
                <a:t>or</a:t>
              </a:r>
              <a:r>
                <a:rPr lang="en-GB" dirty="0">
                  <a:solidFill>
                    <a:sysClr val="windowText" lastClr="000000"/>
                  </a:solidFill>
                </a:rPr>
                <a:t> would you like a ham sandwich?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4E89CF-C667-401A-8550-C70125CDF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4496" y="2862400"/>
              <a:ext cx="1370322" cy="10363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03474C-C6E9-4884-ADA6-E53F6D12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0446">
              <a:off x="1465101" y="3986733"/>
              <a:ext cx="1479435" cy="111651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933C7F-D420-4D98-B8D2-8AAEAEB2F248}"/>
              </a:ext>
            </a:extLst>
          </p:cNvPr>
          <p:cNvGrpSpPr/>
          <p:nvPr/>
        </p:nvGrpSpPr>
        <p:grpSpPr>
          <a:xfrm>
            <a:off x="3321469" y="2634143"/>
            <a:ext cx="2491531" cy="3638421"/>
            <a:chOff x="3321469" y="2634143"/>
            <a:chExt cx="2491531" cy="36384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4081829-B42A-4529-89EB-1A54D06EB977}"/>
                </a:ext>
              </a:extLst>
            </p:cNvPr>
            <p:cNvSpPr/>
            <p:nvPr/>
          </p:nvSpPr>
          <p:spPr>
            <a:xfrm>
              <a:off x="3321469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Nikita would love a pet dog </a:t>
              </a:r>
              <a:r>
                <a:rPr lang="en-GB" b="1" dirty="0">
                  <a:solidFill>
                    <a:srgbClr val="85BD33"/>
                  </a:solidFill>
                </a:rPr>
                <a:t>or</a:t>
              </a:r>
              <a:r>
                <a:rPr lang="en-GB" dirty="0">
                  <a:solidFill>
                    <a:sysClr val="windowText" lastClr="000000"/>
                  </a:solidFill>
                </a:rPr>
                <a:t> she might like a pet cat.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BCD8EE7-AA75-4481-8F3C-59425FB3B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849" y="3586101"/>
              <a:ext cx="1188601" cy="16051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20EC33-91F8-408D-ABA9-389B25935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4"/>
            <a:stretch/>
          </p:blipFill>
          <p:spPr>
            <a:xfrm>
              <a:off x="3346636" y="2772224"/>
              <a:ext cx="1250380" cy="168175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9FF639-801C-4CEA-A72E-DE1D6751D7CE}"/>
              </a:ext>
            </a:extLst>
          </p:cNvPr>
          <p:cNvGrpSpPr/>
          <p:nvPr/>
        </p:nvGrpSpPr>
        <p:grpSpPr>
          <a:xfrm>
            <a:off x="6022153" y="2634143"/>
            <a:ext cx="2491531" cy="3638421"/>
            <a:chOff x="6022153" y="2634143"/>
            <a:chExt cx="2491531" cy="36384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421FBA8-3FDA-4537-AC69-CF0239A5DF00}"/>
                </a:ext>
              </a:extLst>
            </p:cNvPr>
            <p:cNvSpPr/>
            <p:nvPr/>
          </p:nvSpPr>
          <p:spPr>
            <a:xfrm>
              <a:off x="6022153" y="2634143"/>
              <a:ext cx="2491531" cy="3638421"/>
            </a:xfrm>
            <a:prstGeom prst="roundRect">
              <a:avLst>
                <a:gd name="adj" fmla="val 6451"/>
              </a:avLst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08000" bIns="108000" rtlCol="0" anchor="b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Noah could win the skipping race </a:t>
              </a:r>
              <a:r>
                <a:rPr lang="en-GB" b="1" dirty="0">
                  <a:solidFill>
                    <a:srgbClr val="85BD33"/>
                  </a:solidFill>
                </a:rPr>
                <a:t>or</a:t>
              </a:r>
              <a:r>
                <a:rPr lang="en-GB" dirty="0">
                  <a:solidFill>
                    <a:sysClr val="windowText" lastClr="000000"/>
                  </a:solidFill>
                </a:rPr>
                <a:t> Barnaby might win. </a:t>
              </a:r>
              <a:endParaRPr lang="en-A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3F7688-0F00-4B02-81BA-12576F7A9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180" y="2986480"/>
              <a:ext cx="1085476" cy="2126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4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9077B32-4CBB-4299-C9CA-1F096E7883A5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id="{CFED8DFE-C39A-9DAA-BFE0-86678A10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257703-15AD-BEEF-E324-E020FCDCF78B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D9E7449-448F-5644-EC7F-C7907AF2E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017D24-19D1-941B-63C9-12F00809F32F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E3747C7F-2710-6938-3CC1-3D6794C1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0DE55EBC-EA7F-4D5D-86D0-D07340B67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DC3BBA-039F-F0C1-95D8-714235D66E2D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24075-09F3-CF18-E377-D3FE0B127548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1" name="TextBox 10">
            <a:extLst>
              <a:ext uri="{FF2B5EF4-FFF2-40B4-BE49-F238E27FC236}">
                <a16:creationId xmlns:a16="http://schemas.microsoft.com/office/drawing/2014/main" id="{1CC052A8-BED9-78DE-3928-F6A7F5B0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 don’t want to do my homework tonight, </a:t>
            </a:r>
            <a:r>
              <a:rPr lang="en-GB" altLang="en-US" b="1" u="sng">
                <a:solidFill>
                  <a:schemeClr val="tx1"/>
                </a:solidFill>
              </a:rPr>
              <a:t>           </a:t>
            </a:r>
            <a:r>
              <a:rPr lang="en-GB" altLang="en-US">
                <a:solidFill>
                  <a:schemeClr val="tx1"/>
                </a:solidFill>
              </a:rPr>
              <a:t> Mum says I have to.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0F04788C-BD22-D2CA-DC6D-67C3B32A8E77}"/>
              </a:ext>
            </a:extLst>
          </p:cNvPr>
          <p:cNvSpPr/>
          <p:nvPr/>
        </p:nvSpPr>
        <p:spPr>
          <a:xfrm>
            <a:off x="1292225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0A8FC7C8-D4B3-0F88-E1D6-10378AA53473}"/>
              </a:ext>
            </a:extLst>
          </p:cNvPr>
          <p:cNvSpPr/>
          <p:nvPr/>
        </p:nvSpPr>
        <p:spPr>
          <a:xfrm>
            <a:off x="1292225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E555691A-3184-56CC-C549-CD768A7FE1D5}"/>
              </a:ext>
            </a:extLst>
          </p:cNvPr>
          <p:cNvSpPr/>
          <p:nvPr/>
        </p:nvSpPr>
        <p:spPr>
          <a:xfrm>
            <a:off x="360521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nswer 4">
            <a:extLst>
              <a:ext uri="{FF2B5EF4-FFF2-40B4-BE49-F238E27FC236}">
                <a16:creationId xmlns:a16="http://schemas.microsoft.com/office/drawing/2014/main" id="{643C3D03-5A3E-FAA4-1EBA-324A2FFF643D}"/>
              </a:ext>
            </a:extLst>
          </p:cNvPr>
          <p:cNvSpPr/>
          <p:nvPr/>
        </p:nvSpPr>
        <p:spPr>
          <a:xfrm>
            <a:off x="3605213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16">
            <a:extLst>
              <a:ext uri="{FF2B5EF4-FFF2-40B4-BE49-F238E27FC236}">
                <a16:creationId xmlns:a16="http://schemas.microsoft.com/office/drawing/2014/main" id="{31565DA2-7D41-2390-BC57-AF517F8E9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57" name="TextBox 17">
            <a:extLst>
              <a:ext uri="{FF2B5EF4-FFF2-40B4-BE49-F238E27FC236}">
                <a16:creationId xmlns:a16="http://schemas.microsoft.com/office/drawing/2014/main" id="{62EAA118-4DB8-1D52-E36F-830EB302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0258" name="TextBox 18">
            <a:extLst>
              <a:ext uri="{FF2B5EF4-FFF2-40B4-BE49-F238E27FC236}">
                <a16:creationId xmlns:a16="http://schemas.microsoft.com/office/drawing/2014/main" id="{63AA1A6E-13D1-22D3-E3AB-9E1E22158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10259" name="TextBox 19">
            <a:extLst>
              <a:ext uri="{FF2B5EF4-FFF2-40B4-BE49-F238E27FC236}">
                <a16:creationId xmlns:a16="http://schemas.microsoft.com/office/drawing/2014/main" id="{86CA5F4C-2951-B473-74C2-1B3E6D71E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pic>
        <p:nvPicPr>
          <p:cNvPr id="10260" name="Picture 5">
            <a:extLst>
              <a:ext uri="{FF2B5EF4-FFF2-40B4-BE49-F238E27FC236}">
                <a16:creationId xmlns:a16="http://schemas.microsoft.com/office/drawing/2014/main" id="{8D1866F5-E718-997B-8E6B-5F3B891F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657600"/>
            <a:ext cx="27003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0AA7817-E66E-E47B-C6C4-18A142752AF1}"/>
              </a:ext>
            </a:extLst>
          </p:cNvPr>
          <p:cNvSpPr/>
          <p:nvPr/>
        </p:nvSpPr>
        <p:spPr>
          <a:xfrm>
            <a:off x="755650" y="3810000"/>
            <a:ext cx="7632700" cy="22828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0">
            <a:extLst>
              <a:ext uri="{FF2B5EF4-FFF2-40B4-BE49-F238E27FC236}">
                <a16:creationId xmlns:a16="http://schemas.microsoft.com/office/drawing/2014/main" id="{48219B9B-FB78-9C63-A84E-2CC7F99D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27063"/>
            <a:ext cx="7632700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 SemiBold" charset="0"/>
              </a:rPr>
              <a:t>Which co-ordinating conjunction fits best?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177023-F783-8D24-1140-10A6C7813743}"/>
              </a:ext>
            </a:extLst>
          </p:cNvPr>
          <p:cNvSpPr/>
          <p:nvPr/>
        </p:nvSpPr>
        <p:spPr>
          <a:xfrm>
            <a:off x="755650" y="1508125"/>
            <a:ext cx="7632700" cy="1095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TextBox 2">
            <a:extLst>
              <a:ext uri="{FF2B5EF4-FFF2-40B4-BE49-F238E27FC236}">
                <a16:creationId xmlns:a16="http://schemas.microsoft.com/office/drawing/2014/main" id="{58EE4AAA-2061-AC21-5198-71DC9251A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31963"/>
            <a:ext cx="400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the circles next to 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co-ordinating conjunctions to reveal.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9DA6CC-FA6E-DE8E-1848-438447C9BBF8}"/>
              </a:ext>
            </a:extLst>
          </p:cNvPr>
          <p:cNvSpPr/>
          <p:nvPr/>
        </p:nvSpPr>
        <p:spPr>
          <a:xfrm>
            <a:off x="5083175" y="1862138"/>
            <a:ext cx="387350" cy="3873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1" name="TextBox 6">
            <a:extLst>
              <a:ext uri="{FF2B5EF4-FFF2-40B4-BE49-F238E27FC236}">
                <a16:creationId xmlns:a16="http://schemas.microsoft.com/office/drawing/2014/main" id="{A763387D-F6A2-0DBB-E59C-5B3DE78A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862138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Correct</a:t>
            </a:r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5A589E5C-F83E-7D6C-9F19-258E8B5F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1862138"/>
            <a:ext cx="112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Incorrect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488513-3683-D9A7-BCF9-10DEEC9C63A7}"/>
              </a:ext>
            </a:extLst>
          </p:cNvPr>
          <p:cNvSpPr/>
          <p:nvPr/>
        </p:nvSpPr>
        <p:spPr>
          <a:xfrm>
            <a:off x="6643688" y="1844675"/>
            <a:ext cx="387350" cy="38576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3F79A-E6F5-4314-A1E4-200441E0A252}"/>
              </a:ext>
            </a:extLst>
          </p:cNvPr>
          <p:cNvSpPr/>
          <p:nvPr/>
        </p:nvSpPr>
        <p:spPr>
          <a:xfrm>
            <a:off x="755650" y="2792413"/>
            <a:ext cx="7632700" cy="865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5" name="TextBox 10">
            <a:extLst>
              <a:ext uri="{FF2B5EF4-FFF2-40B4-BE49-F238E27FC236}">
                <a16:creationId xmlns:a16="http://schemas.microsoft.com/office/drawing/2014/main" id="{4D4800AC-BCC1-799E-23E9-52783E30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4006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art class, I like to paint </a:t>
            </a:r>
            <a:r>
              <a:rPr lang="en-GB" altLang="en-US" u="sng">
                <a:solidFill>
                  <a:schemeClr val="tx1"/>
                </a:solidFill>
              </a:rPr>
              <a:t>         </a:t>
            </a:r>
            <a:r>
              <a:rPr lang="en-GB" altLang="en-US">
                <a:solidFill>
                  <a:schemeClr val="tx1"/>
                </a:solidFill>
              </a:rPr>
              <a:t> Jane likes to draw.</a:t>
            </a:r>
          </a:p>
        </p:txBody>
      </p:sp>
      <p:sp>
        <p:nvSpPr>
          <p:cNvPr id="13" name="answer 1">
            <a:extLst>
              <a:ext uri="{FF2B5EF4-FFF2-40B4-BE49-F238E27FC236}">
                <a16:creationId xmlns:a16="http://schemas.microsoft.com/office/drawing/2014/main" id="{E619B3CB-104E-EEF7-2BC9-F6408D0F423D}"/>
              </a:ext>
            </a:extLst>
          </p:cNvPr>
          <p:cNvSpPr/>
          <p:nvPr/>
        </p:nvSpPr>
        <p:spPr>
          <a:xfrm>
            <a:off x="1235075" y="4062413"/>
            <a:ext cx="557213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answer 3">
            <a:extLst>
              <a:ext uri="{FF2B5EF4-FFF2-40B4-BE49-F238E27FC236}">
                <a16:creationId xmlns:a16="http://schemas.microsoft.com/office/drawing/2014/main" id="{63064272-25B6-A525-BA52-5B31B2B0FFC5}"/>
              </a:ext>
            </a:extLst>
          </p:cNvPr>
          <p:cNvSpPr/>
          <p:nvPr/>
        </p:nvSpPr>
        <p:spPr>
          <a:xfrm>
            <a:off x="1235075" y="5176838"/>
            <a:ext cx="557213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answer 2">
            <a:extLst>
              <a:ext uri="{FF2B5EF4-FFF2-40B4-BE49-F238E27FC236}">
                <a16:creationId xmlns:a16="http://schemas.microsoft.com/office/drawing/2014/main" id="{A4DE0A80-40E3-3F9F-F5F9-A44581B91743}"/>
              </a:ext>
            </a:extLst>
          </p:cNvPr>
          <p:cNvSpPr/>
          <p:nvPr/>
        </p:nvSpPr>
        <p:spPr>
          <a:xfrm>
            <a:off x="3636963" y="4062413"/>
            <a:ext cx="555625" cy="5572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9" name="TextBox 16">
            <a:extLst>
              <a:ext uri="{FF2B5EF4-FFF2-40B4-BE49-F238E27FC236}">
                <a16:creationId xmlns:a16="http://schemas.microsoft.com/office/drawing/2014/main" id="{8DA0E8B4-38FC-EC5F-0F90-135FB922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062413"/>
            <a:ext cx="122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1280" name="TextBox 17">
            <a:extLst>
              <a:ext uri="{FF2B5EF4-FFF2-40B4-BE49-F238E27FC236}">
                <a16:creationId xmlns:a16="http://schemas.microsoft.com/office/drawing/2014/main" id="{AFF30914-5BA0-855E-927D-6A7FFA2C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1281" name="TextBox 18">
            <a:extLst>
              <a:ext uri="{FF2B5EF4-FFF2-40B4-BE49-F238E27FC236}">
                <a16:creationId xmlns:a16="http://schemas.microsoft.com/office/drawing/2014/main" id="{39EF89EA-C62B-55D9-4AD0-7F245C87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06241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but</a:t>
            </a:r>
          </a:p>
        </p:txBody>
      </p:sp>
      <p:pic>
        <p:nvPicPr>
          <p:cNvPr id="11282" name="Picture 5">
            <a:extLst>
              <a:ext uri="{FF2B5EF4-FFF2-40B4-BE49-F238E27FC236}">
                <a16:creationId xmlns:a16="http://schemas.microsoft.com/office/drawing/2014/main" id="{4B781095-9451-474A-2098-15BD143B6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617913"/>
            <a:ext cx="216535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nswer 4">
            <a:extLst>
              <a:ext uri="{FF2B5EF4-FFF2-40B4-BE49-F238E27FC236}">
                <a16:creationId xmlns:a16="http://schemas.microsoft.com/office/drawing/2014/main" id="{9C77D595-B8BA-5DEF-A1DF-3BC2A75C9658}"/>
              </a:ext>
            </a:extLst>
          </p:cNvPr>
          <p:cNvSpPr/>
          <p:nvPr/>
        </p:nvSpPr>
        <p:spPr>
          <a:xfrm>
            <a:off x="3605213" y="5176838"/>
            <a:ext cx="555625" cy="5556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4" name="TextBox 19">
            <a:extLst>
              <a:ext uri="{FF2B5EF4-FFF2-40B4-BE49-F238E27FC236}">
                <a16:creationId xmlns:a16="http://schemas.microsoft.com/office/drawing/2014/main" id="{850A4A82-D932-8B34-2C32-0919B27D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5224463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D28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574</Words>
  <Application>Microsoft Office PowerPoint</Application>
  <PresentationFormat>On-screen Show (4:3)</PresentationFormat>
  <Paragraphs>109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Abadi</vt:lpstr>
      <vt:lpstr>Arial</vt:lpstr>
      <vt:lpstr>Calibri</vt:lpstr>
      <vt:lpstr>Comic Sans MS</vt:lpstr>
      <vt:lpstr>Fira Sans</vt:lpstr>
      <vt:lpstr>Roboto</vt:lpstr>
      <vt:lpstr>Twinkl</vt:lpstr>
      <vt:lpstr>Twinkl SemiBold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What are conjunctions?</vt:lpstr>
      <vt:lpstr>What are conjunctions?</vt:lpstr>
      <vt:lpstr>and</vt:lpstr>
      <vt:lpstr>but</vt:lpstr>
      <vt:lpstr>or</vt:lpstr>
      <vt:lpstr>Which co-ordinating conjunction fits best?</vt:lpstr>
      <vt:lpstr>Which co-ordinating conjunction fits best?</vt:lpstr>
      <vt:lpstr>Which co-ordinating conjunction fits best?</vt:lpstr>
      <vt:lpstr>Which co-ordinating conjunction fits best?</vt:lpstr>
      <vt:lpstr>Which co-ordinating conjunction fits best?</vt:lpstr>
      <vt:lpstr>Which co-ordinating conjunction fits best?</vt:lpstr>
      <vt:lpstr>Which co-ordinating conjunction fits best?</vt:lpstr>
      <vt:lpstr>Lessons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yasmine Mohamed Helmy</cp:lastModifiedBy>
  <cp:revision>124</cp:revision>
  <dcterms:created xsi:type="dcterms:W3CDTF">2022-01-21T12:30:51Z</dcterms:created>
  <dcterms:modified xsi:type="dcterms:W3CDTF">2022-09-17T15:50:28Z</dcterms:modified>
</cp:coreProperties>
</file>