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3AA"/>
    <a:srgbClr val="A873B0"/>
    <a:srgbClr val="8C368C"/>
    <a:srgbClr val="E6007E"/>
    <a:srgbClr val="CC4794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84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38B01E-7163-4518-9753-A7AA218797AD}"/>
              </a:ext>
            </a:extLst>
          </p:cNvPr>
          <p:cNvGrpSpPr/>
          <p:nvPr/>
        </p:nvGrpSpPr>
        <p:grpSpPr>
          <a:xfrm>
            <a:off x="5038165" y="3523129"/>
            <a:ext cx="1723539" cy="1723539"/>
            <a:chOff x="5038165" y="3523129"/>
            <a:chExt cx="1723539" cy="17235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0EB975-B1A5-4280-88D7-DCF7D271F7A0}"/>
                </a:ext>
              </a:extLst>
            </p:cNvPr>
            <p:cNvSpPr/>
            <p:nvPr/>
          </p:nvSpPr>
          <p:spPr>
            <a:xfrm>
              <a:off x="5038165" y="3523129"/>
              <a:ext cx="1723539" cy="1723539"/>
            </a:xfrm>
            <a:prstGeom prst="ellipse">
              <a:avLst/>
            </a:prstGeom>
            <a:solidFill>
              <a:srgbClr val="A87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91144" y="3830900"/>
              <a:ext cx="1417580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7200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054364" y="5721656"/>
            <a:ext cx="1368984" cy="448235"/>
          </a:xfrm>
          <a:prstGeom prst="round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4380268" y="2068327"/>
            <a:ext cx="29583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/>
              <a:t>What number is </a:t>
            </a:r>
            <a:br>
              <a:rPr lang="en-GB" altLang="en-US" sz="3200" dirty="0"/>
            </a:br>
            <a:r>
              <a:rPr lang="en-GB" altLang="en-US" sz="3200" dirty="0"/>
              <a:t>half of 20?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44BF54-230A-4921-8518-0C012613D1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67" y="1972235"/>
            <a:ext cx="2437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quarter?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79070" y="5730621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2399068" y="5816238"/>
            <a:ext cx="47637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Yes, because it is divided into four equal parts.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B548E3-3318-44DF-8197-7A0BBF1EA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43394"/>
              </p:ext>
            </p:extLst>
          </p:nvPr>
        </p:nvGraphicFramePr>
        <p:xfrm>
          <a:off x="1519235" y="1473201"/>
          <a:ext cx="6096000" cy="371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1724507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471299433"/>
                    </a:ext>
                  </a:extLst>
                </a:gridCol>
              </a:tblGrid>
              <a:tr h="18564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033756"/>
                  </a:ext>
                </a:extLst>
              </a:tr>
              <a:tr h="18564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72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6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quarter?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79070" y="5730621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2399067" y="5816238"/>
            <a:ext cx="54898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No, because it is not divided into four equal parts.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2CB44DCE-194F-4957-9673-154241E4846D}"/>
              </a:ext>
            </a:extLst>
          </p:cNvPr>
          <p:cNvSpPr/>
          <p:nvPr/>
        </p:nvSpPr>
        <p:spPr>
          <a:xfrm>
            <a:off x="2743200" y="1577788"/>
            <a:ext cx="3792070" cy="3611495"/>
          </a:xfrm>
          <a:prstGeom prst="pentagon">
            <a:avLst/>
          </a:prstGeom>
          <a:solidFill>
            <a:srgbClr val="EE73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quarter?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79070" y="5730621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3CBEF8-FCED-4CEA-A29C-D82137C2BA21}"/>
              </a:ext>
            </a:extLst>
          </p:cNvPr>
          <p:cNvSpPr/>
          <p:nvPr/>
        </p:nvSpPr>
        <p:spPr>
          <a:xfrm>
            <a:off x="1822298" y="1473201"/>
            <a:ext cx="548987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Ruby shared 8 sweets into 4 party bags.</a:t>
            </a:r>
            <a:br>
              <a:rPr lang="en-GB" altLang="en-US" dirty="0"/>
            </a:br>
            <a:r>
              <a:rPr lang="en-GB" altLang="en-US" dirty="0"/>
              <a:t>How many sweets were in each party bag?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DFDC023-0E8C-4052-A73D-E7ED72233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81" y="2311480"/>
            <a:ext cx="112077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767C7A8B-FBF4-417F-9BEE-4B1E7D166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45" y="2337670"/>
            <a:ext cx="112236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4C13242F-C4DD-46FF-B7B4-9DD37A79E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68" y="3992441"/>
            <a:ext cx="11207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13C888F2-7119-454D-9FB1-17A07695C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36" y="3996845"/>
            <a:ext cx="1122363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493EA15-D7EE-4E78-9E5F-4A6CF4816CCF}"/>
              </a:ext>
            </a:extLst>
          </p:cNvPr>
          <p:cNvGrpSpPr/>
          <p:nvPr/>
        </p:nvGrpSpPr>
        <p:grpSpPr>
          <a:xfrm>
            <a:off x="1472184" y="2964342"/>
            <a:ext cx="2349104" cy="1703862"/>
            <a:chOff x="1472184" y="2964342"/>
            <a:chExt cx="2349104" cy="1703862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1F161B53-BBFD-4ED1-83F2-65984DECB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8566">
              <a:off x="2818323" y="3707978"/>
              <a:ext cx="849312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5476FC5B-F13F-41DB-9FC9-0397C2AE9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5649">
              <a:off x="2892600" y="3179909"/>
              <a:ext cx="928688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A4E682BE-F197-40DF-8546-76004C9DB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243" y="2964342"/>
              <a:ext cx="93186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4E5AC747-940B-4A9E-AAD8-4B7DB2C3F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4754">
              <a:off x="2510033" y="4074587"/>
              <a:ext cx="849313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7">
              <a:extLst>
                <a:ext uri="{FF2B5EF4-FFF2-40B4-BE49-F238E27FC236}">
                  <a16:creationId xmlns:a16="http://schemas.microsoft.com/office/drawing/2014/main" id="{80830822-0F23-4B9A-AA17-64DC518A1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184" y="3129795"/>
              <a:ext cx="927100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8">
              <a:extLst>
                <a:ext uri="{FF2B5EF4-FFF2-40B4-BE49-F238E27FC236}">
                  <a16:creationId xmlns:a16="http://schemas.microsoft.com/office/drawing/2014/main" id="{F2464E89-B5E6-465D-B025-22E2685CC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9574">
              <a:off x="2001140" y="3769314"/>
              <a:ext cx="93186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>
              <a:extLst>
                <a:ext uri="{FF2B5EF4-FFF2-40B4-BE49-F238E27FC236}">
                  <a16:creationId xmlns:a16="http://schemas.microsoft.com/office/drawing/2014/main" id="{D1D12F12-BD90-4FF0-BD21-FE3BAF634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818" y="3349492"/>
              <a:ext cx="849312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0">
              <a:extLst>
                <a:ext uri="{FF2B5EF4-FFF2-40B4-BE49-F238E27FC236}">
                  <a16:creationId xmlns:a16="http://schemas.microsoft.com/office/drawing/2014/main" id="{2E7699E6-3436-4D93-9A43-0E2BC4E83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07743">
              <a:off x="1662723" y="3897472"/>
              <a:ext cx="928688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062BF-7CC6-4F57-B8B8-0C257555B3A2}"/>
              </a:ext>
            </a:extLst>
          </p:cNvPr>
          <p:cNvGrpSpPr/>
          <p:nvPr/>
        </p:nvGrpSpPr>
        <p:grpSpPr>
          <a:xfrm>
            <a:off x="3301884" y="2552294"/>
            <a:ext cx="2377378" cy="2377378"/>
            <a:chOff x="3329392" y="2629011"/>
            <a:chExt cx="2377378" cy="237737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331695-B2E2-425F-AD65-5BBBC61AAD3C}"/>
                </a:ext>
              </a:extLst>
            </p:cNvPr>
            <p:cNvSpPr/>
            <p:nvPr/>
          </p:nvSpPr>
          <p:spPr>
            <a:xfrm>
              <a:off x="3329392" y="2629011"/>
              <a:ext cx="2377378" cy="2377378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199AA9-16D6-439A-B3C4-4094C3FBB6A8}"/>
                </a:ext>
              </a:extLst>
            </p:cNvPr>
            <p:cNvSpPr/>
            <p:nvPr/>
          </p:nvSpPr>
          <p:spPr>
            <a:xfrm>
              <a:off x="4298109" y="3079036"/>
              <a:ext cx="523427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9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76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quarter?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79070" y="5730621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2399067" y="5816238"/>
            <a:ext cx="54898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3 sheep and 1 horse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09BB1-D793-4CA9-9A89-68E5C40100DA}"/>
              </a:ext>
            </a:extLst>
          </p:cNvPr>
          <p:cNvSpPr/>
          <p:nvPr/>
        </p:nvSpPr>
        <p:spPr>
          <a:xfrm>
            <a:off x="1822298" y="1473201"/>
            <a:ext cx="548987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Share the animals equally into the pens.  </a:t>
            </a:r>
            <a:br>
              <a:rPr lang="en-GB" altLang="en-US" dirty="0"/>
            </a:br>
            <a:r>
              <a:rPr lang="en-GB" altLang="en-US" dirty="0"/>
              <a:t>How many animals are in each pen?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7774871-5398-45A1-BCFF-AEE80AEE2E29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354263"/>
            <a:ext cx="1358900" cy="952500"/>
            <a:chOff x="755650" y="2355038"/>
            <a:chExt cx="1358951" cy="951046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8215F0D3-64A7-40A9-9DA4-18AEF04F6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355038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1">
              <a:extLst>
                <a:ext uri="{FF2B5EF4-FFF2-40B4-BE49-F238E27FC236}">
                  <a16:creationId xmlns:a16="http://schemas.microsoft.com/office/drawing/2014/main" id="{6549E710-378D-48A9-99A0-B6FBC895C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070" y="2619500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2">
              <a:extLst>
                <a:ext uri="{FF2B5EF4-FFF2-40B4-BE49-F238E27FC236}">
                  <a16:creationId xmlns:a16="http://schemas.microsoft.com/office/drawing/2014/main" id="{BF3B981D-7D3B-4E55-A29C-7E6179D3E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75" y="2380640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6ADF6B-4536-46F0-9445-BD9DDE4DB708}"/>
              </a:ext>
            </a:extLst>
          </p:cNvPr>
          <p:cNvGrpSpPr>
            <a:grpSpLocks/>
          </p:cNvGrpSpPr>
          <p:nvPr/>
        </p:nvGrpSpPr>
        <p:grpSpPr bwMode="auto">
          <a:xfrm>
            <a:off x="2165350" y="2354263"/>
            <a:ext cx="1343025" cy="952500"/>
            <a:chOff x="2164881" y="2355038"/>
            <a:chExt cx="1343628" cy="951046"/>
          </a:xfrm>
        </p:grpSpPr>
        <p:grpSp>
          <p:nvGrpSpPr>
            <p:cNvPr id="37" name="Group 13">
              <a:extLst>
                <a:ext uri="{FF2B5EF4-FFF2-40B4-BE49-F238E27FC236}">
                  <a16:creationId xmlns:a16="http://schemas.microsoft.com/office/drawing/2014/main" id="{EDFF382E-AC5E-44B9-981F-B9CE592D5F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4881" y="2355038"/>
              <a:ext cx="887531" cy="951045"/>
              <a:chOff x="2164881" y="2355038"/>
              <a:chExt cx="887531" cy="951045"/>
            </a:xfrm>
          </p:grpSpPr>
          <p:pic>
            <p:nvPicPr>
              <p:cNvPr id="39" name="Picture 23">
                <a:extLst>
                  <a:ext uri="{FF2B5EF4-FFF2-40B4-BE49-F238E27FC236}">
                    <a16:creationId xmlns:a16="http://schemas.microsoft.com/office/drawing/2014/main" id="{EC415A3C-DD44-41ED-BCCB-4A71E0464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4881" y="2619499"/>
                <a:ext cx="430826" cy="686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24">
                <a:extLst>
                  <a:ext uri="{FF2B5EF4-FFF2-40B4-BE49-F238E27FC236}">
                    <a16:creationId xmlns:a16="http://schemas.microsoft.com/office/drawing/2014/main" id="{712B3E86-F3B1-4057-BE29-BFB908C95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1586" y="2355038"/>
                <a:ext cx="430826" cy="686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8" name="Picture 25">
              <a:extLst>
                <a:ext uri="{FF2B5EF4-FFF2-40B4-BE49-F238E27FC236}">
                  <a16:creationId xmlns:a16="http://schemas.microsoft.com/office/drawing/2014/main" id="{D71D875E-B207-40C2-9D1E-010323DE6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683" y="2619500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576F72-0CF6-4C2B-BCD7-CBC6D0FF8391}"/>
              </a:ext>
            </a:extLst>
          </p:cNvPr>
          <p:cNvGrpSpPr>
            <a:grpSpLocks/>
          </p:cNvGrpSpPr>
          <p:nvPr/>
        </p:nvGrpSpPr>
        <p:grpSpPr bwMode="auto">
          <a:xfrm>
            <a:off x="3533775" y="2381250"/>
            <a:ext cx="1333500" cy="925513"/>
            <a:chOff x="3533780" y="2380640"/>
            <a:chExt cx="1333072" cy="925443"/>
          </a:xfrm>
        </p:grpSpPr>
        <p:grpSp>
          <p:nvGrpSpPr>
            <p:cNvPr id="42" name="Group 7168">
              <a:extLst>
                <a:ext uri="{FF2B5EF4-FFF2-40B4-BE49-F238E27FC236}">
                  <a16:creationId xmlns:a16="http://schemas.microsoft.com/office/drawing/2014/main" id="{A7E130B8-7B6C-4701-8775-566B500DE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3780" y="2380640"/>
              <a:ext cx="902246" cy="925443"/>
              <a:chOff x="3533780" y="2380640"/>
              <a:chExt cx="902246" cy="925443"/>
            </a:xfrm>
          </p:grpSpPr>
          <p:pic>
            <p:nvPicPr>
              <p:cNvPr id="44" name="Picture 26">
                <a:extLst>
                  <a:ext uri="{FF2B5EF4-FFF2-40B4-BE49-F238E27FC236}">
                    <a16:creationId xmlns:a16="http://schemas.microsoft.com/office/drawing/2014/main" id="{3C031D9A-DF60-4511-8178-B81C7FE4C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3780" y="2380640"/>
                <a:ext cx="430826" cy="686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27">
                <a:extLst>
                  <a:ext uri="{FF2B5EF4-FFF2-40B4-BE49-F238E27FC236}">
                    <a16:creationId xmlns:a16="http://schemas.microsoft.com/office/drawing/2014/main" id="{0D7DBFF6-8A76-4624-8DCC-74EAC6C46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200" y="2619499"/>
                <a:ext cx="430826" cy="686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" name="Picture 32">
              <a:extLst>
                <a:ext uri="{FF2B5EF4-FFF2-40B4-BE49-F238E27FC236}">
                  <a16:creationId xmlns:a16="http://schemas.microsoft.com/office/drawing/2014/main" id="{4A6C75DD-1AC8-40B8-B515-439F69DFA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026" y="2385831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7AFDA8-461D-4B0A-8915-DF58DD94C25B}"/>
              </a:ext>
            </a:extLst>
          </p:cNvPr>
          <p:cNvGrpSpPr>
            <a:grpSpLocks/>
          </p:cNvGrpSpPr>
          <p:nvPr/>
        </p:nvGrpSpPr>
        <p:grpSpPr bwMode="auto">
          <a:xfrm>
            <a:off x="4906963" y="2411413"/>
            <a:ext cx="1370012" cy="925512"/>
            <a:chOff x="4907446" y="2411433"/>
            <a:chExt cx="1368899" cy="925444"/>
          </a:xfrm>
        </p:grpSpPr>
        <p:pic>
          <p:nvPicPr>
            <p:cNvPr id="47" name="Picture 33">
              <a:extLst>
                <a:ext uri="{FF2B5EF4-FFF2-40B4-BE49-F238E27FC236}">
                  <a16:creationId xmlns:a16="http://schemas.microsoft.com/office/drawing/2014/main" id="{ECA47D7B-5D2E-4FF5-8A91-71C3BAC7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446" y="2650293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4">
              <a:extLst>
                <a:ext uri="{FF2B5EF4-FFF2-40B4-BE49-F238E27FC236}">
                  <a16:creationId xmlns:a16="http://schemas.microsoft.com/office/drawing/2014/main" id="{AF3F3132-5943-4965-AE6C-5057F576B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458" y="2411433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5">
              <a:extLst>
                <a:ext uri="{FF2B5EF4-FFF2-40B4-BE49-F238E27FC236}">
                  <a16:creationId xmlns:a16="http://schemas.microsoft.com/office/drawing/2014/main" id="{CA97B3B6-92E1-4745-8C28-DDB4E1B2F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519" y="2650292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62F64CD8-9BF3-4C5E-B4CF-A3BE63694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790700"/>
            <a:ext cx="9620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2F92EE0-9290-4E4E-86DD-11852D00C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1882775"/>
            <a:ext cx="9604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8BD27BF-C5DE-4D05-98DA-3A28A5067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670175"/>
            <a:ext cx="9620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C2A27A2-F8FF-49F5-B99A-D044FFDB0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771775"/>
            <a:ext cx="9620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F127E18-D253-4E8B-810B-E789D3E90E8C}"/>
              </a:ext>
            </a:extLst>
          </p:cNvPr>
          <p:cNvSpPr/>
          <p:nvPr/>
        </p:nvSpPr>
        <p:spPr>
          <a:xfrm>
            <a:off x="785813" y="3759200"/>
            <a:ext cx="1693862" cy="16938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A87DDC9-F6DC-4F7E-8FC3-77C1B0F9B9C4}"/>
              </a:ext>
            </a:extLst>
          </p:cNvPr>
          <p:cNvSpPr/>
          <p:nvPr/>
        </p:nvSpPr>
        <p:spPr>
          <a:xfrm>
            <a:off x="2722563" y="3759200"/>
            <a:ext cx="1693862" cy="16938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CBE241B-9A24-441C-930D-0FF4285AC289}"/>
              </a:ext>
            </a:extLst>
          </p:cNvPr>
          <p:cNvSpPr/>
          <p:nvPr/>
        </p:nvSpPr>
        <p:spPr>
          <a:xfrm>
            <a:off x="4686300" y="3759200"/>
            <a:ext cx="1693863" cy="16938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A49509D-1773-4AF6-B42F-D79798E5AF2B}"/>
              </a:ext>
            </a:extLst>
          </p:cNvPr>
          <p:cNvSpPr/>
          <p:nvPr/>
        </p:nvSpPr>
        <p:spPr>
          <a:xfrm>
            <a:off x="6651625" y="3759200"/>
            <a:ext cx="1693863" cy="16938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4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23264 0.22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12621 0.226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36459 0.213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0538 0.22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5901 0.39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4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28247 0.377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32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0.36736 0.2731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8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04323 0.246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half?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284" y="5789346"/>
            <a:ext cx="59678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/>
              <a:t>Yes, it is a half because it is divided into two equal parts.</a:t>
            </a: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DB4D28-5EAA-4B73-A5BB-9DCF1978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7031" y="2373114"/>
            <a:ext cx="3625777" cy="18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half?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285" y="5789346"/>
            <a:ext cx="37841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No, because it’s a whole shape.</a:t>
            </a: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00CB60-ACFE-44A3-A0D5-FFF0BEFEB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55" y="1796240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half?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285" y="5789346"/>
            <a:ext cx="39944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/>
              <a:t>No, because the parts are not equal.</a:t>
            </a: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623B1-A3CE-4E38-A856-EA19D72C5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40" y="1640540"/>
            <a:ext cx="2464342" cy="36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half?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9FE948-14FA-43C5-B111-354602E1AAC9}"/>
              </a:ext>
            </a:extLst>
          </p:cNvPr>
          <p:cNvSpPr/>
          <p:nvPr/>
        </p:nvSpPr>
        <p:spPr>
          <a:xfrm>
            <a:off x="902262" y="1473201"/>
            <a:ext cx="739905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Half of the class are girls.</a:t>
            </a:r>
            <a:br>
              <a:rPr lang="en-US" altLang="en-US" dirty="0"/>
            </a:br>
            <a:r>
              <a:rPr lang="en-US" altLang="en-US" dirty="0"/>
              <a:t>There are 6 girls.</a:t>
            </a:r>
            <a:br>
              <a:rPr lang="en-US" altLang="en-US" dirty="0"/>
            </a:br>
            <a:r>
              <a:rPr lang="en-US" altLang="en-US" dirty="0"/>
              <a:t>How many children are in the class altogether?</a:t>
            </a:r>
            <a:endParaRPr lang="en-GB" alt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44A23D-5BBA-494A-9104-F94D822AEEBE}"/>
              </a:ext>
            </a:extLst>
          </p:cNvPr>
          <p:cNvGrpSpPr/>
          <p:nvPr/>
        </p:nvGrpSpPr>
        <p:grpSpPr>
          <a:xfrm>
            <a:off x="2013676" y="2467507"/>
            <a:ext cx="5086371" cy="2794775"/>
            <a:chOff x="2784641" y="2537212"/>
            <a:chExt cx="4062823" cy="23397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3A49DE-7351-4657-8EEF-442F21AC7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679" y="2582961"/>
              <a:ext cx="823726" cy="22940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2E9E08-E09D-4CEB-8412-DD4D9A658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469" y="2598785"/>
              <a:ext cx="1029359" cy="224974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D012CF-C76F-4F05-9DB6-E854ABE3F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184" y="2537212"/>
              <a:ext cx="873849" cy="23397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61CEC4-13D5-4F11-BEAB-0200D9C50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576" y="2687868"/>
              <a:ext cx="875888" cy="217720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AD84AB-C894-4CD5-9ECC-CF8CF84C7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641" y="2707541"/>
              <a:ext cx="716543" cy="21694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73E50E-C7C2-4BAC-A73B-D8CFB7244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420" y="2750785"/>
              <a:ext cx="675300" cy="209774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730A12-99BA-4664-9D51-F883590BEF38}"/>
              </a:ext>
            </a:extLst>
          </p:cNvPr>
          <p:cNvGrpSpPr/>
          <p:nvPr/>
        </p:nvGrpSpPr>
        <p:grpSpPr>
          <a:xfrm>
            <a:off x="3684792" y="4172316"/>
            <a:ext cx="1961358" cy="1961358"/>
            <a:chOff x="3684792" y="3448471"/>
            <a:chExt cx="1961358" cy="196135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B9435FC-3EC5-4E2B-A4DB-5E69FBD47EC5}"/>
                </a:ext>
              </a:extLst>
            </p:cNvPr>
            <p:cNvSpPr/>
            <p:nvPr/>
          </p:nvSpPr>
          <p:spPr>
            <a:xfrm>
              <a:off x="3684792" y="3448471"/>
              <a:ext cx="1961358" cy="1961358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27590" y="4090596"/>
              <a:ext cx="1075762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4400" b="1" dirty="0">
                  <a:solidFill>
                    <a:schemeClr val="bg1"/>
                  </a:solidFill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49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2569989" y="1473201"/>
            <a:ext cx="39944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What is half of this amount?</a:t>
            </a:r>
            <a:endParaRPr lang="en-GB" alt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9F3A9C3E-13AE-4A67-A245-A46B07859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8" y="2467507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52F5AD59-C985-480E-AE5F-A82ABCE4E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88" y="2467507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B7C131EE-8386-4EF7-952F-D9751A4FB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76" y="2467507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B855E0F7-0267-42C2-A253-A41B277C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63" y="2467507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07ADC57-C977-4DA5-87E6-FEE1F44385FD}"/>
              </a:ext>
            </a:extLst>
          </p:cNvPr>
          <p:cNvGrpSpPr/>
          <p:nvPr/>
        </p:nvGrpSpPr>
        <p:grpSpPr>
          <a:xfrm>
            <a:off x="3797189" y="4069664"/>
            <a:ext cx="1700212" cy="1700212"/>
            <a:chOff x="3797189" y="4069664"/>
            <a:chExt cx="1700212" cy="17002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60C6BEF-C482-4AD6-99F8-D199FEDC0C2D}"/>
                </a:ext>
              </a:extLst>
            </p:cNvPr>
            <p:cNvSpPr/>
            <p:nvPr/>
          </p:nvSpPr>
          <p:spPr>
            <a:xfrm>
              <a:off x="3797189" y="4069664"/>
              <a:ext cx="1700212" cy="1700212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79F85B-68D5-4F8D-8602-AF0966C2B425}"/>
                </a:ext>
              </a:extLst>
            </p:cNvPr>
            <p:cNvSpPr/>
            <p:nvPr/>
          </p:nvSpPr>
          <p:spPr>
            <a:xfrm>
              <a:off x="4091484" y="4504271"/>
              <a:ext cx="1111621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5400" b="1" dirty="0">
                  <a:solidFill>
                    <a:schemeClr val="bg1"/>
                  </a:solidFill>
                </a:rPr>
                <a:t>4p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9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9525D9-F967-482C-AA1E-185518CBB9B6}"/>
              </a:ext>
            </a:extLst>
          </p:cNvPr>
          <p:cNvGrpSpPr/>
          <p:nvPr/>
        </p:nvGrpSpPr>
        <p:grpSpPr>
          <a:xfrm>
            <a:off x="3637850" y="3666565"/>
            <a:ext cx="1700212" cy="1700212"/>
            <a:chOff x="3637850" y="3666565"/>
            <a:chExt cx="1700212" cy="170021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B5C6E0C-125E-400A-8389-361D0DE6B1E8}"/>
                </a:ext>
              </a:extLst>
            </p:cNvPr>
            <p:cNvSpPr/>
            <p:nvPr/>
          </p:nvSpPr>
          <p:spPr>
            <a:xfrm>
              <a:off x="3637850" y="3666565"/>
              <a:ext cx="1700212" cy="1700212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44474" y="4041229"/>
              <a:ext cx="1111621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5400" b="1" dirty="0">
                  <a:solidFill>
                    <a:schemeClr val="bg1"/>
                  </a:solidFill>
                </a:rPr>
                <a:t>5p</a:t>
              </a: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2569989" y="1473201"/>
            <a:ext cx="39944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What is half of this amount?</a:t>
            </a:r>
            <a:endParaRPr lang="en-GB" alt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187B573-F64A-408F-BB1C-13CB323CD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2120840"/>
            <a:ext cx="133826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669FBBDD-F4FD-49B4-BE5D-A7198F241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4" y="2120840"/>
            <a:ext cx="133826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7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E9FA00-D2CA-4BD1-A615-428C528F007A}"/>
              </a:ext>
            </a:extLst>
          </p:cNvPr>
          <p:cNvGrpSpPr/>
          <p:nvPr/>
        </p:nvGrpSpPr>
        <p:grpSpPr>
          <a:xfrm>
            <a:off x="5038165" y="3523129"/>
            <a:ext cx="1723539" cy="1723539"/>
            <a:chOff x="5038165" y="3523129"/>
            <a:chExt cx="1723539" cy="17235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0EB975-B1A5-4280-88D7-DCF7D271F7A0}"/>
                </a:ext>
              </a:extLst>
            </p:cNvPr>
            <p:cNvSpPr/>
            <p:nvPr/>
          </p:nvSpPr>
          <p:spPr>
            <a:xfrm>
              <a:off x="5038165" y="3523129"/>
              <a:ext cx="1723539" cy="1723539"/>
            </a:xfrm>
            <a:prstGeom prst="ellipse">
              <a:avLst/>
            </a:prstGeom>
            <a:solidFill>
              <a:srgbClr val="8C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44124" y="3830900"/>
              <a:ext cx="1111621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72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054364" y="5721656"/>
            <a:ext cx="1368984" cy="448235"/>
          </a:xfrm>
          <a:prstGeom prst="round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4380268" y="2068327"/>
            <a:ext cx="29583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/>
              <a:t>What number is </a:t>
            </a:r>
            <a:br>
              <a:rPr lang="en-GB" altLang="en-US" sz="3200" dirty="0"/>
            </a:br>
            <a:r>
              <a:rPr lang="en-GB" altLang="en-US" sz="3200" dirty="0"/>
              <a:t>half of 10?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E3E35-069B-4C00-96A5-5D4A23B11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31" y="2105667"/>
            <a:ext cx="2196355" cy="54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E9FA00-D2CA-4BD1-A615-428C528F007A}"/>
              </a:ext>
            </a:extLst>
          </p:cNvPr>
          <p:cNvGrpSpPr/>
          <p:nvPr/>
        </p:nvGrpSpPr>
        <p:grpSpPr>
          <a:xfrm>
            <a:off x="5038165" y="3523129"/>
            <a:ext cx="1723539" cy="1723539"/>
            <a:chOff x="5038165" y="3523129"/>
            <a:chExt cx="1723539" cy="1723539"/>
          </a:xfrm>
          <a:solidFill>
            <a:srgbClr val="EE73AA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0EB975-B1A5-4280-88D7-DCF7D271F7A0}"/>
                </a:ext>
              </a:extLst>
            </p:cNvPr>
            <p:cNvSpPr/>
            <p:nvPr/>
          </p:nvSpPr>
          <p:spPr>
            <a:xfrm>
              <a:off x="5038165" y="3523129"/>
              <a:ext cx="1723539" cy="17235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44124" y="3830900"/>
              <a:ext cx="1111621" cy="1107996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72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054364" y="5721656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4380268" y="2068327"/>
            <a:ext cx="29583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/>
              <a:t>What number is half of 12?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2B99D4-08D8-4423-A2E7-681CB629B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43" y="2068327"/>
            <a:ext cx="2279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124</TotalTime>
  <Words>231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Twinkl</vt:lpstr>
      <vt:lpstr>Calibri</vt:lpstr>
      <vt:lpstr>Arial</vt:lpstr>
      <vt:lpstr>Office Theme</vt:lpstr>
      <vt:lpstr>PowerPoint Presentation</vt:lpstr>
      <vt:lpstr>Is it a half?</vt:lpstr>
      <vt:lpstr>Is it a half?</vt:lpstr>
      <vt:lpstr>Is it a half?</vt:lpstr>
      <vt:lpstr>Is it a half?</vt:lpstr>
      <vt:lpstr>Halve It!</vt:lpstr>
      <vt:lpstr>Halve It!</vt:lpstr>
      <vt:lpstr>Halve It!</vt:lpstr>
      <vt:lpstr>Halve It!</vt:lpstr>
      <vt:lpstr>Halve It!</vt:lpstr>
      <vt:lpstr>Is it a quarter?</vt:lpstr>
      <vt:lpstr>Is it a quarter?</vt:lpstr>
      <vt:lpstr>Is it a quarter?</vt:lpstr>
      <vt:lpstr>Is it a quarter?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Martin Ward</dc:creator>
  <cp:lastModifiedBy>Dell</cp:lastModifiedBy>
  <cp:revision>9</cp:revision>
  <dcterms:created xsi:type="dcterms:W3CDTF">2019-11-14T09:58:21Z</dcterms:created>
  <dcterms:modified xsi:type="dcterms:W3CDTF">2023-10-31T20:46:14Z</dcterms:modified>
</cp:coreProperties>
</file>