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70" r:id="rId7"/>
  </p:sldIdLst>
  <p:sldSz cx="12192000" cy="6858000"/>
  <p:notesSz cx="6858000" cy="9144000"/>
  <p:defaultTextStyle>
    <a:defPPr>
      <a:defRPr lang="ar-E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9" autoAdjust="0"/>
    <p:restoredTop sz="94660"/>
  </p:normalViewPr>
  <p:slideViewPr>
    <p:cSldViewPr snapToGrid="0">
      <p:cViewPr varScale="1">
        <p:scale>
          <a:sx n="91" d="100"/>
          <a:sy n="91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8743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9939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4607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4618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4079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2387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8521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60458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359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7626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4529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CD4CB-9E23-4D41-B81A-E63BD63A40BB}" type="datetimeFigureOut">
              <a:rPr lang="ar-EG" smtClean="0"/>
              <a:t>21/03/1445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7683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ordwall.net/resource/6945946/%D8%A7%D9%84%D9%85%D8%AB%D9%86%D9%8A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2CB42C-EBF2-4181-9E4D-E144FCE4B0A8}"/>
              </a:ext>
            </a:extLst>
          </p:cNvPr>
          <p:cNvSpPr txBox="1"/>
          <p:nvPr/>
        </p:nvSpPr>
        <p:spPr>
          <a:xfrm>
            <a:off x="524007" y="2488130"/>
            <a:ext cx="11143985" cy="1323439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EG" sz="8000" b="1" dirty="0" smtClean="0">
                <a:solidFill>
                  <a:sysClr val="windowText" lastClr="000000"/>
                </a:solidFill>
                <a:latin typeface="Tw Cen MT" panose="020B0602020104020603" pitchFamily="34" charset="0"/>
              </a:rPr>
              <a:t>المثنى</a:t>
            </a:r>
            <a:endParaRPr lang="ar-EG" sz="8000" b="1" dirty="0">
              <a:solidFill>
                <a:sysClr val="windowText" lastClr="000000"/>
              </a:solidFill>
              <a:latin typeface="Tw Cen MT" panose="020B06020201040206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A0A8C2D-26D1-4C13-A880-31D658D53FA7}"/>
              </a:ext>
            </a:extLst>
          </p:cNvPr>
          <p:cNvGrpSpPr/>
          <p:nvPr/>
        </p:nvGrpSpPr>
        <p:grpSpPr>
          <a:xfrm>
            <a:off x="4025721" y="5653877"/>
            <a:ext cx="4140553" cy="451824"/>
            <a:chOff x="4679586" y="878988"/>
            <a:chExt cx="1745757" cy="1905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7E6D5B-B3E9-4894-9C23-739E88C5A89A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90FCDAE-5079-4E52-863A-39643F6DC0EB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76E6B2E-83AE-4416-8164-F0DEDAA55877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FA8D9CF-D909-4A56-8F1E-312A551CCD85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B8DBF80-0EB8-4A2F-87B4-F60E3FE36C88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65715B7-2980-4477-BB5D-F90055F958FD}"/>
                </a:ext>
              </a:extLst>
            </p:cNvPr>
            <p:cNvSpPr/>
            <p:nvPr/>
          </p:nvSpPr>
          <p:spPr>
            <a:xfrm>
              <a:off x="6234843" y="878988"/>
              <a:ext cx="190500" cy="190500"/>
            </a:xfrm>
            <a:prstGeom prst="ellipse">
              <a:avLst/>
            </a:pr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Subtitle 2"/>
          <p:cNvSpPr txBox="1">
            <a:spLocks/>
          </p:cNvSpPr>
          <p:nvPr/>
        </p:nvSpPr>
        <p:spPr>
          <a:xfrm>
            <a:off x="9618309" y="375963"/>
            <a:ext cx="2080312" cy="774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قسم اللغة العربية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الصف </a:t>
            </a:r>
            <a:r>
              <a:rPr kumimoji="0" lang="ar-EG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الرابع</a:t>
            </a:r>
            <a:r>
              <a:rPr kumimoji="0" lang="ar-EG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 الابتدائي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TextBox 12">
            <a:extLst>
              <a:ext uri="{FF2B5EF4-FFF2-40B4-BE49-F238E27FC236}">
                <a16:creationId xmlns:a16="http://schemas.microsoft.com/office/drawing/2014/main" id="{3E2F88F7-964F-4846-B825-2B643081D49B}"/>
              </a:ext>
            </a:extLst>
          </p:cNvPr>
          <p:cNvSpPr txBox="1"/>
          <p:nvPr/>
        </p:nvSpPr>
        <p:spPr>
          <a:xfrm>
            <a:off x="4477545" y="4580532"/>
            <a:ext cx="3395667" cy="858857"/>
          </a:xfrm>
          <a:prstGeom prst="horizontalScroll">
            <a:avLst/>
          </a:prstGeom>
          <a:ln>
            <a:solidFill>
              <a:schemeClr val="bg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EG" sz="3600" b="1" dirty="0" smtClean="0">
                <a:solidFill>
                  <a:schemeClr val="bg1"/>
                </a:solidFill>
                <a:latin typeface="Tw Cen MT" panose="020B0602020104020603" pitchFamily="34" charset="0"/>
              </a:rPr>
              <a:t>نحو</a:t>
            </a:r>
            <a:endParaRPr lang="en-US" sz="3600" b="1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pic>
        <p:nvPicPr>
          <p:cNvPr id="1026" name="Picture 2" descr="Aspire International School | Odoo">
            <a:extLst>
              <a:ext uri="{FF2B5EF4-FFF2-40B4-BE49-F238E27FC236}">
                <a16:creationId xmlns:a16="http://schemas.microsoft.com/office/drawing/2014/main" id="{7A1B0A94-0292-BC35-01D1-5B4000DAB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33" y="229455"/>
            <a:ext cx="1281112" cy="126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89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240338" y="97438"/>
            <a:ext cx="1959191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tabLst>
                <a:tab pos="180340" algn="l"/>
              </a:tabLst>
            </a:pPr>
            <a:r>
              <a:rPr lang="ar-EG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النحو </a:t>
            </a:r>
            <a:r>
              <a:rPr lang="ar-EG" sz="2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( المثنى)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056" name="Picture 353" descr="cute-happy-kid-hand-shake-friend-agreement-background-boy-cartoon-character-children-clipart-design-friends-friendship-15962894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10743" y="925149"/>
            <a:ext cx="1812930" cy="1059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354" descr="mo51[1]"/>
          <p:cNvPicPr>
            <a:picLocks noChangeAspect="1" noChangeArrowheads="1" noCrop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09538" y="1114765"/>
            <a:ext cx="1457325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227"/>
          <p:cNvGrpSpPr/>
          <p:nvPr/>
        </p:nvGrpSpPr>
        <p:grpSpPr>
          <a:xfrm>
            <a:off x="8183970" y="2873397"/>
            <a:ext cx="1569630" cy="773907"/>
            <a:chOff x="0" y="0"/>
            <a:chExt cx="1076325" cy="428625"/>
          </a:xfrm>
        </p:grpSpPr>
        <p:pic>
          <p:nvPicPr>
            <p:cNvPr id="6" name="Picture 228" descr="G:\OPBHvBcRx\ \الصور\صور\duck-pond-clip-art-68507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 flipH="1">
              <a:off x="0" y="0"/>
              <a:ext cx="542925" cy="4286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Picture 229" descr="G:\OPBHvBcRx\ \الصور\صور\duck-pond-clip-art-68507.jpg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 flipH="1">
              <a:off x="533400" y="0"/>
              <a:ext cx="542925" cy="42862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8" name="Group 230"/>
          <p:cNvGrpSpPr/>
          <p:nvPr/>
        </p:nvGrpSpPr>
        <p:grpSpPr>
          <a:xfrm>
            <a:off x="1474038" y="2645365"/>
            <a:ext cx="3195934" cy="1197859"/>
            <a:chOff x="0" y="0"/>
            <a:chExt cx="2009775" cy="781050"/>
          </a:xfrm>
        </p:grpSpPr>
        <p:pic>
          <p:nvPicPr>
            <p:cNvPr id="9" name="Picture 231" descr="G:\OPBHvBcRx\ \الصور\صور-معلمه٣-1.jpg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8285"/>
            <a:stretch>
              <a:fillRect/>
            </a:stretch>
          </p:blipFill>
          <p:spPr bwMode="auto">
            <a:xfrm>
              <a:off x="0" y="0"/>
              <a:ext cx="1238250" cy="78105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0" name="Picture 232" descr="G:\OPBHvBcRx\ \الصور\صور-معلمه٣-1.jpg"/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8285"/>
            <a:stretch>
              <a:fillRect/>
            </a:stretch>
          </p:blipFill>
          <p:spPr bwMode="auto">
            <a:xfrm flipH="1">
              <a:off x="1295400" y="0"/>
              <a:ext cx="714375" cy="78105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190500" y="155665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/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476438" y="697116"/>
            <a:ext cx="11468076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282575" algn="l"/>
                <a:tab pos="3060700" algn="ctr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282575" algn="l"/>
                <a:tab pos="3060700" algn="ctr"/>
              </a:tabLst>
            </a:pPr>
            <a:r>
              <a:rPr kumimoji="0" lang="ar-EG" sz="2000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*الأمثلــــة:</a:t>
            </a:r>
            <a:r>
              <a:rPr kumimoji="0" lang="ar-EG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Arial" pitchFamily="34" charset="0"/>
              </a:rPr>
              <a:t> </a:t>
            </a: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282575" algn="l"/>
                <a:tab pos="3060700" algn="ctr"/>
              </a:tabLst>
            </a:pPr>
            <a:r>
              <a:rPr kumimoji="0" lang="ar-EG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1 – </a:t>
            </a:r>
            <a:r>
              <a:rPr kumimoji="0" lang="ar-EG" sz="2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الصديقان </a:t>
            </a:r>
            <a:r>
              <a:rPr kumimoji="0" lang="ar-EG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وفيــــــــــــان .</a:t>
            </a:r>
            <a:r>
              <a:rPr kumimoji="0" lang="ar-EG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kumimoji="0" lang="ar-EG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			2– </a:t>
            </a:r>
            <a:r>
              <a:rPr kumimoji="0" lang="ar-SA" sz="2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الفراشتــــــان </a:t>
            </a:r>
            <a:r>
              <a:rPr kumimoji="0" lang="ar-S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جميــــــلتان </a:t>
            </a:r>
            <a:r>
              <a:rPr kumimoji="0" lang="ar-EG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.</a:t>
            </a:r>
            <a:r>
              <a:rPr kumimoji="0" lang="ar-EG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itchFamily="34" charset="0"/>
              </a:rPr>
              <a:t>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282575" algn="l"/>
                <a:tab pos="3060700" algn="ctr"/>
              </a:tabLst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1746926" y="3874883"/>
            <a:ext cx="1017939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ar-EG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3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-	</a:t>
            </a:r>
            <a:r>
              <a:rPr kumimoji="0" lang="ar-EG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اشترت أمي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kumimoji="0" lang="ar-EG" sz="3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بطتين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.</a:t>
            </a: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			</a:t>
            </a:r>
            <a:r>
              <a:rPr kumimoji="0" lang="ar-EG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4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–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kumimoji="0" lang="ar-S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سلمت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kumimoji="0" lang="ar-EG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علي</a:t>
            </a:r>
            <a:r>
              <a:rPr kumimoji="0" lang="ar-EG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المعلمتين 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عنصر نائب لرقم الشريحة 13">
            <a:extLst>
              <a:ext uri="{FF2B5EF4-FFF2-40B4-BE49-F238E27FC236}">
                <a16:creationId xmlns:a16="http://schemas.microsoft.com/office/drawing/2014/main" id="{F1FF7C94-660D-AAF4-8434-D0C05FC35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C4CC8-F532-427A-A9E5-107B2E2456BD}" type="slidenum">
              <a:rPr lang="ar-EG" smtClean="0"/>
              <a:t>2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943427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984594" y="1476176"/>
            <a:ext cx="10722428" cy="181588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ar-EG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 </a:t>
            </a:r>
            <a:r>
              <a:rPr lang="ar-EG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الاسم المثنى : </a:t>
            </a:r>
            <a:r>
              <a:rPr lang="ar-EG" sz="28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ما دل على اثنين أو اثنتين بزيادة ألف ونون أو ياء ونون على مفرده 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0"/>
            <a:endParaRPr lang="ar-EG" sz="2800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rtl="0"/>
            <a:r>
              <a:rPr lang="ar-EG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سواء </a:t>
            </a:r>
            <a:r>
              <a:rPr lang="ar-EG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كانا :   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          </a:t>
            </a: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0"/>
            <a:r>
              <a:rPr lang="ar-EG" sz="28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</a:t>
            </a:r>
            <a:r>
              <a:rPr lang="ar-EG" sz="2800" u="sng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2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مذكرين</a:t>
            </a:r>
            <a:r>
              <a:rPr lang="ar-EG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28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: </a:t>
            </a:r>
            <a:r>
              <a:rPr lang="ar-EG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عاقلين </a:t>
            </a:r>
            <a:r>
              <a:rPr lang="ar-EG" sz="28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مثل : زميلان ، أخوين / أو </a:t>
            </a:r>
            <a:r>
              <a:rPr lang="ar-EG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غير عاقلين </a:t>
            </a:r>
            <a:r>
              <a:rPr lang="ar-EG" sz="28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مثل : كتابان ، قلمين 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275504" y="4139082"/>
            <a:ext cx="10635343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28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</a:t>
            </a:r>
            <a:r>
              <a:rPr lang="ar-EG" sz="2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مؤنثتين </a:t>
            </a:r>
            <a:r>
              <a:rPr lang="ar-EG" sz="28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: </a:t>
            </a:r>
            <a:r>
              <a:rPr lang="ar-EG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عاقلتين</a:t>
            </a:r>
            <a:r>
              <a:rPr lang="ar-EG" sz="28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مثل : معلمتان ، طبيبتين/ أو </a:t>
            </a:r>
            <a:r>
              <a:rPr lang="ar-EG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غير عاقلتين </a:t>
            </a:r>
            <a:r>
              <a:rPr lang="ar-EG" sz="28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مثل : مدينتان ، شجرتين.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7719CD1-B6B5-E46C-D2C6-3EFFC64E7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C4CC8-F532-427A-A9E5-107B2E2456BD}" type="slidenum">
              <a:rPr lang="ar-EG" smtClean="0"/>
              <a:t>3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014887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8516164" y="62603"/>
            <a:ext cx="2837636" cy="58477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/>
            <a:r>
              <a:rPr lang="ar-EG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أهم الملاحظات :-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228601" y="999862"/>
            <a:ext cx="11702142" cy="87870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tabLst>
                <a:tab pos="180340" algn="l"/>
                <a:tab pos="282575" algn="l"/>
                <a:tab pos="3060065" algn="ctr"/>
              </a:tabLst>
            </a:pPr>
            <a:r>
              <a:rPr lang="ar-EG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 الاسم المثنى </a:t>
            </a:r>
            <a:r>
              <a:rPr lang="ar-EG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: </a:t>
            </a:r>
            <a:r>
              <a:rPr lang="ar-EG" sz="28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ما دل على شيئين </a:t>
            </a:r>
            <a:r>
              <a:rPr lang="ar-EG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من </a:t>
            </a:r>
            <a:r>
              <a:rPr lang="ar-EG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نوع واحد</a:t>
            </a:r>
            <a:r>
              <a:rPr lang="ar-EG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28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( مذكرين ، أو مؤنثين ، عاقلين أو غير عاقلين ) بزيادة ألف ونون أو ياء ونون على مفرده 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6521858" y="2109075"/>
            <a:ext cx="5670142" cy="58477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/>
            <a:r>
              <a:rPr lang="ar-EG" sz="32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 تكون نون المثنى دائمًا مكسورة .     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-120868" y="2947676"/>
            <a:ext cx="11702142" cy="91101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tabLst>
                <a:tab pos="3898900" algn="l"/>
              </a:tabLst>
            </a:pPr>
            <a:r>
              <a:rPr lang="ar-EG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</a:t>
            </a:r>
            <a:r>
              <a:rPr lang="ar-SA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ليست كل كلمة تنتهي بألف ونون أو ياء ونون تكون مثنى مثل : </a:t>
            </a: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rtl="0">
              <a:spcAft>
                <a:spcPct val="0"/>
              </a:spcAft>
            </a:pPr>
            <a:r>
              <a:rPr lang="ar-EG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عثمان – عطشان – طيران – ميدان - مساكين – ميادين</a:t>
            </a:r>
            <a:r>
              <a:rPr lang="ar-EG" sz="28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) 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353223" y="4267110"/>
            <a:ext cx="11527972" cy="49090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tabLst>
                <a:tab pos="3898900" algn="l"/>
              </a:tabLst>
            </a:pPr>
            <a:r>
              <a:rPr lang="ar-EG" sz="28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 </a:t>
            </a:r>
            <a:r>
              <a:rPr lang="ar-EG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المثنى</a:t>
            </a:r>
            <a:r>
              <a:rPr lang="ar-EG" sz="28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يجب أن يكون اسم بينما الأفعال مثل ( يفهمان – ينجحان – تفوزين ) لا تُعَدُّ من المثنى 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381000" y="5268912"/>
            <a:ext cx="11549743" cy="9787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tabLst>
                <a:tab pos="3898900" algn="l"/>
              </a:tabLst>
            </a:pPr>
            <a:r>
              <a:rPr lang="ar-EG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*عند تثنية الاسم المنتهي بتاء مربوطة نحولها إلى تاء مفتوحة ثم نضيف ( ان / ين )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  <a:tabLst>
                <a:tab pos="3898900" algn="l"/>
              </a:tabLst>
            </a:pPr>
            <a:r>
              <a:rPr lang="ar-EG" sz="32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مثل : ( زهرة : زهرتان / زهرتين )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عنصر نائب لرقم الشريحة 10">
            <a:extLst>
              <a:ext uri="{FF2B5EF4-FFF2-40B4-BE49-F238E27FC236}">
                <a16:creationId xmlns:a16="http://schemas.microsoft.com/office/drawing/2014/main" id="{988E24E9-0850-8ACB-3703-F8E0B18E4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C4CC8-F532-427A-A9E5-107B2E2456BD}" type="slidenum">
              <a:rPr lang="ar-EG" smtClean="0"/>
              <a:t>4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622205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46313" y="600331"/>
            <a:ext cx="11288485" cy="8679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tabLst>
                <a:tab pos="3898900" algn="l"/>
              </a:tabLst>
            </a:pPr>
            <a:r>
              <a:rPr lang="ar-EG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 أسماء الإشارة التي تُسْتَخْدَمُ مع المثنى </a:t>
            </a:r>
            <a:r>
              <a:rPr lang="ar-EG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هي</a:t>
            </a:r>
            <a:r>
              <a:rPr lang="ar-EG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(</a:t>
            </a:r>
            <a:r>
              <a:rPr lang="ar-EG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هــــــذان</a:t>
            </a:r>
            <a:r>
              <a:rPr lang="ar-EG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) للمذكر  ، (</a:t>
            </a:r>
            <a:r>
              <a:rPr lang="ar-EG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هــــــــاتان</a:t>
            </a:r>
            <a:r>
              <a:rPr lang="ar-EG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) للمؤنث </a:t>
            </a:r>
            <a:endParaRPr lang="en-US" sz="20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  <a:tabLst>
                <a:tab pos="3898900" algn="l"/>
              </a:tabLst>
            </a:pPr>
            <a:r>
              <a:rPr lang="ar-EG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مثل</a:t>
            </a:r>
            <a:r>
              <a:rPr lang="ar-EG" sz="28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: (</a:t>
            </a:r>
            <a:r>
              <a:rPr lang="ar-EG" sz="2800" u="sng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هذان</a:t>
            </a:r>
            <a:r>
              <a:rPr lang="ar-EG" sz="28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الولدان نظيفان – </a:t>
            </a:r>
            <a:r>
              <a:rPr lang="ar-EG" sz="2800" u="sng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هاتان</a:t>
            </a:r>
            <a:r>
              <a:rPr lang="ar-EG" sz="28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البنتان طويلتان ) 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446313" y="2273656"/>
            <a:ext cx="11538857" cy="87870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tabLst>
                <a:tab pos="3898900" algn="l"/>
              </a:tabLst>
            </a:pPr>
            <a:r>
              <a:rPr lang="ar-EG" sz="28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 ضمير الغائب (</a:t>
            </a:r>
            <a:r>
              <a:rPr lang="ar-EG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هما</a:t>
            </a:r>
            <a:r>
              <a:rPr lang="ar-EG" sz="28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) يُسْتَخْدَمُ مع المثنى بنوعيه </a:t>
            </a:r>
            <a:r>
              <a:rPr lang="ar-EG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مثل</a:t>
            </a:r>
            <a:r>
              <a:rPr lang="ar-EG" sz="28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: (</a:t>
            </a:r>
            <a:r>
              <a:rPr lang="ar-EG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هما</a:t>
            </a:r>
            <a:r>
              <a:rPr lang="ar-EG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28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طبيبان ماهران – </a:t>
            </a:r>
            <a:r>
              <a:rPr lang="ar-EG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هما</a:t>
            </a:r>
            <a:r>
              <a:rPr lang="ar-EG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28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معلمتان رائعتان) 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533399" y="3749039"/>
            <a:ext cx="11451771" cy="87870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tabLst>
                <a:tab pos="3898900" algn="l"/>
              </a:tabLst>
            </a:pPr>
            <a:r>
              <a:rPr lang="ar-EG" sz="28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*ضمير </a:t>
            </a:r>
            <a:r>
              <a:rPr lang="ar-EG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المخاطب(</a:t>
            </a:r>
            <a:r>
              <a:rPr lang="ar-EG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أنتما</a:t>
            </a:r>
            <a:r>
              <a:rPr lang="ar-EG" sz="28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) يُسْتَخْدَمُ مع المثنى بنوعيه مثل:(</a:t>
            </a:r>
            <a:r>
              <a:rPr lang="ar-EG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أنتما</a:t>
            </a:r>
            <a:r>
              <a:rPr lang="ar-EG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28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طالبان جيدان –</a:t>
            </a:r>
            <a:r>
              <a:rPr lang="ar-EG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أنتما</a:t>
            </a:r>
            <a:r>
              <a:rPr lang="ar-EG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EG" sz="28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طالبتان ممتازتان).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عنصر نائب للتاريخ 5">
            <a:extLst>
              <a:ext uri="{FF2B5EF4-FFF2-40B4-BE49-F238E27FC236}">
                <a16:creationId xmlns:a16="http://schemas.microsoft.com/office/drawing/2014/main" id="{83A46A31-EDD5-2C46-35D1-63A5A0F27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7F8A3-B4F2-426E-AB42-F2787D6EABE6}" type="datetime12">
              <a:rPr lang="ar-EG" smtClean="0"/>
              <a:t>05/10/2023 02:09 ص</a:t>
            </a:fld>
            <a:endParaRPr lang="ar-EG"/>
          </a:p>
        </p:txBody>
      </p:sp>
      <p:sp>
        <p:nvSpPr>
          <p:cNvPr id="8" name="عنصر نائب لرقم الشريحة 7">
            <a:extLst>
              <a:ext uri="{FF2B5EF4-FFF2-40B4-BE49-F238E27FC236}">
                <a16:creationId xmlns:a16="http://schemas.microsoft.com/office/drawing/2014/main" id="{97E5911A-1330-2F04-9651-747059944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C4CC8-F532-427A-A9E5-107B2E2456BD}" type="slidenum">
              <a:rPr lang="ar-EG" smtClean="0"/>
              <a:t>5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305798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8056" b="90000" l="10000" r="90000">
                        <a14:foregroundMark x1="45833" y1="8056" x2="45833" y2="8056"/>
                        <a14:foregroundMark x1="56667" y1="63056" x2="56667" y2="63056"/>
                        <a14:foregroundMark x1="41944" y1="63056" x2="41944" y2="63056"/>
                        <a14:foregroundMark x1="43333" y1="66389" x2="43333" y2="66389"/>
                        <a14:foregroundMark x1="38056" y1="67778" x2="38056" y2="67778"/>
                        <a14:foregroundMark x1="39167" y1="70278" x2="39167" y2="70278"/>
                        <a14:foregroundMark x1="37222" y1="75833" x2="37222" y2="75833"/>
                        <a14:foregroundMark x1="38056" y1="78889" x2="38056" y2="78889"/>
                        <a14:foregroundMark x1="63333" y1="84722" x2="63333" y2="84722"/>
                        <a14:foregroundMark x1="65556" y1="80833" x2="65556" y2="80833"/>
                        <a14:foregroundMark x1="66944" y1="78611" x2="66944" y2="78611"/>
                        <a14:foregroundMark x1="67222" y1="77222" x2="67222" y2="77222"/>
                        <a14:foregroundMark x1="69167" y1="75833" x2="69167" y2="75833"/>
                        <a14:foregroundMark x1="63333" y1="73056" x2="63333" y2="73056"/>
                        <a14:foregroundMark x1="62500" y1="70833" x2="62500" y2="70833"/>
                        <a14:foregroundMark x1="61944" y1="66111" x2="61944" y2="66111"/>
                        <a14:foregroundMark x1="56667" y1="67222" x2="56667" y2="67222"/>
                        <a14:foregroundMark x1="56111" y1="71667" x2="56111" y2="71667"/>
                        <a14:foregroundMark x1="54167" y1="66111" x2="54167" y2="66111"/>
                        <a14:foregroundMark x1="51944" y1="61389" x2="51944" y2="61389"/>
                        <a14:foregroundMark x1="50000" y1="65000" x2="50000" y2="65000"/>
                        <a14:foregroundMark x1="37500" y1="71389" x2="37500" y2="71389"/>
                        <a14:foregroundMark x1="36111" y1="73056" x2="36111" y2="73056"/>
                        <a14:foregroundMark x1="37222" y1="74167" x2="37222" y2="74167"/>
                        <a14:foregroundMark x1="39444" y1="73056" x2="39444" y2="73056"/>
                        <a14:foregroundMark x1="36111" y1="78056" x2="36111" y2="78056"/>
                        <a14:foregroundMark x1="49444" y1="70278" x2="49444" y2="70278"/>
                        <a14:foregroundMark x1="52778" y1="73056" x2="52778" y2="73056"/>
                        <a14:foregroundMark x1="56389" y1="73889" x2="56389" y2="73889"/>
                        <a14:foregroundMark x1="63056" y1="71944" x2="63056" y2="71944"/>
                        <a14:foregroundMark x1="56667" y1="66944" x2="56667" y2="66944"/>
                        <a14:foregroundMark x1="58056" y1="68611" x2="58056" y2="68611"/>
                        <a14:foregroundMark x1="44722" y1="70833" x2="44722" y2="70833"/>
                        <a14:foregroundMark x1="47500" y1="68056" x2="47500" y2="68056"/>
                        <a14:foregroundMark x1="46944" y1="71944" x2="46944" y2="71944"/>
                        <a14:foregroundMark x1="46111" y1="68333" x2="46111" y2="68333"/>
                        <a14:foregroundMark x1="45556" y1="74167" x2="45556" y2="74167"/>
                        <a14:foregroundMark x1="38611" y1="79167" x2="38611" y2="79167"/>
                        <a14:foregroundMark x1="48056" y1="64722" x2="48056" y2="64722"/>
                        <a14:foregroundMark x1="38889" y1="81111" x2="38889" y2="81111"/>
                        <a14:foregroundMark x1="36111" y1="80556" x2="36111" y2="80556"/>
                        <a14:foregroundMark x1="41667" y1="69722" x2="41667" y2="69722"/>
                        <a14:foregroundMark x1="65000" y1="81667" x2="65000" y2="8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500" y="1714500"/>
            <a:ext cx="3429000" cy="3429000"/>
          </a:xfrm>
          <a:prstGeom prst="rect">
            <a:avLst/>
          </a:prstGeom>
        </p:spPr>
      </p:pic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457F07E-7F9D-0FB0-C456-EEEDA0F9A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C4CC8-F532-427A-A9E5-107B2E2456BD}" type="slidenum">
              <a:rPr lang="ar-EG" smtClean="0"/>
              <a:t>6</a:t>
            </a:fld>
            <a:endParaRPr lang="ar-EG"/>
          </a:p>
        </p:txBody>
      </p:sp>
      <p:sp>
        <p:nvSpPr>
          <p:cNvPr id="7" name="مستطيل 1"/>
          <p:cNvSpPr/>
          <p:nvPr/>
        </p:nvSpPr>
        <p:spPr>
          <a:xfrm>
            <a:off x="5236445" y="5143500"/>
            <a:ext cx="2039341" cy="58477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/>
            <a:r>
              <a:rPr lang="ar-EG" sz="32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اضغط والعب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895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dur="1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298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Simplified Arabic</vt:lpstr>
      <vt:lpstr>Times New Roman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Hamdy</dc:creator>
  <cp:lastModifiedBy>Hamdy</cp:lastModifiedBy>
  <cp:revision>6</cp:revision>
  <dcterms:created xsi:type="dcterms:W3CDTF">2023-09-27T06:33:31Z</dcterms:created>
  <dcterms:modified xsi:type="dcterms:W3CDTF">2023-10-05T00:09:38Z</dcterms:modified>
</cp:coreProperties>
</file>