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57" r:id="rId14"/>
    <p:sldId id="258" r:id="rId15"/>
    <p:sldId id="259" r:id="rId16"/>
    <p:sldId id="260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91F6C-714E-49B0-8C5C-01C67B0CBFC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31E7F-EBE9-410A-8DEF-D777D0968AD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76FE3-CA7B-449B-A89A-B0EE0C6B48E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76FE3-CA7B-449B-A89A-B0EE0C6B48E8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D81EE-6E42-460A-AAEB-D2E20A252610}" type="datetimeFigureOut">
              <a:rPr lang="en-GB" smtClean="0"/>
              <a:pPr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3883F-8165-4F7A-8659-1BD8D16992A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7200" b="1" dirty="0">
                <a:latin typeface="Bradley Hand ITC" pitchFamily="66" charset="0"/>
              </a:rPr>
              <a:t>Quadratic Sequences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0.5n + 1.5</a:t>
            </a: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0.5n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2n+0.5</a:t>
            </a: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n ÷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0466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What is the nth term of-</a:t>
            </a:r>
          </a:p>
          <a:p>
            <a:pPr algn="ctr"/>
            <a:r>
              <a:rPr lang="en-GB" sz="6000" dirty="0"/>
              <a:t>2 , 2.5, 3, 3.5, 4?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2.5n + 7.5</a:t>
            </a: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7.5 n + 2.5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10 + 2.5</a:t>
            </a:r>
          </a:p>
        </p:txBody>
      </p:sp>
      <p:sp>
        <p:nvSpPr>
          <p:cNvPr id="7" name="Rectangle 6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2.5 + 7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0466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What is the nth term of-</a:t>
            </a:r>
          </a:p>
          <a:p>
            <a:pPr algn="ctr"/>
            <a:r>
              <a:rPr lang="en-GB" sz="6000" dirty="0"/>
              <a:t>10 , 12.5, 15, 17.5, 20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None of these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6n-7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6-1n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-1n +6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0466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What is the nth term of-</a:t>
            </a:r>
          </a:p>
          <a:p>
            <a:pPr algn="ctr"/>
            <a:r>
              <a:rPr lang="en-GB" sz="6000" dirty="0"/>
              <a:t>-1, 5,15 , 29, 47?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2636912"/>
            <a:ext cx="9144000" cy="3960440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The problem here is that the sequence doesn’t go up or down in nice equal steps, the steps get bigger and bigger each time.</a:t>
            </a:r>
          </a:p>
          <a:p>
            <a:pPr algn="ctr"/>
            <a:endParaRPr lang="en-GB" sz="2800" b="1" dirty="0">
              <a:solidFill>
                <a:schemeClr val="tx1"/>
              </a:solidFill>
            </a:endParaRPr>
          </a:p>
          <a:p>
            <a:pPr algn="ctr"/>
            <a:r>
              <a:rPr lang="en-GB" sz="2800" b="1" dirty="0">
                <a:solidFill>
                  <a:schemeClr val="tx1"/>
                </a:solidFill>
              </a:rPr>
              <a:t>Do we give up? Nope, lets look at how to find the nth term of these 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-171400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-1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87824" y="-171400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/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11960" y="-243408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15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8144" y="-243408"/>
            <a:ext cx="15841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29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96336" y="-315416"/>
            <a:ext cx="1440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47</a:t>
            </a:r>
          </a:p>
        </p:txBody>
      </p:sp>
      <p:sp>
        <p:nvSpPr>
          <p:cNvPr id="10" name="Curved Up Arrow 9"/>
          <p:cNvSpPr/>
          <p:nvPr/>
        </p:nvSpPr>
        <p:spPr>
          <a:xfrm>
            <a:off x="2160240" y="1052736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urved Up Arrow 10"/>
          <p:cNvSpPr/>
          <p:nvPr/>
        </p:nvSpPr>
        <p:spPr>
          <a:xfrm>
            <a:off x="3744416" y="980728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Curved Up Arrow 11"/>
          <p:cNvSpPr/>
          <p:nvPr/>
        </p:nvSpPr>
        <p:spPr>
          <a:xfrm>
            <a:off x="5328592" y="980728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>
            <a:off x="6984776" y="980728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2248" y="1484784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88432" y="1484784"/>
            <a:ext cx="12961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72608" y="1484784"/>
            <a:ext cx="12241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14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28792" y="1484784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18</a:t>
            </a:r>
          </a:p>
        </p:txBody>
      </p:sp>
      <p:sp>
        <p:nvSpPr>
          <p:cNvPr id="18" name="Curved Up Arrow 17"/>
          <p:cNvSpPr/>
          <p:nvPr/>
        </p:nvSpPr>
        <p:spPr>
          <a:xfrm>
            <a:off x="3024336" y="2636912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Curved Up Arrow 18"/>
          <p:cNvSpPr/>
          <p:nvPr/>
        </p:nvSpPr>
        <p:spPr>
          <a:xfrm>
            <a:off x="4608512" y="2564904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Curved Up Arrow 19"/>
          <p:cNvSpPr/>
          <p:nvPr/>
        </p:nvSpPr>
        <p:spPr>
          <a:xfrm>
            <a:off x="6192688" y="2564904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96344" y="3140968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80520" y="3140968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64696" y="3140968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4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23529" y="4221088"/>
          <a:ext cx="820891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2n</a:t>
                      </a:r>
                      <a:r>
                        <a:rPr lang="en-GB" sz="36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subtract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Explosion 1 24"/>
          <p:cNvSpPr/>
          <p:nvPr/>
        </p:nvSpPr>
        <p:spPr>
          <a:xfrm>
            <a:off x="6768752" y="2132856"/>
            <a:ext cx="2555776" cy="25922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4÷2=2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Sequence has 2n</a:t>
            </a:r>
            <a:r>
              <a:rPr lang="en-GB" sz="24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9552" y="6165304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Sequence is 2n</a:t>
            </a:r>
            <a:r>
              <a:rPr lang="en-GB" sz="3200" baseline="30000" dirty="0"/>
              <a:t>2</a:t>
            </a:r>
            <a:r>
              <a:rPr lang="en-GB" sz="3200" dirty="0"/>
              <a:t>-3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0" y="1124744"/>
            <a:ext cx="1800200" cy="286232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Because the second difference is the same, we call the sequence quadratic, and we know the equation will have n</a:t>
            </a:r>
            <a:r>
              <a:rPr lang="en-GB" baseline="30000" dirty="0">
                <a:latin typeface="Comic Sans MS" pitchFamily="66" charset="0"/>
              </a:rPr>
              <a:t>2</a:t>
            </a:r>
            <a:r>
              <a:rPr lang="en-GB" dirty="0">
                <a:latin typeface="Comic Sans MS" pitchFamily="66" charset="0"/>
              </a:rPr>
              <a:t> in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5" grpId="0" animBg="1"/>
      <p:bldP spid="26" grpId="0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-171400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3728" y="-171400"/>
            <a:ext cx="12241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/>
              <a:t>14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63888" y="-243408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29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20072" y="-243408"/>
            <a:ext cx="15841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50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48264" y="-127268"/>
            <a:ext cx="1440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77</a:t>
            </a:r>
          </a:p>
        </p:txBody>
      </p:sp>
      <p:sp>
        <p:nvSpPr>
          <p:cNvPr id="10" name="Curved Up Arrow 9"/>
          <p:cNvSpPr/>
          <p:nvPr/>
        </p:nvSpPr>
        <p:spPr>
          <a:xfrm>
            <a:off x="1331640" y="1052736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urved Up Arrow 10"/>
          <p:cNvSpPr/>
          <p:nvPr/>
        </p:nvSpPr>
        <p:spPr>
          <a:xfrm>
            <a:off x="2915816" y="980728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Curved Up Arrow 11"/>
          <p:cNvSpPr/>
          <p:nvPr/>
        </p:nvSpPr>
        <p:spPr>
          <a:xfrm>
            <a:off x="4499992" y="980728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>
            <a:off x="6156176" y="980728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3648" y="1484784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59832" y="1484784"/>
            <a:ext cx="12961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15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44008" y="1484784"/>
            <a:ext cx="12241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21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00192" y="1484784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27</a:t>
            </a:r>
          </a:p>
        </p:txBody>
      </p:sp>
      <p:sp>
        <p:nvSpPr>
          <p:cNvPr id="18" name="Curved Up Arrow 17"/>
          <p:cNvSpPr/>
          <p:nvPr/>
        </p:nvSpPr>
        <p:spPr>
          <a:xfrm>
            <a:off x="2195736" y="2636912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Curved Up Arrow 18"/>
          <p:cNvSpPr/>
          <p:nvPr/>
        </p:nvSpPr>
        <p:spPr>
          <a:xfrm>
            <a:off x="3779912" y="2564904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Curved Up Arrow 19"/>
          <p:cNvSpPr/>
          <p:nvPr/>
        </p:nvSpPr>
        <p:spPr>
          <a:xfrm>
            <a:off x="5364088" y="2564904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67744" y="3140968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51920" y="3140968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36096" y="3140968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6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23529" y="4221088"/>
          <a:ext cx="820891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3n</a:t>
                      </a:r>
                      <a:r>
                        <a:rPr lang="en-GB" sz="36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subtract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Explosion 1 24"/>
          <p:cNvSpPr/>
          <p:nvPr/>
        </p:nvSpPr>
        <p:spPr>
          <a:xfrm>
            <a:off x="6588224" y="2132856"/>
            <a:ext cx="2555776" cy="25922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6÷2=3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Sequence has 3n</a:t>
            </a:r>
            <a:r>
              <a:rPr lang="en-GB" sz="24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9552" y="6165304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Sequence is 3n</a:t>
            </a:r>
            <a:r>
              <a:rPr lang="en-GB" sz="3200" baseline="30000" dirty="0"/>
              <a:t>2</a:t>
            </a:r>
            <a:r>
              <a:rPr lang="en-GB" sz="3200" dirty="0"/>
              <a:t>+2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5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haroni" pitchFamily="2" charset="-79"/>
                <a:cs typeface="Aharoni" pitchFamily="2" charset="-79"/>
              </a:rPr>
              <a:t>Find the Nth term of these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GB" sz="4000" dirty="0"/>
              <a:t>5, 11, 21, 35, 53 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/>
              <a:t>1, 10, 25, 46, 73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/>
              <a:t>6, 12, 22, 36, 54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/>
              <a:t>0, 3, 8, 15, 24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/>
              <a:t>4, 16, 36, 64, 100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24128" y="1484784"/>
            <a:ext cx="256099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GB" sz="4000" dirty="0">
                <a:solidFill>
                  <a:srgbClr val="FF0000"/>
                </a:solidFill>
              </a:rPr>
              <a:t>Answers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rgbClr val="FF0000"/>
                </a:solidFill>
              </a:rPr>
              <a:t>2n</a:t>
            </a:r>
            <a:r>
              <a:rPr lang="en-GB" sz="4000" baseline="30000" dirty="0">
                <a:solidFill>
                  <a:srgbClr val="FF0000"/>
                </a:solidFill>
              </a:rPr>
              <a:t>2</a:t>
            </a:r>
            <a:r>
              <a:rPr lang="en-GB" sz="4000" dirty="0">
                <a:solidFill>
                  <a:srgbClr val="FF0000"/>
                </a:solidFill>
              </a:rPr>
              <a:t>+3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rgbClr val="FF0000"/>
                </a:solidFill>
              </a:rPr>
              <a:t>3n</a:t>
            </a:r>
            <a:r>
              <a:rPr lang="en-GB" sz="4000" baseline="30000" dirty="0">
                <a:solidFill>
                  <a:srgbClr val="FF0000"/>
                </a:solidFill>
              </a:rPr>
              <a:t>2</a:t>
            </a:r>
            <a:r>
              <a:rPr lang="en-GB" sz="4000" dirty="0">
                <a:solidFill>
                  <a:srgbClr val="FF0000"/>
                </a:solidFill>
              </a:rPr>
              <a:t>-2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rgbClr val="FF0000"/>
                </a:solidFill>
              </a:rPr>
              <a:t>2n</a:t>
            </a:r>
            <a:r>
              <a:rPr lang="en-GB" sz="4000" baseline="30000" dirty="0">
                <a:solidFill>
                  <a:srgbClr val="FF0000"/>
                </a:solidFill>
              </a:rPr>
              <a:t>2</a:t>
            </a:r>
            <a:r>
              <a:rPr lang="en-GB" sz="4000" dirty="0">
                <a:solidFill>
                  <a:srgbClr val="FF0000"/>
                </a:solidFill>
              </a:rPr>
              <a:t> + 4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rgbClr val="FF0000"/>
                </a:solidFill>
              </a:rPr>
              <a:t>n</a:t>
            </a:r>
            <a:r>
              <a:rPr lang="en-GB" sz="4000" baseline="30000" dirty="0">
                <a:solidFill>
                  <a:srgbClr val="FF0000"/>
                </a:solidFill>
              </a:rPr>
              <a:t>2</a:t>
            </a:r>
            <a:r>
              <a:rPr lang="en-GB" sz="4000" dirty="0">
                <a:solidFill>
                  <a:srgbClr val="FF0000"/>
                </a:solidFill>
              </a:rPr>
              <a:t> -1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rgbClr val="FF0000"/>
                </a:solidFill>
              </a:rPr>
              <a:t>4n</a:t>
            </a:r>
            <a:r>
              <a:rPr lang="en-GB" sz="4000" baseline="30000" dirty="0">
                <a:solidFill>
                  <a:srgbClr val="FF0000"/>
                </a:solidFill>
              </a:rPr>
              <a:t>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-171400"/>
            <a:ext cx="10081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3728" y="-171400"/>
            <a:ext cx="12241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13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63888" y="-243408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26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20072" y="-243408"/>
            <a:ext cx="15841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43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48264" y="-127268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/>
              <a:t>64</a:t>
            </a:r>
          </a:p>
        </p:txBody>
      </p:sp>
      <p:sp>
        <p:nvSpPr>
          <p:cNvPr id="10" name="Curved Up Arrow 9"/>
          <p:cNvSpPr/>
          <p:nvPr/>
        </p:nvSpPr>
        <p:spPr>
          <a:xfrm>
            <a:off x="1331640" y="836712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>
              <a:solidFill>
                <a:schemeClr val="tx1"/>
              </a:solidFill>
            </a:endParaRPr>
          </a:p>
        </p:txBody>
      </p:sp>
      <p:sp>
        <p:nvSpPr>
          <p:cNvPr id="11" name="Curved Up Arrow 10"/>
          <p:cNvSpPr/>
          <p:nvPr/>
        </p:nvSpPr>
        <p:spPr>
          <a:xfrm>
            <a:off x="2915816" y="764704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>
              <a:solidFill>
                <a:schemeClr val="tx1"/>
              </a:solidFill>
            </a:endParaRPr>
          </a:p>
        </p:txBody>
      </p:sp>
      <p:sp>
        <p:nvSpPr>
          <p:cNvPr id="12" name="Curved Up Arrow 11"/>
          <p:cNvSpPr/>
          <p:nvPr/>
        </p:nvSpPr>
        <p:spPr>
          <a:xfrm>
            <a:off x="4499992" y="764704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>
              <a:solidFill>
                <a:schemeClr val="tx1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>
            <a:off x="6156176" y="692696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91680" y="119675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03848" y="1124744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13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16016" y="1124744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17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72200" y="1052736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21</a:t>
            </a:r>
          </a:p>
        </p:txBody>
      </p:sp>
      <p:sp>
        <p:nvSpPr>
          <p:cNvPr id="18" name="Curved Up Arrow 17"/>
          <p:cNvSpPr/>
          <p:nvPr/>
        </p:nvSpPr>
        <p:spPr>
          <a:xfrm>
            <a:off x="2195736" y="1844824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>
              <a:solidFill>
                <a:schemeClr val="tx1"/>
              </a:solidFill>
            </a:endParaRPr>
          </a:p>
        </p:txBody>
      </p:sp>
      <p:sp>
        <p:nvSpPr>
          <p:cNvPr id="19" name="Curved Up Arrow 18"/>
          <p:cNvSpPr/>
          <p:nvPr/>
        </p:nvSpPr>
        <p:spPr>
          <a:xfrm>
            <a:off x="3779912" y="1844824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>
              <a:solidFill>
                <a:schemeClr val="tx1"/>
              </a:solidFill>
            </a:endParaRPr>
          </a:p>
        </p:txBody>
      </p:sp>
      <p:sp>
        <p:nvSpPr>
          <p:cNvPr id="20" name="Curved Up Arrow 19"/>
          <p:cNvSpPr/>
          <p:nvPr/>
        </p:nvSpPr>
        <p:spPr>
          <a:xfrm>
            <a:off x="5436096" y="1772816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55776" y="213285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39952" y="220486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96136" y="213285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4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23529" y="2852936"/>
          <a:ext cx="820891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2n</a:t>
                      </a:r>
                      <a:r>
                        <a:rPr lang="en-GB" sz="36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/>
                        <a:t>subtract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Explosion 1 24"/>
          <p:cNvSpPr/>
          <p:nvPr/>
        </p:nvSpPr>
        <p:spPr>
          <a:xfrm>
            <a:off x="6732240" y="908720"/>
            <a:ext cx="2915816" cy="25922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4÷2=2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Sequence has 2n</a:t>
            </a:r>
            <a:r>
              <a:rPr lang="en-GB" b="1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9552" y="5004465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sequence is 3n - 1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267744" y="4149080"/>
            <a:ext cx="6336704" cy="64807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588224" y="4581128"/>
            <a:ext cx="144016" cy="64807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39552" y="5805264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overall sequence is 2n</a:t>
            </a:r>
            <a:r>
              <a:rPr lang="en-GB" sz="3200" baseline="30000" dirty="0"/>
              <a:t>2</a:t>
            </a:r>
            <a:r>
              <a:rPr lang="en-GB" sz="3200" dirty="0"/>
              <a:t> + 3n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5" grpId="0" animBg="1"/>
      <p:bldP spid="26" grpId="0"/>
      <p:bldP spid="27" grpId="0" animBg="1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haroni" pitchFamily="2" charset="-79"/>
                <a:cs typeface="Aharoni" pitchFamily="2" charset="-79"/>
              </a:rPr>
              <a:t>Find the Nth term of these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GB" sz="4000" dirty="0"/>
              <a:t>6, 17, 34, 57, 86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/>
              <a:t>3, 18, 41, 72, 111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/>
              <a:t>7,14,23, 34, 47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/>
              <a:t>8, 19, 34, 53, 76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/>
              <a:t>2, 12, 30, 56, 90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24128" y="1484784"/>
            <a:ext cx="3419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GB" sz="4000" dirty="0">
                <a:solidFill>
                  <a:srgbClr val="FF0000"/>
                </a:solidFill>
              </a:rPr>
              <a:t>Answers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rgbClr val="FF0000"/>
                </a:solidFill>
              </a:rPr>
              <a:t>3n</a:t>
            </a:r>
            <a:r>
              <a:rPr lang="en-GB" sz="4000" baseline="30000" dirty="0">
                <a:solidFill>
                  <a:srgbClr val="FF0000"/>
                </a:solidFill>
              </a:rPr>
              <a:t>2</a:t>
            </a:r>
            <a:r>
              <a:rPr lang="en-GB" sz="4000" dirty="0">
                <a:solidFill>
                  <a:srgbClr val="FF0000"/>
                </a:solidFill>
              </a:rPr>
              <a:t>+2n +1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rgbClr val="FF0000"/>
                </a:solidFill>
              </a:rPr>
              <a:t>4n</a:t>
            </a:r>
            <a:r>
              <a:rPr lang="en-GB" sz="4000" baseline="30000" dirty="0">
                <a:solidFill>
                  <a:srgbClr val="FF0000"/>
                </a:solidFill>
              </a:rPr>
              <a:t>2</a:t>
            </a:r>
            <a:r>
              <a:rPr lang="en-GB" sz="4000" dirty="0">
                <a:solidFill>
                  <a:srgbClr val="FF0000"/>
                </a:solidFill>
              </a:rPr>
              <a:t>+3n -4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rgbClr val="FF0000"/>
                </a:solidFill>
              </a:rPr>
              <a:t>n</a:t>
            </a:r>
            <a:r>
              <a:rPr lang="en-GB" sz="4000" baseline="30000" dirty="0">
                <a:solidFill>
                  <a:srgbClr val="FF0000"/>
                </a:solidFill>
              </a:rPr>
              <a:t>2</a:t>
            </a:r>
            <a:r>
              <a:rPr lang="en-GB" sz="4000" dirty="0">
                <a:solidFill>
                  <a:srgbClr val="FF0000"/>
                </a:solidFill>
              </a:rPr>
              <a:t> + 4n + 2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rgbClr val="FF0000"/>
                </a:solidFill>
              </a:rPr>
              <a:t>2n</a:t>
            </a:r>
            <a:r>
              <a:rPr lang="en-GB" sz="4000" baseline="30000" dirty="0">
                <a:solidFill>
                  <a:srgbClr val="FF0000"/>
                </a:solidFill>
              </a:rPr>
              <a:t>2</a:t>
            </a:r>
            <a:r>
              <a:rPr lang="en-GB" sz="4000" dirty="0">
                <a:solidFill>
                  <a:srgbClr val="FF0000"/>
                </a:solidFill>
              </a:rPr>
              <a:t> +5n + 1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rgbClr val="FF0000"/>
                </a:solidFill>
              </a:rPr>
              <a:t>4n</a:t>
            </a:r>
            <a:r>
              <a:rPr lang="en-GB" sz="4000" baseline="30000" dirty="0">
                <a:solidFill>
                  <a:srgbClr val="FF0000"/>
                </a:solidFill>
              </a:rPr>
              <a:t>2</a:t>
            </a:r>
            <a:r>
              <a:rPr lang="en-GB" sz="4000" dirty="0">
                <a:solidFill>
                  <a:srgbClr val="FF0000"/>
                </a:solidFill>
              </a:rPr>
              <a:t> -2n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612560" y="692696"/>
          <a:ext cx="448441" cy="8158483"/>
        </p:xfrm>
        <a:graphic>
          <a:graphicData uri="http://schemas.openxmlformats.org/drawingml/2006/table">
            <a:tbl>
              <a:tblPr/>
              <a:tblGrid>
                <a:gridCol w="448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013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haroni" pitchFamily="2" charset="-79"/>
                <a:cs typeface="Aharoni" pitchFamily="2" charset="-79"/>
              </a:rPr>
              <a:t>Nth Term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10 multiple choice questions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3n -1</a:t>
            </a: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2n 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3n +2</a:t>
            </a:r>
          </a:p>
        </p:txBody>
      </p:sp>
      <p:sp>
        <p:nvSpPr>
          <p:cNvPr id="7" name="Rectangle 6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2n + 3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0466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What is the nth term of-</a:t>
            </a:r>
          </a:p>
          <a:p>
            <a:pPr algn="ctr"/>
            <a:r>
              <a:rPr lang="en-GB" sz="6000" dirty="0"/>
              <a:t>2 , 5, 8, 11, 14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2080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5n-4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n+5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5n+1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1n +5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0466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What is the nth term of-</a:t>
            </a:r>
          </a:p>
          <a:p>
            <a:pPr algn="ctr"/>
            <a:r>
              <a:rPr lang="en-GB" sz="6000" dirty="0"/>
              <a:t>1, 6, 11, 16, 21?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6n -2 </a:t>
            </a: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2n + 2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4n + 6</a:t>
            </a: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6n + 4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0466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What is the nth term of-</a:t>
            </a:r>
          </a:p>
          <a:p>
            <a:pPr algn="ctr"/>
            <a:r>
              <a:rPr lang="en-GB" sz="6000" dirty="0"/>
              <a:t>4, 10, 16, 22, 28?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7n- 9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-2n + 7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7n - 3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7-2n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0466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What is the nth term of-</a:t>
            </a:r>
          </a:p>
          <a:p>
            <a:pPr algn="ctr"/>
            <a:r>
              <a:rPr lang="en-GB" sz="6000" dirty="0"/>
              <a:t>-2, 5, 12, 19, 26?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22- 2n</a:t>
            </a: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-2n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20 – 2n</a:t>
            </a: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2n + 18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0466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What is the nth term of-</a:t>
            </a:r>
          </a:p>
          <a:p>
            <a:pPr algn="ctr"/>
            <a:r>
              <a:rPr lang="en-GB" sz="6000" dirty="0"/>
              <a:t>20 , 18, 16, 14, 12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2080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9-5n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4-5n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-5n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4n -5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0466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What is the nth term of-</a:t>
            </a:r>
          </a:p>
          <a:p>
            <a:pPr algn="ctr"/>
            <a:r>
              <a:rPr lang="en-GB" sz="6000" dirty="0"/>
              <a:t>4 , -1, -6, -11, -16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2080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12-3n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-3n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9-3n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9n-3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entury Gothic" pitchFamily="34" charset="0"/>
                <a:cs typeface="Aharoni" pitchFamily="2" charset="-79"/>
              </a:rPr>
              <a:t>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0466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What is the nth term of-</a:t>
            </a:r>
          </a:p>
          <a:p>
            <a:pPr algn="ctr"/>
            <a:r>
              <a:rPr lang="en-GB" sz="6000" dirty="0"/>
              <a:t>9 , 6, 3, 0, -3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695</Words>
  <Application>Microsoft Office PowerPoint</Application>
  <PresentationFormat>On-screen Show (4:3)</PresentationFormat>
  <Paragraphs>249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Aharoni</vt:lpstr>
      <vt:lpstr>Arial</vt:lpstr>
      <vt:lpstr>Bradley Hand ITC</vt:lpstr>
      <vt:lpstr>Calibri</vt:lpstr>
      <vt:lpstr>Century Gothic</vt:lpstr>
      <vt:lpstr>Comic Sans MS</vt:lpstr>
      <vt:lpstr>Office Theme</vt:lpstr>
      <vt:lpstr>Quadratic Sequences</vt:lpstr>
      <vt:lpstr>Nth Term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 the Nth term of these sequences</vt:lpstr>
      <vt:lpstr>PowerPoint Presentation</vt:lpstr>
      <vt:lpstr>Find the Nth term of these sequences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 Sequences</dc:title>
  <dc:creator>ben</dc:creator>
  <cp:lastModifiedBy>` emil</cp:lastModifiedBy>
  <cp:revision>20</cp:revision>
  <dcterms:created xsi:type="dcterms:W3CDTF">2011-09-23T08:28:07Z</dcterms:created>
  <dcterms:modified xsi:type="dcterms:W3CDTF">2023-12-05T11:00:47Z</dcterms:modified>
</cp:coreProperties>
</file>