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308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5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3BFB0E-C7C9-4094-81BB-A58E952B6666}">
          <p14:sldIdLst>
            <p14:sldId id="256"/>
            <p14:sldId id="306"/>
            <p14:sldId id="308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7"/>
    <a:srgbClr val="AFDEF9"/>
    <a:srgbClr val="EA516C"/>
    <a:srgbClr val="CFE09B"/>
    <a:srgbClr val="232321"/>
    <a:srgbClr val="B9D36E"/>
    <a:srgbClr val="ED6C76"/>
    <a:srgbClr val="FFEDAA"/>
    <a:srgbClr val="FFE864"/>
    <a:srgbClr val="117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4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grammar-spag/grammar/grammar-expanded-noun-phrase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grammar-spag/grammar/grammar-expanded-noun-phrase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grammar-spag/grammar/grammar-expanded-noun-phras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8429F08-11C8-446A-9CFE-842C6C8C8413}"/>
              </a:ext>
            </a:extLst>
          </p:cNvPr>
          <p:cNvSpPr/>
          <p:nvPr userDrawn="1"/>
        </p:nvSpPr>
        <p:spPr>
          <a:xfrm>
            <a:off x="0" y="5889812"/>
            <a:ext cx="1461247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97C37B0-085F-00DC-285C-8A7F5ACBE9E3}"/>
              </a:ext>
            </a:extLst>
          </p:cNvPr>
          <p:cNvSpPr/>
          <p:nvPr userDrawn="1"/>
        </p:nvSpPr>
        <p:spPr>
          <a:xfrm>
            <a:off x="7682753" y="5889812"/>
            <a:ext cx="1461247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Arrow: Pentagon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006A7A-B145-7592-C54F-76886EDDCB97}"/>
              </a:ext>
            </a:extLst>
          </p:cNvPr>
          <p:cNvSpPr/>
          <p:nvPr userDrawn="1"/>
        </p:nvSpPr>
        <p:spPr>
          <a:xfrm flipH="1">
            <a:off x="208653" y="6136481"/>
            <a:ext cx="1112895" cy="474318"/>
          </a:xfrm>
          <a:prstGeom prst="homePlat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Pentagon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7919EC-350F-127F-45AB-9F5BA60F956D}"/>
              </a:ext>
            </a:extLst>
          </p:cNvPr>
          <p:cNvSpPr/>
          <p:nvPr userDrawn="1"/>
        </p:nvSpPr>
        <p:spPr>
          <a:xfrm>
            <a:off x="7880383" y="6136481"/>
            <a:ext cx="1050202" cy="474318"/>
          </a:xfrm>
          <a:prstGeom prst="homePlat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Next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ADF0F1-0F83-2A86-B4BF-3123F6B3152E}"/>
              </a:ext>
            </a:extLst>
          </p:cNvPr>
          <p:cNvGrpSpPr/>
          <p:nvPr userDrawn="1"/>
        </p:nvGrpSpPr>
        <p:grpSpPr>
          <a:xfrm>
            <a:off x="166689" y="411263"/>
            <a:ext cx="8805862" cy="1190551"/>
            <a:chOff x="166689" y="411263"/>
            <a:chExt cx="8805862" cy="1190551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FA736F0-85ED-BF55-74EB-5C77CAC0726B}"/>
                </a:ext>
              </a:extLst>
            </p:cNvPr>
            <p:cNvSpPr/>
            <p:nvPr userDrawn="1"/>
          </p:nvSpPr>
          <p:spPr>
            <a:xfrm rot="5400000">
              <a:off x="8615462" y="1297610"/>
              <a:ext cx="377924" cy="230483"/>
            </a:xfrm>
            <a:prstGeom prst="triangle">
              <a:avLst>
                <a:gd name="adj" fmla="val 50000"/>
              </a:avLst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820F34C-E90C-2B23-EFF4-B384E8B772E2}"/>
                </a:ext>
              </a:extLst>
            </p:cNvPr>
            <p:cNvSpPr/>
            <p:nvPr/>
          </p:nvSpPr>
          <p:spPr>
            <a:xfrm rot="16200000">
              <a:off x="140594" y="1297606"/>
              <a:ext cx="377924" cy="230483"/>
            </a:xfrm>
            <a:prstGeom prst="triangle">
              <a:avLst>
                <a:gd name="adj" fmla="val 50000"/>
              </a:avLst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843E306-3B0B-3422-4CEB-317280D4A85B}"/>
                </a:ext>
              </a:extLst>
            </p:cNvPr>
            <p:cNvSpPr/>
            <p:nvPr/>
          </p:nvSpPr>
          <p:spPr>
            <a:xfrm>
              <a:off x="166689" y="411263"/>
              <a:ext cx="8805862" cy="1044285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1FA7B070-DF5C-63B2-7B02-CAD45ABA3FC8}"/>
              </a:ext>
            </a:extLst>
          </p:cNvPr>
          <p:cNvSpPr/>
          <p:nvPr userDrawn="1"/>
        </p:nvSpPr>
        <p:spPr>
          <a:xfrm>
            <a:off x="8552329" y="6678706"/>
            <a:ext cx="591671" cy="17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11263"/>
            <a:ext cx="8220075" cy="1044284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2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01F11EF-DB70-47B3-890B-5E123F6D4100}"/>
              </a:ext>
            </a:extLst>
          </p:cNvPr>
          <p:cNvSpPr/>
          <p:nvPr userDrawn="1"/>
        </p:nvSpPr>
        <p:spPr>
          <a:xfrm>
            <a:off x="125506" y="5889812"/>
            <a:ext cx="1192306" cy="90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D6A9C10-5F28-F98A-54C4-6AF06429B4F7}"/>
              </a:ext>
            </a:extLst>
          </p:cNvPr>
          <p:cNvSpPr/>
          <p:nvPr userDrawn="1"/>
        </p:nvSpPr>
        <p:spPr>
          <a:xfrm>
            <a:off x="7682753" y="5889812"/>
            <a:ext cx="1461247" cy="96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7739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6E91E480-163E-DBB3-3F96-41923B98CBAF}"/>
              </a:ext>
            </a:extLst>
          </p:cNvPr>
          <p:cNvSpPr/>
          <p:nvPr userDrawn="1"/>
        </p:nvSpPr>
        <p:spPr>
          <a:xfrm>
            <a:off x="4365809" y="6562164"/>
            <a:ext cx="851650" cy="29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id="{80D29590-EEF3-1F71-869E-0070F6D47899}"/>
              </a:ext>
            </a:extLst>
          </p:cNvPr>
          <p:cNvSpPr/>
          <p:nvPr userDrawn="1"/>
        </p:nvSpPr>
        <p:spPr>
          <a:xfrm>
            <a:off x="8444753" y="6678706"/>
            <a:ext cx="699247" cy="17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powerpoint-presentations/powerpoint-presentations-games-and-activiti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opics/powerpoint-presentations/powerpoint-presentations-games-and-activiti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/>
            <a:extLst>
              <a:ext uri="{FF2B5EF4-FFF2-40B4-BE49-F238E27FC236}">
                <a16:creationId xmlns:a16="http://schemas.microsoft.com/office/drawing/2014/main" id="{A7E03992-F700-4CCA-911A-128992CAF107}"/>
              </a:ext>
            </a:extLst>
          </p:cNvPr>
          <p:cNvSpPr/>
          <p:nvPr/>
        </p:nvSpPr>
        <p:spPr>
          <a:xfrm>
            <a:off x="99753" y="5951913"/>
            <a:ext cx="1088967" cy="7730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9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 would work best in this noun phrase?</a:t>
            </a:r>
            <a:endParaRPr lang="en-GB" sz="2800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5054573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exciting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F2EBC3-7557-AA3C-7FB7-9C18B7517962}"/>
              </a:ext>
            </a:extLst>
          </p:cNvPr>
          <p:cNvGrpSpPr/>
          <p:nvPr/>
        </p:nvGrpSpPr>
        <p:grpSpPr>
          <a:xfrm>
            <a:off x="7884392" y="3239714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53DFABB5-CDDC-906C-1E42-49946FD535EA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1A8633-3951-ED87-46C9-F8ED0738F597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E5885F0-239D-FAE3-76A4-F57BEFB4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685749-7F8C-5B26-FF29-1E8066CF1D9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5054573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hairy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873798" y="4258971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5054573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polite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7873798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this </a:t>
            </a:r>
            <a:r>
              <a:rPr lang="en-US" sz="2000" u="sng" dirty="0">
                <a:solidFill>
                  <a:schemeClr val="tx1"/>
                </a:solidFill>
              </a:rPr>
              <a:t>         </a:t>
            </a:r>
            <a:r>
              <a:rPr lang="en-US" sz="2000" dirty="0">
                <a:solidFill>
                  <a:schemeClr val="tx1"/>
                </a:solidFill>
              </a:rPr>
              <a:t> book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930D8D7-DF64-F536-2868-11A00A99A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71" y="3046761"/>
            <a:ext cx="2479129" cy="26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adjectives would work best in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this noun phrase?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soft, delicious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squeaky, short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warm, clean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4307616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that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 jumper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3F93A2-BC4A-1159-18E0-4ABEE0181813}"/>
              </a:ext>
            </a:extLst>
          </p:cNvPr>
          <p:cNvGrpSpPr/>
          <p:nvPr/>
        </p:nvGrpSpPr>
        <p:grpSpPr>
          <a:xfrm>
            <a:off x="5744259" y="5303409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A6A9AAF8-33FD-0BF1-AD4F-BC66132F1F38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8B27EE-9A57-4099-4C8A-0C8917BA4B74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6E41681-6A2A-B59D-4880-EDC9B5C71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A18531-90CF-9C7E-C2EC-C4549F48A8B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CF2DD9E-AB81-8F05-F0E9-47D2221D5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21" y="3470686"/>
            <a:ext cx="2591557" cy="19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5054573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kind, silly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F2EBC3-7557-AA3C-7FB7-9C18B7517962}"/>
              </a:ext>
            </a:extLst>
          </p:cNvPr>
          <p:cNvGrpSpPr/>
          <p:nvPr/>
        </p:nvGrpSpPr>
        <p:grpSpPr>
          <a:xfrm>
            <a:off x="7884392" y="3239714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53DFABB5-CDDC-906C-1E42-49946FD535EA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1A8633-3951-ED87-46C9-F8ED0738F597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E5885F0-239D-FAE3-76A4-F57BEFB4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685749-7F8C-5B26-FF29-1E8066CF1D9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5054573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annoying, fluffy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873798" y="4258971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5054573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tall, late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7873798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itle 5">
            <a:extLst>
              <a:ext uri="{FF2B5EF4-FFF2-40B4-BE49-F238E27FC236}">
                <a16:creationId xmlns:a16="http://schemas.microsoft.com/office/drawing/2014/main" id="{D9D904AD-CE66-B7F2-74A2-93878A89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11263"/>
            <a:ext cx="8220075" cy="1044284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adjectives would work best in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this noun phrase?</a:t>
            </a:r>
            <a:endParaRPr lang="en-GB" dirty="0"/>
          </a:p>
        </p:txBody>
      </p:sp>
      <p:sp>
        <p:nvSpPr>
          <p:cNvPr id="36" name="A Answer">
            <a:extLst>
              <a:ext uri="{FF2B5EF4-FFF2-40B4-BE49-F238E27FC236}">
                <a16:creationId xmlns:a16="http://schemas.microsoft.com/office/drawing/2014/main" id="{CE88BC31-C459-2192-B835-31A1B1EC6EBA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my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 brother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882AF9F3-6E7C-0131-4736-D28F621B0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36" y="2826765"/>
            <a:ext cx="2078290" cy="3250316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3E45D83-A2DE-AABB-8C4B-6F487677C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0" y="3114234"/>
            <a:ext cx="2076825" cy="29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orange, juicy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red, crunchy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green, greedy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3D4F20-7055-A1F7-46B4-0CBE45B6A917}"/>
              </a:ext>
            </a:extLst>
          </p:cNvPr>
          <p:cNvGrpSpPr/>
          <p:nvPr/>
        </p:nvGrpSpPr>
        <p:grpSpPr>
          <a:xfrm>
            <a:off x="5744259" y="4255148"/>
            <a:ext cx="659540" cy="659540"/>
            <a:chOff x="7914092" y="3946772"/>
            <a:chExt cx="659540" cy="659540"/>
          </a:xfrm>
        </p:grpSpPr>
        <p:sp>
          <p:nvSpPr>
            <p:cNvPr id="29" name="A">
              <a:extLst>
                <a:ext uri="{FF2B5EF4-FFF2-40B4-BE49-F238E27FC236}">
                  <a16:creationId xmlns:a16="http://schemas.microsoft.com/office/drawing/2014/main" id="{B7746AF4-3026-BEF7-686C-317FC8D8C1F3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CBBE4B-3707-0229-AE2B-F25582587B66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F8D446B-91CD-F3C4-F28B-2A54D6D85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55251F-162C-C9C6-E6CC-40B8846A6C2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itle 5">
            <a:extLst>
              <a:ext uri="{FF2B5EF4-FFF2-40B4-BE49-F238E27FC236}">
                <a16:creationId xmlns:a16="http://schemas.microsoft.com/office/drawing/2014/main" id="{C06F106F-911D-9C75-26D9-F5CA9639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11263"/>
            <a:ext cx="8220075" cy="1044284"/>
          </a:xfrm>
        </p:spPr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adjectives would work best in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this noun phrase?</a:t>
            </a:r>
            <a:endParaRPr lang="en-GB" dirty="0"/>
          </a:p>
        </p:txBody>
      </p:sp>
      <p:sp>
        <p:nvSpPr>
          <p:cNvPr id="33" name="A Answer">
            <a:extLst>
              <a:ext uri="{FF2B5EF4-FFF2-40B4-BE49-F238E27FC236}">
                <a16:creationId xmlns:a16="http://schemas.microsoft.com/office/drawing/2014/main" id="{6A4FDD81-2855-C396-3F52-98D7CAABF7FA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some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u="sng" dirty="0">
                <a:solidFill>
                  <a:schemeClr val="tx1"/>
                </a:solidFill>
              </a:rPr>
              <a:t>           </a:t>
            </a:r>
            <a:r>
              <a:rPr lang="en-US" sz="2000" dirty="0">
                <a:solidFill>
                  <a:schemeClr val="tx1"/>
                </a:solidFill>
              </a:rPr>
              <a:t> apples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B9D095-5142-8031-D92E-2787812C5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37" y="4685309"/>
            <a:ext cx="1727159" cy="12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/>
            <a:extLst>
              <a:ext uri="{FF2B5EF4-FFF2-40B4-BE49-F238E27FC236}">
                <a16:creationId xmlns:a16="http://schemas.microsoft.com/office/drawing/2014/main" id="{2A058C1E-CB11-40BE-9D23-38898F0E93EE}"/>
              </a:ext>
            </a:extLst>
          </p:cNvPr>
          <p:cNvSpPr/>
          <p:nvPr/>
        </p:nvSpPr>
        <p:spPr>
          <a:xfrm>
            <a:off x="99753" y="5951913"/>
            <a:ext cx="1088967" cy="7730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6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 the noun phrase in this sentence:</a:t>
            </a:r>
            <a:endParaRPr lang="en-GB" sz="2800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The dog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F2EBC3-7557-AA3C-7FB7-9C18B7517962}"/>
              </a:ext>
            </a:extLst>
          </p:cNvPr>
          <p:cNvGrpSpPr/>
          <p:nvPr/>
        </p:nvGrpSpPr>
        <p:grpSpPr>
          <a:xfrm>
            <a:off x="5744259" y="3239714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53DFABB5-CDDC-906C-1E42-49946FD535EA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1A8633-3951-ED87-46C9-F8ED0738F597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E5885F0-239D-FAE3-76A4-F57BEFB4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685749-7F8C-5B26-FF29-1E8066CF1D9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barked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4258971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loudly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The dog barked loudly.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9A03002-C330-FD27-E8BE-4D70ED0CA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" y="4269007"/>
            <a:ext cx="2179876" cy="17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Identify the noun phrase in this sentence: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is mine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blue bike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That blue bike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4307616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That blue bike is mine.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3F93A2-BC4A-1159-18E0-4ABEE0181813}"/>
              </a:ext>
            </a:extLst>
          </p:cNvPr>
          <p:cNvGrpSpPr/>
          <p:nvPr/>
        </p:nvGrpSpPr>
        <p:grpSpPr>
          <a:xfrm>
            <a:off x="5744259" y="5303409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A6A9AAF8-33FD-0BF1-AD4F-BC66132F1F38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8B27EE-9A57-4099-4C8A-0C8917BA4B74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6E41681-6A2A-B59D-4880-EDC9B5C71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A18531-90CF-9C7E-C2EC-C4549F48A8B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person riding a bike&#10;&#10;Description automatically generated with low confidence">
            <a:extLst>
              <a:ext uri="{FF2B5EF4-FFF2-40B4-BE49-F238E27FC236}">
                <a16:creationId xmlns:a16="http://schemas.microsoft.com/office/drawing/2014/main" id="{D87CCB69-FC37-F053-C811-4A4315AB7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54" y="3499012"/>
            <a:ext cx="2396197" cy="25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Identify the noun phrase in this sentence: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I made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a huge, pink   birthday cake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birthday cake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I made a huge, pink birthday cake.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3D4F20-7055-A1F7-46B4-0CBE45B6A917}"/>
              </a:ext>
            </a:extLst>
          </p:cNvPr>
          <p:cNvGrpSpPr/>
          <p:nvPr/>
        </p:nvGrpSpPr>
        <p:grpSpPr>
          <a:xfrm>
            <a:off x="5744259" y="4255148"/>
            <a:ext cx="659540" cy="659540"/>
            <a:chOff x="7914092" y="3946772"/>
            <a:chExt cx="659540" cy="659540"/>
          </a:xfrm>
        </p:grpSpPr>
        <p:sp>
          <p:nvSpPr>
            <p:cNvPr id="29" name="A">
              <a:extLst>
                <a:ext uri="{FF2B5EF4-FFF2-40B4-BE49-F238E27FC236}">
                  <a16:creationId xmlns:a16="http://schemas.microsoft.com/office/drawing/2014/main" id="{B7746AF4-3026-BEF7-686C-317FC8D8C1F3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CBBE4B-3707-0229-AE2B-F25582587B66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F8D446B-91CD-F3C4-F28B-2A54D6D85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55251F-162C-C9C6-E6CC-40B8846A6C2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69950B88-2654-64B0-0313-B40A26629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8" y="3811238"/>
            <a:ext cx="2268976" cy="21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Identify the noun phrase</a:t>
            </a:r>
            <a:r>
              <a:rPr lang="en-US" sz="2800" dirty="0">
                <a:solidFill>
                  <a:srgbClr val="1C1C1C"/>
                </a:solidFill>
              </a:rPr>
              <a:t>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 in this sentence: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The bakery on        the corner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lots of yummy pastries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39" y="5107137"/>
            <a:ext cx="4409813" cy="764476"/>
            <a:chOff x="5063260" y="2218629"/>
            <a:chExt cx="4409813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0" y="2218629"/>
              <a:ext cx="4409813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 The bakery on the corner       lots of yummy pastries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4307616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The bakery on the corner sells lots of yummy pastries.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3F93A2-BC4A-1159-18E0-4ABEE0181813}"/>
              </a:ext>
            </a:extLst>
          </p:cNvPr>
          <p:cNvGrpSpPr/>
          <p:nvPr/>
        </p:nvGrpSpPr>
        <p:grpSpPr>
          <a:xfrm>
            <a:off x="6994482" y="5303409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A6A9AAF8-33FD-0BF1-AD4F-BC66132F1F38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8B27EE-9A57-4099-4C8A-0C8917BA4B74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6E41681-6A2A-B59D-4880-EDC9B5C71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A18531-90CF-9C7E-C2EC-C4549F48A8B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067DE960-7EF7-8184-EBB6-1AC5A1FFB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7" y="4664665"/>
            <a:ext cx="1964602" cy="1298284"/>
          </a:xfrm>
          <a:prstGeom prst="rect">
            <a:avLst/>
          </a:prstGeom>
        </p:spPr>
      </p:pic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2AAFC784-40B6-5834-D174-4C376B00E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66" y="2902080"/>
            <a:ext cx="1992258" cy="16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Identify the noun phrase in this sentence: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She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picked up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some litter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4307616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She picked up some litter.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3F93A2-BC4A-1159-18E0-4ABEE0181813}"/>
              </a:ext>
            </a:extLst>
          </p:cNvPr>
          <p:cNvGrpSpPr/>
          <p:nvPr/>
        </p:nvGrpSpPr>
        <p:grpSpPr>
          <a:xfrm>
            <a:off x="5744259" y="5303409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A6A9AAF8-33FD-0BF1-AD4F-BC66132F1F38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C8B27EE-9A57-4099-4C8A-0C8917BA4B74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6E41681-6A2A-B59D-4880-EDC9B5C711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CA18531-90CF-9C7E-C2EC-C4549F48A8B5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E5FB4A4-4A1F-10F3-609F-852F9F9D2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3" y="3213527"/>
            <a:ext cx="2149899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Which adjective would work best in this noun phrase?</a:t>
            </a:r>
            <a:endParaRPr lang="en-GB" sz="2400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5054573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salty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F2EBC3-7557-AA3C-7FB7-9C18B7517962}"/>
              </a:ext>
            </a:extLst>
          </p:cNvPr>
          <p:cNvGrpSpPr/>
          <p:nvPr/>
        </p:nvGrpSpPr>
        <p:grpSpPr>
          <a:xfrm>
            <a:off x="7884392" y="3239714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53DFABB5-CDDC-906C-1E42-49946FD535EA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1A8633-3951-ED87-46C9-F8ED0738F597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E5885F0-239D-FAE3-76A4-F57BEFB4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685749-7F8C-5B26-FF29-1E8066CF1D9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5054573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sour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873798" y="4258971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5054573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sweet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7873798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u="sng" dirty="0">
                <a:solidFill>
                  <a:schemeClr val="tx1"/>
                </a:solidFill>
              </a:rPr>
              <a:t>          </a:t>
            </a:r>
            <a:r>
              <a:rPr lang="en-US" sz="2000" dirty="0">
                <a:solidFill>
                  <a:schemeClr val="tx1"/>
                </a:solidFill>
              </a:rPr>
              <a:t> sea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389EE-4588-6CFF-04E7-9D2AA977F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4" y="3078111"/>
            <a:ext cx="3958886" cy="2799390"/>
          </a:xfrm>
          <a:prstGeom prst="roundRect">
            <a:avLst/>
          </a:prstGeom>
          <a:ln w="38100">
            <a:solidFill>
              <a:srgbClr val="00A8E7"/>
            </a:solidFill>
          </a:ln>
        </p:spPr>
      </p:pic>
    </p:spTree>
    <p:extLst>
      <p:ext uri="{BB962C8B-B14F-4D97-AF65-F5344CB8AC3E}">
        <p14:creationId xmlns:p14="http://schemas.microsoft.com/office/powerpoint/2010/main" val="24382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 would work best in this noun phrase?</a:t>
            </a:r>
            <a:endParaRPr lang="en-GB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2914440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scaly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2914440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fluffy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5733665" y="3259649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2914440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slimy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5733665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u="sng" dirty="0">
                <a:solidFill>
                  <a:schemeClr val="tx1"/>
                </a:solidFill>
              </a:rPr>
              <a:t>         </a:t>
            </a:r>
            <a:r>
              <a:rPr lang="en-US" sz="2000" dirty="0">
                <a:solidFill>
                  <a:schemeClr val="tx1"/>
                </a:solidFill>
              </a:rPr>
              <a:t> sheep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3D4F20-7055-A1F7-46B4-0CBE45B6A917}"/>
              </a:ext>
            </a:extLst>
          </p:cNvPr>
          <p:cNvGrpSpPr/>
          <p:nvPr/>
        </p:nvGrpSpPr>
        <p:grpSpPr>
          <a:xfrm>
            <a:off x="5744259" y="4255148"/>
            <a:ext cx="659540" cy="659540"/>
            <a:chOff x="7914092" y="3946772"/>
            <a:chExt cx="659540" cy="659540"/>
          </a:xfrm>
        </p:grpSpPr>
        <p:sp>
          <p:nvSpPr>
            <p:cNvPr id="29" name="A">
              <a:extLst>
                <a:ext uri="{FF2B5EF4-FFF2-40B4-BE49-F238E27FC236}">
                  <a16:creationId xmlns:a16="http://schemas.microsoft.com/office/drawing/2014/main" id="{B7746AF4-3026-BEF7-686C-317FC8D8C1F3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CBBE4B-3707-0229-AE2B-F25582587B66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F8D446B-91CD-F3C4-F28B-2A54D6D85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55251F-162C-C9C6-E6CC-40B8846A6C2F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C85B245-99DC-43E8-DEBF-B4369555A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52" y="4473948"/>
            <a:ext cx="2389626" cy="1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A14CE-2255-9CF5-A8C1-E2CA7870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ea typeface="+mj-ea"/>
                <a:cs typeface="+mj-cs"/>
              </a:rPr>
              <a:t>Which adjective would work best in this noun phrase?</a:t>
            </a:r>
            <a:endParaRPr lang="en-GB" sz="2800" dirty="0"/>
          </a:p>
        </p:txBody>
      </p:sp>
      <p:grpSp>
        <p:nvGrpSpPr>
          <p:cNvPr id="82" name="A">
            <a:extLst>
              <a:ext uri="{FF2B5EF4-FFF2-40B4-BE49-F238E27FC236}">
                <a16:creationId xmlns:a16="http://schemas.microsoft.com/office/drawing/2014/main" id="{50675B52-A953-3D73-6DA5-DA04F7FF3572}"/>
              </a:ext>
            </a:extLst>
          </p:cNvPr>
          <p:cNvGrpSpPr/>
          <p:nvPr/>
        </p:nvGrpSpPr>
        <p:grpSpPr>
          <a:xfrm>
            <a:off x="5054573" y="3046762"/>
            <a:ext cx="3315119" cy="764476"/>
            <a:chOff x="5063261" y="2218629"/>
            <a:chExt cx="3315119" cy="764476"/>
          </a:xfrm>
        </p:grpSpPr>
        <p:sp>
          <p:nvSpPr>
            <p:cNvPr id="83" name="A Answer">
              <a:extLst>
                <a:ext uri="{FF2B5EF4-FFF2-40B4-BE49-F238E27FC236}">
                  <a16:creationId xmlns:a16="http://schemas.microsoft.com/office/drawing/2014/main" id="{D6354296-0FE5-DD01-0BCE-F2C97BA3BC8B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fun</a:t>
              </a:r>
            </a:p>
          </p:txBody>
        </p:sp>
        <p:sp>
          <p:nvSpPr>
            <p:cNvPr id="84" name="A">
              <a:extLst>
                <a:ext uri="{FF2B5EF4-FFF2-40B4-BE49-F238E27FC236}">
                  <a16:creationId xmlns:a16="http://schemas.microsoft.com/office/drawing/2014/main" id="{F3BCC943-E614-EF14-4ABE-84FEFE31CDD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F2EBC3-7557-AA3C-7FB7-9C18B7517962}"/>
              </a:ext>
            </a:extLst>
          </p:cNvPr>
          <p:cNvGrpSpPr/>
          <p:nvPr/>
        </p:nvGrpSpPr>
        <p:grpSpPr>
          <a:xfrm>
            <a:off x="7884392" y="3239714"/>
            <a:ext cx="659540" cy="659540"/>
            <a:chOff x="7914092" y="3946772"/>
            <a:chExt cx="659540" cy="659540"/>
          </a:xfrm>
        </p:grpSpPr>
        <p:sp>
          <p:nvSpPr>
            <p:cNvPr id="33" name="A">
              <a:extLst>
                <a:ext uri="{FF2B5EF4-FFF2-40B4-BE49-F238E27FC236}">
                  <a16:creationId xmlns:a16="http://schemas.microsoft.com/office/drawing/2014/main" id="{53DFABB5-CDDC-906C-1E42-49946FD535EA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B9D36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1A8633-3951-ED87-46C9-F8ED0738F597}"/>
                </a:ext>
              </a:extLst>
            </p:cNvPr>
            <p:cNvGrpSpPr/>
            <p:nvPr/>
          </p:nvGrpSpPr>
          <p:grpSpPr>
            <a:xfrm rot="2700000">
              <a:off x="8144327" y="4022266"/>
              <a:ext cx="151648" cy="435850"/>
              <a:chOff x="7596557" y="4362435"/>
              <a:chExt cx="189902" cy="54579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E5885F0-239D-FAE3-76A4-F57BEFB4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6459" y="4362435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685749-7F8C-5B26-FF29-1E8066CF1D9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 flipV="1">
                <a:off x="7596557" y="4724979"/>
                <a:ext cx="183250" cy="183251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">
            <a:extLst>
              <a:ext uri="{FF2B5EF4-FFF2-40B4-BE49-F238E27FC236}">
                <a16:creationId xmlns:a16="http://schemas.microsoft.com/office/drawing/2014/main" id="{3F57330D-8CC8-5DC9-7908-24D43EE6A8B7}"/>
              </a:ext>
            </a:extLst>
          </p:cNvPr>
          <p:cNvGrpSpPr/>
          <p:nvPr/>
        </p:nvGrpSpPr>
        <p:grpSpPr>
          <a:xfrm>
            <a:off x="5054573" y="4062699"/>
            <a:ext cx="3315119" cy="764476"/>
            <a:chOff x="5063261" y="2218629"/>
            <a:chExt cx="3315119" cy="764476"/>
          </a:xfrm>
        </p:grpSpPr>
        <p:sp>
          <p:nvSpPr>
            <p:cNvPr id="93" name="A Answer">
              <a:extLst>
                <a:ext uri="{FF2B5EF4-FFF2-40B4-BE49-F238E27FC236}">
                  <a16:creationId xmlns:a16="http://schemas.microsoft.com/office/drawing/2014/main" id="{1D803898-F2A2-16BB-0BB0-365CBE4FFC54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rude</a:t>
              </a:r>
            </a:p>
          </p:txBody>
        </p:sp>
        <p:sp>
          <p:nvSpPr>
            <p:cNvPr id="94" name="A">
              <a:extLst>
                <a:ext uri="{FF2B5EF4-FFF2-40B4-BE49-F238E27FC236}">
                  <a16:creationId xmlns:a16="http://schemas.microsoft.com/office/drawing/2014/main" id="{66860FEB-19FD-3C17-07A0-51150FC307DD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X">
            <a:extLst>
              <a:ext uri="{FF2B5EF4-FFF2-40B4-BE49-F238E27FC236}">
                <a16:creationId xmlns:a16="http://schemas.microsoft.com/office/drawing/2014/main" id="{61C47C4D-10EB-0FE4-3E08-8EF13186DAE3}"/>
              </a:ext>
            </a:extLst>
          </p:cNvPr>
          <p:cNvGrpSpPr/>
          <p:nvPr/>
        </p:nvGrpSpPr>
        <p:grpSpPr>
          <a:xfrm>
            <a:off x="7873798" y="4258971"/>
            <a:ext cx="659540" cy="659540"/>
            <a:chOff x="7914092" y="3946772"/>
            <a:chExt cx="659540" cy="659540"/>
          </a:xfrm>
        </p:grpSpPr>
        <p:sp>
          <p:nvSpPr>
            <p:cNvPr id="37" name="X">
              <a:extLst>
                <a:ext uri="{FF2B5EF4-FFF2-40B4-BE49-F238E27FC236}">
                  <a16:creationId xmlns:a16="http://schemas.microsoft.com/office/drawing/2014/main" id="{1F2665B2-73DF-7D96-FA34-563CF191CFE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496CFA-7681-AD1E-F019-016CE1B089F9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32B59C1-7367-0B74-E224-011C26B1B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ECF35EC-2377-CCDC-ED42-A1D5B15FD4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C">
            <a:extLst>
              <a:ext uri="{FF2B5EF4-FFF2-40B4-BE49-F238E27FC236}">
                <a16:creationId xmlns:a16="http://schemas.microsoft.com/office/drawing/2014/main" id="{2B6A56CA-4FA2-A42C-2BC0-A2CF4864B858}"/>
              </a:ext>
            </a:extLst>
          </p:cNvPr>
          <p:cNvGrpSpPr/>
          <p:nvPr/>
        </p:nvGrpSpPr>
        <p:grpSpPr>
          <a:xfrm>
            <a:off x="5054573" y="5107137"/>
            <a:ext cx="3315119" cy="764476"/>
            <a:chOff x="5063261" y="2218629"/>
            <a:chExt cx="3315119" cy="764476"/>
          </a:xfrm>
        </p:grpSpPr>
        <p:sp>
          <p:nvSpPr>
            <p:cNvPr id="98" name="A Answer">
              <a:extLst>
                <a:ext uri="{FF2B5EF4-FFF2-40B4-BE49-F238E27FC236}">
                  <a16:creationId xmlns:a16="http://schemas.microsoft.com/office/drawing/2014/main" id="{0D5DF259-FC30-22EA-9840-BF33001EE630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3315119" cy="7644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12000" algn="ctr">
                <a:spcBef>
                  <a:spcPts val="8400"/>
                </a:spcBef>
              </a:pPr>
              <a:r>
                <a:rPr lang="en-US" dirty="0">
                  <a:solidFill>
                    <a:schemeClr val="tx1"/>
                  </a:solidFill>
                </a:rPr>
                <a:t>hungry</a:t>
              </a:r>
            </a:p>
          </p:txBody>
        </p:sp>
        <p:sp>
          <p:nvSpPr>
            <p:cNvPr id="99" name="A">
              <a:extLst>
                <a:ext uri="{FF2B5EF4-FFF2-40B4-BE49-F238E27FC236}">
                  <a16:creationId xmlns:a16="http://schemas.microsoft.com/office/drawing/2014/main" id="{116A3AAF-515D-117A-B2E6-396E3B2C2867}"/>
                </a:ext>
              </a:extLst>
            </p:cNvPr>
            <p:cNvSpPr>
              <a:spLocks/>
            </p:cNvSpPr>
            <p:nvPr/>
          </p:nvSpPr>
          <p:spPr>
            <a:xfrm>
              <a:off x="5063261" y="2218629"/>
              <a:ext cx="782934" cy="764476"/>
            </a:xfrm>
            <a:prstGeom prst="ellipse">
              <a:avLst/>
            </a:prstGeom>
            <a:solidFill>
              <a:srgbClr val="AFDEF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X">
            <a:extLst>
              <a:ext uri="{FF2B5EF4-FFF2-40B4-BE49-F238E27FC236}">
                <a16:creationId xmlns:a16="http://schemas.microsoft.com/office/drawing/2014/main" id="{B36F8E82-60AC-4DC3-C639-DFD11CF362C2}"/>
              </a:ext>
            </a:extLst>
          </p:cNvPr>
          <p:cNvGrpSpPr/>
          <p:nvPr/>
        </p:nvGrpSpPr>
        <p:grpSpPr>
          <a:xfrm>
            <a:off x="7873798" y="5303409"/>
            <a:ext cx="659540" cy="659540"/>
            <a:chOff x="7914092" y="3946772"/>
            <a:chExt cx="659540" cy="659540"/>
          </a:xfrm>
        </p:grpSpPr>
        <p:sp>
          <p:nvSpPr>
            <p:cNvPr id="101" name="X">
              <a:extLst>
                <a:ext uri="{FF2B5EF4-FFF2-40B4-BE49-F238E27FC236}">
                  <a16:creationId xmlns:a16="http://schemas.microsoft.com/office/drawing/2014/main" id="{1A9A494D-D311-317B-F415-F4848A869C2D}"/>
                </a:ext>
              </a:extLst>
            </p:cNvPr>
            <p:cNvSpPr>
              <a:spLocks/>
            </p:cNvSpPr>
            <p:nvPr/>
          </p:nvSpPr>
          <p:spPr>
            <a:xfrm>
              <a:off x="7914092" y="3946772"/>
              <a:ext cx="659540" cy="659540"/>
            </a:xfrm>
            <a:prstGeom prst="ellipse">
              <a:avLst/>
            </a:prstGeom>
            <a:solidFill>
              <a:srgbClr val="ED6C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510DA70-1788-5159-8364-14DCBDE9F894}"/>
                </a:ext>
              </a:extLst>
            </p:cNvPr>
            <p:cNvGrpSpPr/>
            <p:nvPr/>
          </p:nvGrpSpPr>
          <p:grpSpPr>
            <a:xfrm rot="2700000">
              <a:off x="8050373" y="4083053"/>
              <a:ext cx="386978" cy="386978"/>
              <a:chOff x="7502376" y="4404220"/>
              <a:chExt cx="484594" cy="484594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419F61F-342C-B7FD-2C80-4454A9FD63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48298EE-58AC-B17F-0E13-4D218C1FA30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44673" y="4404220"/>
                <a:ext cx="0" cy="484594"/>
              </a:xfrm>
              <a:prstGeom prst="line">
                <a:avLst/>
              </a:prstGeom>
              <a:ln w="57150">
                <a:solidFill>
                  <a:srgbClr val="2323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 Answer">
            <a:extLst>
              <a:ext uri="{FF2B5EF4-FFF2-40B4-BE49-F238E27FC236}">
                <a16:creationId xmlns:a16="http://schemas.microsoft.com/office/drawing/2014/main" id="{49A4427A-E2E2-4C32-8EAA-48DBF6D13F87}"/>
              </a:ext>
            </a:extLst>
          </p:cNvPr>
          <p:cNvSpPr>
            <a:spLocks/>
          </p:cNvSpPr>
          <p:nvPr/>
        </p:nvSpPr>
        <p:spPr>
          <a:xfrm>
            <a:off x="764778" y="1868916"/>
            <a:ext cx="7604914" cy="764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400"/>
              </a:spcBef>
            </a:pP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u="sng" dirty="0">
                <a:solidFill>
                  <a:schemeClr val="tx1"/>
                </a:solidFill>
              </a:rPr>
              <a:t>         </a:t>
            </a:r>
            <a:r>
              <a:rPr lang="en-US" sz="2000" dirty="0">
                <a:solidFill>
                  <a:schemeClr val="tx1"/>
                </a:solidFill>
              </a:rPr>
              <a:t> game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3148B-392A-C6D0-7213-49DC366CD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5" y="3044090"/>
            <a:ext cx="4241550" cy="31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1765</TotalTime>
  <Words>287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Arial</vt:lpstr>
      <vt:lpstr>Calibri</vt:lpstr>
      <vt:lpstr>Slide Layouts</vt:lpstr>
      <vt:lpstr>PowerPoint Presentation</vt:lpstr>
      <vt:lpstr>Identify the noun phrase in this sentence:</vt:lpstr>
      <vt:lpstr>Identify the noun phrase in this sentence:</vt:lpstr>
      <vt:lpstr>Identify the noun phrase in this sentence:</vt:lpstr>
      <vt:lpstr>Identify the noun phrases in this sentence:</vt:lpstr>
      <vt:lpstr>Identify the noun phrase in this sentence:</vt:lpstr>
      <vt:lpstr>Which adjective would work best in this noun phrase?</vt:lpstr>
      <vt:lpstr>Which adjective would work best in this noun phrase?</vt:lpstr>
      <vt:lpstr>Which adjective would work best in this noun phrase?</vt:lpstr>
      <vt:lpstr>Which adjective would work best in this noun phrase?</vt:lpstr>
      <vt:lpstr>Which adjectives would work best in  this noun phrase?</vt:lpstr>
      <vt:lpstr>Which adjectives would work best in  this noun phrase?</vt:lpstr>
      <vt:lpstr>Which adjectives would work best in  this noun phrase?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54</cp:revision>
  <dcterms:created xsi:type="dcterms:W3CDTF">2022-03-17T13:17:51Z</dcterms:created>
  <dcterms:modified xsi:type="dcterms:W3CDTF">2022-07-07T09:39:39Z</dcterms:modified>
</cp:coreProperties>
</file>