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109" r:id="rId2"/>
    <p:sldId id="7110" r:id="rId3"/>
    <p:sldId id="7112" r:id="rId4"/>
    <p:sldId id="7113" r:id="rId5"/>
    <p:sldId id="7114" r:id="rId6"/>
    <p:sldId id="7115" r:id="rId7"/>
    <p:sldId id="7116" r:id="rId8"/>
    <p:sldId id="7117" r:id="rId9"/>
    <p:sldId id="7132" r:id="rId10"/>
    <p:sldId id="71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3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51A79-AAF5-73D7-5CC8-D2A997427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BB2E40-8E57-0F0F-3066-51F43427D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133F-4F6C-0046-4FA0-E92AF48D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1D1AD-D97E-DE05-7ED4-4C58CF36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8255-85A2-43CA-673F-658F91F0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2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6A71-581B-E577-00AC-1B872388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4D637-FC30-2BC9-5141-4AE74AE6D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94EF-A60F-C945-74B0-EE297FD0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D4C9F-E141-C756-27EB-D2F637FEF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8109-3BD1-29FF-1F82-4A3A5D9E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8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E6B401-500A-0841-B1DF-89A8666A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7BFD1-6AB1-4A3D-EE17-FC4860952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4EFF0-7733-F2B9-258C-FD0FDCB9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0EA63-53A7-073D-A1CA-007DA00F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6C587-5182-0DDF-F6C3-73AD8A75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2A9E-8E7A-17B8-899C-227C2B6CA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C17E0-06F9-7EDC-E158-7FF50889E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E2F3E-96DE-A593-D639-8A4F5A448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B06CF-57AA-CF6E-27DD-A7B9FE23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6D22A-C668-BB85-9A20-3EBF07F6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6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0292-E942-6F08-CB94-99AC78649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C3930-CC75-646D-23A1-630C009E4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6E3D3-8A73-B56A-1A01-0A197525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EE0BE-9BE2-8B64-31E2-D38DDF4A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239BC-4590-D521-DC65-04E622EE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7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61692-DA16-3A44-3720-F2E19CA2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A673-5F67-4002-8C07-957A83ECE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734D6-77B8-10A0-16D7-731D80CD1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DED83-EB63-F702-4713-678DF8BF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4E3AB-B31F-0ECE-B92C-C815A6D54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5D33A-5BE2-6215-9430-619C413D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223E-880E-C1C5-DA07-4DB6D5E9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58AB2-2F1C-5EBE-46E3-A86CE9FDB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8BC96-8698-1349-1481-8A3D56F32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254C2A-C9A4-02CC-B578-256DA1D67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F83C-740D-7115-EE33-5094B419C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0952DB-8387-04F5-2572-6B93ED1A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5443E3-EDB3-B86D-3705-58A5E5C9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E75F9-8319-6762-268A-2AC4AE81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2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786F7-1003-B407-B1F2-B880463D0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CC8773-AF7B-BD27-357F-3949D04A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993BD-BED5-B69F-9FD6-46300900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A59D9-D13E-9C68-3D2D-18AD72DA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9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DFC64-7FA1-505E-DF18-21B38468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77E7A5-AE73-DF9A-F3BE-7196A90F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030A1-CB4F-B513-E232-4CBA8443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0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A31A3-E0B3-617A-9A29-C34F4524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1797-30C6-731F-86D2-5BF6DCE47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7A287-30C1-5C74-F9BC-2E328CB1C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C0176-4EEE-927B-A0AF-A331394F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ACE4C-DAAA-4454-B1FE-CDE543A3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656E7-A2DC-FA06-451A-130F0787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9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32D5-EDF7-2CC0-66D5-B335468EC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CAA9DB-C105-7D0B-F79A-1345AFE6A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204A0-2974-96D2-46EB-30912B3AE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D6842-4712-953C-DEA3-50D2443A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0668A-896E-F582-25EB-72D9280C9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14385-7E78-835E-0FF0-5D517B7B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1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89E822-5816-A962-93A3-52DD1C36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D61E6-A9CA-686E-C969-72049FEA7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ADC8A-82C8-27EF-49A9-DD37D4E47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328BB-6052-4264-95E9-C4AEBE7D4B4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AAC13-E94E-EAA1-226F-7D12D7BF1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0AC1-DA2E-3CC9-9361-54D4CBCB0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AFA40-8A96-41F4-951F-2901A4EB5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8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8800" b="1" dirty="0">
                <a:solidFill>
                  <a:prstClr val="white"/>
                </a:solidFill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سليمان والحمامة </a:t>
            </a:r>
            <a:endParaRPr kumimoji="0" lang="ar-EG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lHor" panose="02060603050605020204" pitchFamily="18" charset="-78"/>
              <a:ea typeface="Times New Roman" panose="02020603050405020304" pitchFamily="18" charset="0"/>
              <a:cs typeface="AlHor" panose="020606030506050202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شعر " أحمد شوقي"</a:t>
            </a:r>
          </a:p>
        </p:txBody>
      </p:sp>
    </p:spTree>
    <p:extLst>
      <p:ext uri="{BB962C8B-B14F-4D97-AF65-F5344CB8AC3E}">
        <p14:creationId xmlns:p14="http://schemas.microsoft.com/office/powerpoint/2010/main" val="1003099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2EA24D-58F0-CE3C-36DE-2EA0EC54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800" y="952830"/>
            <a:ext cx="11990522" cy="379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س6:ماذا يحدث إذا حافظت الحمامة على الرسائل ولم تفتحها ؟</a:t>
            </a:r>
          </a:p>
          <a:p>
            <a:pPr algn="r" rtl="1">
              <a:lnSpc>
                <a:spcPct val="70000"/>
              </a:lnSpc>
            </a:pP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س7: تخيل أنك مكان تلك الحمامة. فماذا كنت تفعل ؟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س8: ماذا يحدث إذا خان الإنسان الأمانة ؟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س9: الحفاظ على النجاح أصعب من النجاح نفسه. وضح من خلال فهمك النص</a:t>
            </a:r>
            <a:r>
              <a:rPr lang="ar-SA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334261-D079-071B-6C6C-8844D62F86D4}"/>
              </a:ext>
            </a:extLst>
          </p:cNvPr>
          <p:cNvSpPr txBox="1"/>
          <p:nvPr/>
        </p:nvSpPr>
        <p:spPr>
          <a:xfrm>
            <a:off x="100906" y="1477587"/>
            <a:ext cx="11896458" cy="402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ar-SA" dirty="0">
                <a:latin typeface="Times New Roman" panose="02020603050405020304" pitchFamily="18" charset="0"/>
              </a:rPr>
              <a:t>*زاد تقريب سيدنا سليمان لها، وفازت بالتكريم الذي كتب لها في الرسائل، ولم تشعر بالندم.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602F74-042F-8C5A-288D-45525FFAF296}"/>
              </a:ext>
            </a:extLst>
          </p:cNvPr>
          <p:cNvSpPr/>
          <p:nvPr/>
        </p:nvSpPr>
        <p:spPr>
          <a:xfrm>
            <a:off x="9194800" y="137277"/>
            <a:ext cx="2744922" cy="472398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مستويات عليا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50CE9-94D0-61D8-9804-68C23EF84BAF}"/>
              </a:ext>
            </a:extLst>
          </p:cNvPr>
          <p:cNvSpPr txBox="1"/>
          <p:nvPr/>
        </p:nvSpPr>
        <p:spPr>
          <a:xfrm>
            <a:off x="43264" y="2554620"/>
            <a:ext cx="11896458" cy="402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70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* حافظت على أداء الأمانة، ولم أفتح الرسائل.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411E0-A41C-011E-A9AF-0F79151D0DFF}"/>
              </a:ext>
            </a:extLst>
          </p:cNvPr>
          <p:cNvSpPr txBox="1"/>
          <p:nvPr/>
        </p:nvSpPr>
        <p:spPr>
          <a:xfrm>
            <a:off x="72085" y="3588202"/>
            <a:ext cx="11896458" cy="402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70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*أصبح مذموما ومكروها من الناس ، وعاقبه الله عقابا شديدا جزاء لما فعل.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0010A-0BBE-2B3F-3E62-CCAF34731B15}"/>
              </a:ext>
            </a:extLst>
          </p:cNvPr>
          <p:cNvSpPr txBox="1"/>
          <p:nvPr/>
        </p:nvSpPr>
        <p:spPr>
          <a:xfrm>
            <a:off x="72085" y="4900468"/>
            <a:ext cx="1189645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70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ar-SA" dirty="0"/>
              <a:t> فقد نجحت الحمامة في أن تصبح من المقربين إلى سيدنا سليمان (عليه السلام)إلا أنها لم تستطع الحفاظ على هذا النجاح وفقدت ثقته وخسرت المكانة التي كانت عليها.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3072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CFF090-D5A5-A0C0-5CBB-E2485E8C4DD5}"/>
              </a:ext>
            </a:extLst>
          </p:cNvPr>
          <p:cNvGraphicFramePr>
            <a:graphicFrameLocks noGrp="1"/>
          </p:cNvGraphicFramePr>
          <p:nvPr/>
        </p:nvGraphicFramePr>
        <p:xfrm>
          <a:off x="99310" y="254937"/>
          <a:ext cx="12031579" cy="8130985"/>
        </p:xfrm>
        <a:graphic>
          <a:graphicData uri="http://schemas.openxmlformats.org/drawingml/2006/table">
            <a:tbl>
              <a:tblPr rtl="1" firstRow="1" firstCol="1" bandRow="1"/>
              <a:tblGrid>
                <a:gridCol w="930872">
                  <a:extLst>
                    <a:ext uri="{9D8B030D-6E8A-4147-A177-3AD203B41FA5}">
                      <a16:colId xmlns:a16="http://schemas.microsoft.com/office/drawing/2014/main" val="4155037363"/>
                    </a:ext>
                  </a:extLst>
                </a:gridCol>
                <a:gridCol w="4971131">
                  <a:extLst>
                    <a:ext uri="{9D8B030D-6E8A-4147-A177-3AD203B41FA5}">
                      <a16:colId xmlns:a16="http://schemas.microsoft.com/office/drawing/2014/main" val="3800011123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53573153"/>
                    </a:ext>
                  </a:extLst>
                </a:gridCol>
                <a:gridCol w="5311918">
                  <a:extLst>
                    <a:ext uri="{9D8B030D-6E8A-4147-A177-3AD203B41FA5}">
                      <a16:colId xmlns:a16="http://schemas.microsoft.com/office/drawing/2014/main" val="1843934491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كانَ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اِبنُ داوُدٍ 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يُقَر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خَدَمَتهُ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عُمراً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مِثلَما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مَضَت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إِلى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عُمّالِهِ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الكُتبُ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تَحتَ جَناحِها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فَأَرادَتِ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الحَمقاءُ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تَع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عَمَدَت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لِأَوَّلِها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وَكا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فيهِ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رِبُ في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مَجالِسِهِ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قَد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شاءَ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صِدقاً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وَاِستِقامَه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يَوماً تُبَلِّغُهُم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سَلامَه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كُتِبَت لَها فيها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رِفُ مِن رَسائِلِهِ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إِلى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خَليفَتِهِ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برامَه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مِلَهُ بِتاجٍ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لِلحَمامَه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11256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139015" y="330787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اللغويات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سليمان والحمامة – أحمد شوقي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68D3A6-BE6B-705C-095C-484FBB6AD24C}"/>
              </a:ext>
            </a:extLst>
          </p:cNvPr>
          <p:cNvSpPr/>
          <p:nvPr/>
        </p:nvSpPr>
        <p:spPr>
          <a:xfrm>
            <a:off x="-1274730" y="6001659"/>
            <a:ext cx="13728040" cy="23039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Arrow: Pentagon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D1A7C58-F629-62D2-2757-E0CE10427F08}"/>
              </a:ext>
            </a:extLst>
          </p:cNvPr>
          <p:cNvSpPr/>
          <p:nvPr/>
        </p:nvSpPr>
        <p:spPr>
          <a:xfrm>
            <a:off x="6289700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التالي</a:t>
            </a:r>
          </a:p>
        </p:txBody>
      </p:sp>
      <p:sp>
        <p:nvSpPr>
          <p:cNvPr id="7" name="Arrow: Pentagon 6">
            <a:hlinkClick r:id="" action="ppaction://noaction"/>
            <a:extLst>
              <a:ext uri="{FF2B5EF4-FFF2-40B4-BE49-F238E27FC236}">
                <a16:creationId xmlns:a16="http://schemas.microsoft.com/office/drawing/2014/main" id="{6725C671-5793-8C2A-0B44-90A57A61BDF2}"/>
              </a:ext>
            </a:extLst>
          </p:cNvPr>
          <p:cNvSpPr/>
          <p:nvPr/>
        </p:nvSpPr>
        <p:spPr>
          <a:xfrm flipH="1">
            <a:off x="4618805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القائمة</a:t>
            </a:r>
          </a:p>
        </p:txBody>
      </p:sp>
      <p:sp>
        <p:nvSpPr>
          <p:cNvPr id="12" name="الكلمة">
            <a:extLst>
              <a:ext uri="{FF2B5EF4-FFF2-40B4-BE49-F238E27FC236}">
                <a16:creationId xmlns:a16="http://schemas.microsoft.com/office/drawing/2014/main" id="{0623457C-59B9-B41A-1825-A4FC5C0C852F}"/>
              </a:ext>
            </a:extLst>
          </p:cNvPr>
          <p:cNvSpPr/>
          <p:nvPr/>
        </p:nvSpPr>
        <p:spPr>
          <a:xfrm>
            <a:off x="7592786" y="1331080"/>
            <a:ext cx="233498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المعنى">
            <a:extLst>
              <a:ext uri="{FF2B5EF4-FFF2-40B4-BE49-F238E27FC236}">
                <a16:creationId xmlns:a16="http://schemas.microsoft.com/office/drawing/2014/main" id="{D2C7E29D-C370-E4BD-6177-2E9DEAAEF822}"/>
              </a:ext>
            </a:extLst>
          </p:cNvPr>
          <p:cNvSpPr/>
          <p:nvPr/>
        </p:nvSpPr>
        <p:spPr>
          <a:xfrm>
            <a:off x="7688226" y="729635"/>
            <a:ext cx="233498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سيدنا سليمان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الكلمة">
            <a:extLst>
              <a:ext uri="{FF2B5EF4-FFF2-40B4-BE49-F238E27FC236}">
                <a16:creationId xmlns:a16="http://schemas.microsoft.com/office/drawing/2014/main" id="{D89C8091-C620-43B7-5A62-4DFDFD96CF37}"/>
              </a:ext>
            </a:extLst>
          </p:cNvPr>
          <p:cNvSpPr/>
          <p:nvPr/>
        </p:nvSpPr>
        <p:spPr>
          <a:xfrm>
            <a:off x="6289700" y="1277423"/>
            <a:ext cx="1362517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المعنى">
            <a:extLst>
              <a:ext uri="{FF2B5EF4-FFF2-40B4-BE49-F238E27FC236}">
                <a16:creationId xmlns:a16="http://schemas.microsoft.com/office/drawing/2014/main" id="{9E94E01D-D8B6-C75D-7543-99D434A005CD}"/>
              </a:ext>
            </a:extLst>
          </p:cNvPr>
          <p:cNvSpPr/>
          <p:nvPr/>
        </p:nvSpPr>
        <p:spPr>
          <a:xfrm>
            <a:off x="5589290" y="707034"/>
            <a:ext cx="261101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يدنى,المضاد:يُبعد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كلمة">
            <a:extLst>
              <a:ext uri="{FF2B5EF4-FFF2-40B4-BE49-F238E27FC236}">
                <a16:creationId xmlns:a16="http://schemas.microsoft.com/office/drawing/2014/main" id="{73EDFBB6-3A5A-9E27-2C1E-A734605DF850}"/>
              </a:ext>
            </a:extLst>
          </p:cNvPr>
          <p:cNvSpPr/>
          <p:nvPr/>
        </p:nvSpPr>
        <p:spPr>
          <a:xfrm>
            <a:off x="1811028" y="1204333"/>
            <a:ext cx="180854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المعنى">
            <a:extLst>
              <a:ext uri="{FF2B5EF4-FFF2-40B4-BE49-F238E27FC236}">
                <a16:creationId xmlns:a16="http://schemas.microsoft.com/office/drawing/2014/main" id="{AE0B7A95-0ADB-FB74-9F1D-6DF2A2CE4713}"/>
              </a:ext>
            </a:extLst>
          </p:cNvPr>
          <p:cNvSpPr/>
          <p:nvPr/>
        </p:nvSpPr>
        <p:spPr>
          <a:xfrm>
            <a:off x="968599" y="700735"/>
            <a:ext cx="430552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المراد:مجتمع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الناس,المفرد:مجلس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الكلمة">
            <a:extLst>
              <a:ext uri="{FF2B5EF4-FFF2-40B4-BE49-F238E27FC236}">
                <a16:creationId xmlns:a16="http://schemas.microsoft.com/office/drawing/2014/main" id="{4C5B6491-E862-AC6C-DE7D-2E148BB0FD1A}"/>
              </a:ext>
            </a:extLst>
          </p:cNvPr>
          <p:cNvSpPr/>
          <p:nvPr/>
        </p:nvSpPr>
        <p:spPr>
          <a:xfrm>
            <a:off x="7720463" y="1981628"/>
            <a:ext cx="183175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المعنى">
            <a:extLst>
              <a:ext uri="{FF2B5EF4-FFF2-40B4-BE49-F238E27FC236}">
                <a16:creationId xmlns:a16="http://schemas.microsoft.com/office/drawing/2014/main" id="{76C93505-E4B5-36FB-ECC2-72955F49EBF4}"/>
              </a:ext>
            </a:extLst>
          </p:cNvPr>
          <p:cNvSpPr/>
          <p:nvPr/>
        </p:nvSpPr>
        <p:spPr>
          <a:xfrm>
            <a:off x="6829620" y="1521237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زمناً طويلاً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الكلمة">
            <a:extLst>
              <a:ext uri="{FF2B5EF4-FFF2-40B4-BE49-F238E27FC236}">
                <a16:creationId xmlns:a16="http://schemas.microsoft.com/office/drawing/2014/main" id="{88AA9FDB-FA94-9C3F-3E59-A67F6F8D7E43}"/>
              </a:ext>
            </a:extLst>
          </p:cNvPr>
          <p:cNvSpPr/>
          <p:nvPr/>
        </p:nvSpPr>
        <p:spPr>
          <a:xfrm>
            <a:off x="3208630" y="1967321"/>
            <a:ext cx="160829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المعنى">
            <a:extLst>
              <a:ext uri="{FF2B5EF4-FFF2-40B4-BE49-F238E27FC236}">
                <a16:creationId xmlns:a16="http://schemas.microsoft.com/office/drawing/2014/main" id="{3C3D6726-34AE-17D8-FD98-2F49D52A2CCC}"/>
              </a:ext>
            </a:extLst>
          </p:cNvPr>
          <p:cNvSpPr/>
          <p:nvPr/>
        </p:nvSpPr>
        <p:spPr>
          <a:xfrm>
            <a:off x="2317787" y="1506930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أراد,المضاد:رفض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الكلمة">
            <a:extLst>
              <a:ext uri="{FF2B5EF4-FFF2-40B4-BE49-F238E27FC236}">
                <a16:creationId xmlns:a16="http://schemas.microsoft.com/office/drawing/2014/main" id="{9AFE42A5-6E49-8538-6117-60BE05A81048}"/>
              </a:ext>
            </a:extLst>
          </p:cNvPr>
          <p:cNvSpPr/>
          <p:nvPr/>
        </p:nvSpPr>
        <p:spPr>
          <a:xfrm>
            <a:off x="0" y="1967321"/>
            <a:ext cx="201448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المعنى">
            <a:extLst>
              <a:ext uri="{FF2B5EF4-FFF2-40B4-BE49-F238E27FC236}">
                <a16:creationId xmlns:a16="http://schemas.microsoft.com/office/drawing/2014/main" id="{79EAB802-3AA1-8499-931E-77218EEE4C74}"/>
              </a:ext>
            </a:extLst>
          </p:cNvPr>
          <p:cNvSpPr/>
          <p:nvPr/>
        </p:nvSpPr>
        <p:spPr>
          <a:xfrm>
            <a:off x="21317" y="1506930"/>
            <a:ext cx="3788503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اعتدال,المضاد:انحراف,واعوجاج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الكلمة">
            <a:extLst>
              <a:ext uri="{FF2B5EF4-FFF2-40B4-BE49-F238E27FC236}">
                <a16:creationId xmlns:a16="http://schemas.microsoft.com/office/drawing/2014/main" id="{20777E49-02E1-051E-C9C0-C43818080903}"/>
              </a:ext>
            </a:extLst>
          </p:cNvPr>
          <p:cNvSpPr/>
          <p:nvPr/>
        </p:nvSpPr>
        <p:spPr>
          <a:xfrm>
            <a:off x="9305665" y="2798354"/>
            <a:ext cx="213505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المعنى">
            <a:extLst>
              <a:ext uri="{FF2B5EF4-FFF2-40B4-BE49-F238E27FC236}">
                <a16:creationId xmlns:a16="http://schemas.microsoft.com/office/drawing/2014/main" id="{C87620CB-1CA1-E7FD-D7B3-7DF8A8807F73}"/>
              </a:ext>
            </a:extLst>
          </p:cNvPr>
          <p:cNvSpPr/>
          <p:nvPr/>
        </p:nvSpPr>
        <p:spPr>
          <a:xfrm>
            <a:off x="8414822" y="2337963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ذهبت,المضاد:عادت,ورجعت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الكلمة">
            <a:extLst>
              <a:ext uri="{FF2B5EF4-FFF2-40B4-BE49-F238E27FC236}">
                <a16:creationId xmlns:a16="http://schemas.microsoft.com/office/drawing/2014/main" id="{B1DD55BF-9752-3D5D-8677-97BF982E9C8A}"/>
              </a:ext>
            </a:extLst>
          </p:cNvPr>
          <p:cNvSpPr/>
          <p:nvPr/>
        </p:nvSpPr>
        <p:spPr>
          <a:xfrm>
            <a:off x="6251209" y="2798354"/>
            <a:ext cx="1701037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المعنى">
            <a:extLst>
              <a:ext uri="{FF2B5EF4-FFF2-40B4-BE49-F238E27FC236}">
                <a16:creationId xmlns:a16="http://schemas.microsoft.com/office/drawing/2014/main" id="{9B40BB18-0AFD-5557-8904-D77B3984E2C2}"/>
              </a:ext>
            </a:extLst>
          </p:cNvPr>
          <p:cNvSpPr/>
          <p:nvPr/>
        </p:nvSpPr>
        <p:spPr>
          <a:xfrm>
            <a:off x="5360366" y="2337963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وُلاته,وخلفائه,المفرد:عامل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الكلمة">
            <a:extLst>
              <a:ext uri="{FF2B5EF4-FFF2-40B4-BE49-F238E27FC236}">
                <a16:creationId xmlns:a16="http://schemas.microsoft.com/office/drawing/2014/main" id="{3970CF14-8002-DE3D-082A-6C1FD7B6B82B}"/>
              </a:ext>
            </a:extLst>
          </p:cNvPr>
          <p:cNvSpPr/>
          <p:nvPr/>
        </p:nvSpPr>
        <p:spPr>
          <a:xfrm>
            <a:off x="61111" y="2812661"/>
            <a:ext cx="185038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المعنى">
            <a:extLst>
              <a:ext uri="{FF2B5EF4-FFF2-40B4-BE49-F238E27FC236}">
                <a16:creationId xmlns:a16="http://schemas.microsoft.com/office/drawing/2014/main" id="{F1094BB2-B19E-8ECA-0E41-7E5C178FB19E}"/>
              </a:ext>
            </a:extLst>
          </p:cNvPr>
          <p:cNvSpPr/>
          <p:nvPr/>
        </p:nvSpPr>
        <p:spPr>
          <a:xfrm>
            <a:off x="0" y="2305519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تحيته,الجمع:سلاماته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الكلمة">
            <a:extLst>
              <a:ext uri="{FF2B5EF4-FFF2-40B4-BE49-F238E27FC236}">
                <a16:creationId xmlns:a16="http://schemas.microsoft.com/office/drawing/2014/main" id="{B9129719-D2BA-F653-9092-C1857D21D963}"/>
              </a:ext>
            </a:extLst>
          </p:cNvPr>
          <p:cNvSpPr/>
          <p:nvPr/>
        </p:nvSpPr>
        <p:spPr>
          <a:xfrm>
            <a:off x="9305665" y="3597380"/>
            <a:ext cx="2027184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المعنى">
            <a:extLst>
              <a:ext uri="{FF2B5EF4-FFF2-40B4-BE49-F238E27FC236}">
                <a16:creationId xmlns:a16="http://schemas.microsoft.com/office/drawing/2014/main" id="{057D8DBD-24E3-BF49-CB5E-E2D328E2BC92}"/>
              </a:ext>
            </a:extLst>
          </p:cNvPr>
          <p:cNvSpPr/>
          <p:nvPr/>
        </p:nvSpPr>
        <p:spPr>
          <a:xfrm>
            <a:off x="8268752" y="3136989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الرسائل,المفرد:الكتاب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الكلمة">
            <a:extLst>
              <a:ext uri="{FF2B5EF4-FFF2-40B4-BE49-F238E27FC236}">
                <a16:creationId xmlns:a16="http://schemas.microsoft.com/office/drawing/2014/main" id="{009C7125-C0C9-FD21-0A47-1D94FAFE5F2C}"/>
              </a:ext>
            </a:extLst>
          </p:cNvPr>
          <p:cNvSpPr/>
          <p:nvPr/>
        </p:nvSpPr>
        <p:spPr>
          <a:xfrm>
            <a:off x="890843" y="3597380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المعنى">
            <a:extLst>
              <a:ext uri="{FF2B5EF4-FFF2-40B4-BE49-F238E27FC236}">
                <a16:creationId xmlns:a16="http://schemas.microsoft.com/office/drawing/2014/main" id="{4E429498-69D7-3B46-89A8-5CB23F12F047}"/>
              </a:ext>
            </a:extLst>
          </p:cNvPr>
          <p:cNvSpPr/>
          <p:nvPr/>
        </p:nvSpPr>
        <p:spPr>
          <a:xfrm>
            <a:off x="-1" y="3136989"/>
            <a:ext cx="5934703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العزة,والرفعة,المضاد:الذل,والمهانة,الجمع:الكرامات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الكلمة">
            <a:extLst>
              <a:ext uri="{FF2B5EF4-FFF2-40B4-BE49-F238E27FC236}">
                <a16:creationId xmlns:a16="http://schemas.microsoft.com/office/drawing/2014/main" id="{666FBD5A-1885-8B43-0AA0-4FC4A17F367A}"/>
              </a:ext>
            </a:extLst>
          </p:cNvPr>
          <p:cNvSpPr/>
          <p:nvPr/>
        </p:nvSpPr>
        <p:spPr>
          <a:xfrm>
            <a:off x="7298871" y="4517285"/>
            <a:ext cx="225334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المعنى">
            <a:extLst>
              <a:ext uri="{FF2B5EF4-FFF2-40B4-BE49-F238E27FC236}">
                <a16:creationId xmlns:a16="http://schemas.microsoft.com/office/drawing/2014/main" id="{DFFCAE98-754C-EE00-D4A6-AA2F9FFEC96A}"/>
              </a:ext>
            </a:extLst>
          </p:cNvPr>
          <p:cNvSpPr/>
          <p:nvPr/>
        </p:nvSpPr>
        <p:spPr>
          <a:xfrm>
            <a:off x="5606882" y="3559207"/>
            <a:ext cx="5350853" cy="7981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قليلة العقل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ووسيئة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التصرف,المذكر:أحمق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,</a:t>
            </a:r>
          </a:p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المضاد:العاقلة,والرزينة,الجمع:الحُمق,والحمقاوات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الكلمة">
            <a:extLst>
              <a:ext uri="{FF2B5EF4-FFF2-40B4-BE49-F238E27FC236}">
                <a16:creationId xmlns:a16="http://schemas.microsoft.com/office/drawing/2014/main" id="{1CEDDF83-E690-19E0-1421-6FB1627A2D12}"/>
              </a:ext>
            </a:extLst>
          </p:cNvPr>
          <p:cNvSpPr/>
          <p:nvPr/>
        </p:nvSpPr>
        <p:spPr>
          <a:xfrm>
            <a:off x="99311" y="4485277"/>
            <a:ext cx="181218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المعنى">
            <a:extLst>
              <a:ext uri="{FF2B5EF4-FFF2-40B4-BE49-F238E27FC236}">
                <a16:creationId xmlns:a16="http://schemas.microsoft.com/office/drawing/2014/main" id="{D4C2E051-BD40-5C26-EACB-96FC140C9CA7}"/>
              </a:ext>
            </a:extLst>
          </p:cNvPr>
          <p:cNvSpPr/>
          <p:nvPr/>
        </p:nvSpPr>
        <p:spPr>
          <a:xfrm>
            <a:off x="0" y="3927565"/>
            <a:ext cx="3363686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أهدافه,ومقاصده,المفرد:مرمى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الكلمة">
            <a:extLst>
              <a:ext uri="{FF2B5EF4-FFF2-40B4-BE49-F238E27FC236}">
                <a16:creationId xmlns:a16="http://schemas.microsoft.com/office/drawing/2014/main" id="{1E4F17FC-56D4-3AE3-C3C8-8FB76C48D8BE}"/>
              </a:ext>
            </a:extLst>
          </p:cNvPr>
          <p:cNvSpPr/>
          <p:nvPr/>
        </p:nvSpPr>
        <p:spPr>
          <a:xfrm>
            <a:off x="9305665" y="5214119"/>
            <a:ext cx="198898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المعنى">
            <a:extLst>
              <a:ext uri="{FF2B5EF4-FFF2-40B4-BE49-F238E27FC236}">
                <a16:creationId xmlns:a16="http://schemas.microsoft.com/office/drawing/2014/main" id="{2237804B-975E-58F0-71D1-097C4066D523}"/>
              </a:ext>
            </a:extLst>
          </p:cNvPr>
          <p:cNvSpPr/>
          <p:nvPr/>
        </p:nvSpPr>
        <p:spPr>
          <a:xfrm>
            <a:off x="8741721" y="4753728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قصدت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الكلمة">
            <a:extLst>
              <a:ext uri="{FF2B5EF4-FFF2-40B4-BE49-F238E27FC236}">
                <a16:creationId xmlns:a16="http://schemas.microsoft.com/office/drawing/2014/main" id="{448DBB20-B986-1B4B-ED94-FC44D1B4CD1E}"/>
              </a:ext>
            </a:extLst>
          </p:cNvPr>
          <p:cNvSpPr/>
          <p:nvPr/>
        </p:nvSpPr>
        <p:spPr>
          <a:xfrm>
            <a:off x="1811028" y="5255281"/>
            <a:ext cx="2330552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المعنى">
            <a:extLst>
              <a:ext uri="{FF2B5EF4-FFF2-40B4-BE49-F238E27FC236}">
                <a16:creationId xmlns:a16="http://schemas.microsoft.com/office/drawing/2014/main" id="{0C477394-D180-B414-3EC9-B2A8A07224B4}"/>
              </a:ext>
            </a:extLst>
          </p:cNvPr>
          <p:cNvSpPr/>
          <p:nvPr/>
        </p:nvSpPr>
        <p:spPr>
          <a:xfrm>
            <a:off x="1811028" y="4815454"/>
            <a:ext cx="2529479" cy="46039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نائبه وعامله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664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1" grpId="0" animBg="1"/>
      <p:bldP spid="4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CFF090-D5A5-A0C0-5CBB-E2485E8C4DD5}"/>
              </a:ext>
            </a:extLst>
          </p:cNvPr>
          <p:cNvGraphicFramePr>
            <a:graphicFrameLocks noGrp="1"/>
          </p:cNvGraphicFramePr>
          <p:nvPr/>
        </p:nvGraphicFramePr>
        <p:xfrm>
          <a:off x="99310" y="-4594156"/>
          <a:ext cx="12031579" cy="11422825"/>
        </p:xfrm>
        <a:graphic>
          <a:graphicData uri="http://schemas.openxmlformats.org/drawingml/2006/table">
            <a:tbl>
              <a:tblPr rtl="1" firstRow="1" firstCol="1" bandRow="1"/>
              <a:tblGrid>
                <a:gridCol w="930872">
                  <a:extLst>
                    <a:ext uri="{9D8B030D-6E8A-4147-A177-3AD203B41FA5}">
                      <a16:colId xmlns:a16="http://schemas.microsoft.com/office/drawing/2014/main" val="4155037363"/>
                    </a:ext>
                  </a:extLst>
                </a:gridCol>
                <a:gridCol w="4971131">
                  <a:extLst>
                    <a:ext uri="{9D8B030D-6E8A-4147-A177-3AD203B41FA5}">
                      <a16:colId xmlns:a16="http://schemas.microsoft.com/office/drawing/2014/main" val="3800011123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53573153"/>
                    </a:ext>
                  </a:extLst>
                </a:gridCol>
                <a:gridCol w="5311918">
                  <a:extLst>
                    <a:ext uri="{9D8B030D-6E8A-4147-A177-3AD203B41FA5}">
                      <a16:colId xmlns:a16="http://schemas.microsoft.com/office/drawing/2014/main" val="1843934491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كانَ اِبنُ داوُدٍ يُقَر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خَدَمَتهُ عُمراً مِثلَما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فَمَضَت إِلى عُمّالِهِ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وَالكُتبُ تَحتَ جَناحِها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فَأَرادَتِ الحَمقاءُ تَع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عَمَدَت لِأَوَّلِها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وَكا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فيهِ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وَيَقولُ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وَفّوها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الرِعا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يُشيرُ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الثاني بِأَن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وَأَتَت لِثالِثِها وَلَم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أَن تَكو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فَبَكَت لِذاكَ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تَنَدُّماً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رِبُ في مَجالِسِهِ 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قَد شاءَ صِدقاً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وَاِستِقامَه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يَوماً تُبَلِّغُهُم سَلامَه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كُتِبَت لَها فيها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رِفُ مِن رَسائِلِهِ مَرامَه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إِلى خَليفَتِهِ برامَه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مِلَهُ بِتاجٍ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لِلحَمامَه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يَةَ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الرَحيلِ وَفي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الإِقامَه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تُعطى 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رِياضاً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</a:t>
                      </a:r>
                      <a:r>
                        <a:rPr lang="ar-EG" sz="3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تِهامَه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تَستَحي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أَن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فضَّت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خِتامَه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لَها عَلى الطَيرِ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الزَعامَه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هَيهاتَ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لا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تُجدي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النَدامَه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1125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68D3A6-BE6B-705C-095C-484FBB6AD24C}"/>
              </a:ext>
            </a:extLst>
          </p:cNvPr>
          <p:cNvSpPr/>
          <p:nvPr/>
        </p:nvSpPr>
        <p:spPr>
          <a:xfrm>
            <a:off x="-962247" y="-1186697"/>
            <a:ext cx="13728040" cy="23039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139015" y="330787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اللغويات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سليمان والحمامة– أحمد شوقي</a:t>
            </a:r>
          </a:p>
        </p:txBody>
      </p:sp>
      <p:sp>
        <p:nvSpPr>
          <p:cNvPr id="10" name="الكلمة">
            <a:extLst>
              <a:ext uri="{FF2B5EF4-FFF2-40B4-BE49-F238E27FC236}">
                <a16:creationId xmlns:a16="http://schemas.microsoft.com/office/drawing/2014/main" id="{857FE2FB-D81D-48B9-CDCB-B73AAC3B5584}"/>
              </a:ext>
            </a:extLst>
          </p:cNvPr>
          <p:cNvSpPr/>
          <p:nvPr/>
        </p:nvSpPr>
        <p:spPr>
          <a:xfrm>
            <a:off x="7781233" y="2129572"/>
            <a:ext cx="1843214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المعنى">
            <a:extLst>
              <a:ext uri="{FF2B5EF4-FFF2-40B4-BE49-F238E27FC236}">
                <a16:creationId xmlns:a16="http://schemas.microsoft.com/office/drawing/2014/main" id="{E53773A8-E9BD-179F-B726-2ABF44A99A0F}"/>
              </a:ext>
            </a:extLst>
          </p:cNvPr>
          <p:cNvSpPr/>
          <p:nvPr/>
        </p:nvSpPr>
        <p:spPr>
          <a:xfrm>
            <a:off x="7189891" y="1550253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أعطوها حقها كاملاَ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الكلمة">
            <a:extLst>
              <a:ext uri="{FF2B5EF4-FFF2-40B4-BE49-F238E27FC236}">
                <a16:creationId xmlns:a16="http://schemas.microsoft.com/office/drawing/2014/main" id="{1F821222-8209-882E-D233-EC06EA5BA4A8}"/>
              </a:ext>
            </a:extLst>
          </p:cNvPr>
          <p:cNvSpPr/>
          <p:nvPr/>
        </p:nvSpPr>
        <p:spPr>
          <a:xfrm>
            <a:off x="4618805" y="2081226"/>
            <a:ext cx="333344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المعنى">
            <a:extLst>
              <a:ext uri="{FF2B5EF4-FFF2-40B4-BE49-F238E27FC236}">
                <a16:creationId xmlns:a16="http://schemas.microsoft.com/office/drawing/2014/main" id="{4D8A16F8-34BF-2784-C004-CF4A5DEFC340}"/>
              </a:ext>
            </a:extLst>
          </p:cNvPr>
          <p:cNvSpPr/>
          <p:nvPr/>
        </p:nvSpPr>
        <p:spPr>
          <a:xfrm>
            <a:off x="5413392" y="1495223"/>
            <a:ext cx="3681884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العناية والاهتمام المضاد : الاهمال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الكلمة">
            <a:extLst>
              <a:ext uri="{FF2B5EF4-FFF2-40B4-BE49-F238E27FC236}">
                <a16:creationId xmlns:a16="http://schemas.microsoft.com/office/drawing/2014/main" id="{27D7CE2D-2404-A98E-35AE-EC61BF7C65B7}"/>
              </a:ext>
            </a:extLst>
          </p:cNvPr>
          <p:cNvSpPr/>
          <p:nvPr/>
        </p:nvSpPr>
        <p:spPr>
          <a:xfrm>
            <a:off x="9463265" y="2897008"/>
            <a:ext cx="163352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المعنى">
            <a:extLst>
              <a:ext uri="{FF2B5EF4-FFF2-40B4-BE49-F238E27FC236}">
                <a16:creationId xmlns:a16="http://schemas.microsoft.com/office/drawing/2014/main" id="{687EE0BC-A997-1BC2-68E9-79C1CD0E6066}"/>
              </a:ext>
            </a:extLst>
          </p:cNvPr>
          <p:cNvSpPr/>
          <p:nvPr/>
        </p:nvSpPr>
        <p:spPr>
          <a:xfrm>
            <a:off x="9624447" y="2422310"/>
            <a:ext cx="1633521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يوضح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كلمة">
            <a:extLst>
              <a:ext uri="{FF2B5EF4-FFF2-40B4-BE49-F238E27FC236}">
                <a16:creationId xmlns:a16="http://schemas.microsoft.com/office/drawing/2014/main" id="{9B468D74-0D04-07E7-AF61-B691D652B6CF}"/>
              </a:ext>
            </a:extLst>
          </p:cNvPr>
          <p:cNvSpPr/>
          <p:nvPr/>
        </p:nvSpPr>
        <p:spPr>
          <a:xfrm>
            <a:off x="2565642" y="2882701"/>
            <a:ext cx="163352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المعنى">
            <a:extLst>
              <a:ext uri="{FF2B5EF4-FFF2-40B4-BE49-F238E27FC236}">
                <a16:creationId xmlns:a16="http://schemas.microsoft.com/office/drawing/2014/main" id="{89A03190-1EC9-C6E1-08D7-24842609EC5B}"/>
              </a:ext>
            </a:extLst>
          </p:cNvPr>
          <p:cNvSpPr/>
          <p:nvPr/>
        </p:nvSpPr>
        <p:spPr>
          <a:xfrm>
            <a:off x="1674799" y="2422310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حدائق وبساتين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الكلمة">
            <a:extLst>
              <a:ext uri="{FF2B5EF4-FFF2-40B4-BE49-F238E27FC236}">
                <a16:creationId xmlns:a16="http://schemas.microsoft.com/office/drawing/2014/main" id="{90D2DBDF-DCBF-E33B-F3EE-4138A4643783}"/>
              </a:ext>
            </a:extLst>
          </p:cNvPr>
          <p:cNvSpPr/>
          <p:nvPr/>
        </p:nvSpPr>
        <p:spPr>
          <a:xfrm>
            <a:off x="61112" y="2879815"/>
            <a:ext cx="1613688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المعنى">
            <a:extLst>
              <a:ext uri="{FF2B5EF4-FFF2-40B4-BE49-F238E27FC236}">
                <a16:creationId xmlns:a16="http://schemas.microsoft.com/office/drawing/2014/main" id="{F3984493-99B2-D3BC-CD56-9C5C52800D8C}"/>
              </a:ext>
            </a:extLst>
          </p:cNvPr>
          <p:cNvSpPr/>
          <p:nvPr/>
        </p:nvSpPr>
        <p:spPr>
          <a:xfrm>
            <a:off x="12536" y="2455908"/>
            <a:ext cx="2250217" cy="45125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أرض منخفضة</a:t>
            </a:r>
          </a:p>
        </p:txBody>
      </p:sp>
      <p:sp>
        <p:nvSpPr>
          <p:cNvPr id="20" name="الكلمة">
            <a:extLst>
              <a:ext uri="{FF2B5EF4-FFF2-40B4-BE49-F238E27FC236}">
                <a16:creationId xmlns:a16="http://schemas.microsoft.com/office/drawing/2014/main" id="{762CCAAE-8A13-7470-447D-A5E6929D59C3}"/>
              </a:ext>
            </a:extLst>
          </p:cNvPr>
          <p:cNvSpPr/>
          <p:nvPr/>
        </p:nvSpPr>
        <p:spPr>
          <a:xfrm>
            <a:off x="3827824" y="3735366"/>
            <a:ext cx="163352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المعنى">
            <a:extLst>
              <a:ext uri="{FF2B5EF4-FFF2-40B4-BE49-F238E27FC236}">
                <a16:creationId xmlns:a16="http://schemas.microsoft.com/office/drawing/2014/main" id="{326C4BC6-39A6-B8D7-0A7E-9063210548BD}"/>
              </a:ext>
            </a:extLst>
          </p:cNvPr>
          <p:cNvSpPr/>
          <p:nvPr/>
        </p:nvSpPr>
        <p:spPr>
          <a:xfrm>
            <a:off x="3045046" y="3357399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تخجل</a:t>
            </a:r>
            <a:r>
              <a:rPr kumimoji="0" lang="ar-EG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 ، المضاد : تجرؤ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الكلمة">
            <a:extLst>
              <a:ext uri="{FF2B5EF4-FFF2-40B4-BE49-F238E27FC236}">
                <a16:creationId xmlns:a16="http://schemas.microsoft.com/office/drawing/2014/main" id="{A87EEF2D-0CDA-70E2-BA42-368DA48B757B}"/>
              </a:ext>
            </a:extLst>
          </p:cNvPr>
          <p:cNvSpPr/>
          <p:nvPr/>
        </p:nvSpPr>
        <p:spPr>
          <a:xfrm>
            <a:off x="1703834" y="3791464"/>
            <a:ext cx="163352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المعنى">
            <a:extLst>
              <a:ext uri="{FF2B5EF4-FFF2-40B4-BE49-F238E27FC236}">
                <a16:creationId xmlns:a16="http://schemas.microsoft.com/office/drawing/2014/main" id="{5927AC56-85E4-D25B-50D2-D6DD0B6591D3}"/>
              </a:ext>
            </a:extLst>
          </p:cNvPr>
          <p:cNvSpPr/>
          <p:nvPr/>
        </p:nvSpPr>
        <p:spPr>
          <a:xfrm>
            <a:off x="812991" y="3331073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فتحت × أغلقت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الكلمة">
            <a:extLst>
              <a:ext uri="{FF2B5EF4-FFF2-40B4-BE49-F238E27FC236}">
                <a16:creationId xmlns:a16="http://schemas.microsoft.com/office/drawing/2014/main" id="{7C2535D6-F6AF-6CC8-D49A-3E1CB28C7EED}"/>
              </a:ext>
            </a:extLst>
          </p:cNvPr>
          <p:cNvSpPr/>
          <p:nvPr/>
        </p:nvSpPr>
        <p:spPr>
          <a:xfrm>
            <a:off x="0" y="3737387"/>
            <a:ext cx="1633521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المعنى">
            <a:extLst>
              <a:ext uri="{FF2B5EF4-FFF2-40B4-BE49-F238E27FC236}">
                <a16:creationId xmlns:a16="http://schemas.microsoft.com/office/drawing/2014/main" id="{9735E0BF-7E88-516B-6AB2-895291956418}"/>
              </a:ext>
            </a:extLst>
          </p:cNvPr>
          <p:cNvSpPr/>
          <p:nvPr/>
        </p:nvSpPr>
        <p:spPr>
          <a:xfrm>
            <a:off x="-54349" y="3331073"/>
            <a:ext cx="2129522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المقصود قفله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الكلمة">
            <a:extLst>
              <a:ext uri="{FF2B5EF4-FFF2-40B4-BE49-F238E27FC236}">
                <a16:creationId xmlns:a16="http://schemas.microsoft.com/office/drawing/2014/main" id="{A36A3471-38AB-B891-AB52-B3E1E3CDA87F}"/>
              </a:ext>
            </a:extLst>
          </p:cNvPr>
          <p:cNvSpPr/>
          <p:nvPr/>
        </p:nvSpPr>
        <p:spPr>
          <a:xfrm>
            <a:off x="6304235" y="5335507"/>
            <a:ext cx="166254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المعنى">
            <a:extLst>
              <a:ext uri="{FF2B5EF4-FFF2-40B4-BE49-F238E27FC236}">
                <a16:creationId xmlns:a16="http://schemas.microsoft.com/office/drawing/2014/main" id="{0DCFFEAD-8C8B-8741-3877-1B414EB8DD59}"/>
              </a:ext>
            </a:extLst>
          </p:cNvPr>
          <p:cNvSpPr/>
          <p:nvPr/>
        </p:nvSpPr>
        <p:spPr>
          <a:xfrm>
            <a:off x="5413392" y="4875116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حُزناً,وحسرة,وأسفاً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الكلمة">
            <a:extLst>
              <a:ext uri="{FF2B5EF4-FFF2-40B4-BE49-F238E27FC236}">
                <a16:creationId xmlns:a16="http://schemas.microsoft.com/office/drawing/2014/main" id="{36FDD30F-6E04-53F8-62CB-F73CA3B36ECF}"/>
              </a:ext>
            </a:extLst>
          </p:cNvPr>
          <p:cNvSpPr/>
          <p:nvPr/>
        </p:nvSpPr>
        <p:spPr>
          <a:xfrm>
            <a:off x="3796986" y="5355619"/>
            <a:ext cx="16164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المعنى">
            <a:extLst>
              <a:ext uri="{FF2B5EF4-FFF2-40B4-BE49-F238E27FC236}">
                <a16:creationId xmlns:a16="http://schemas.microsoft.com/office/drawing/2014/main" id="{65E9D6D2-1507-BF30-CDB8-1977A0028FE6}"/>
              </a:ext>
            </a:extLst>
          </p:cNvPr>
          <p:cNvSpPr/>
          <p:nvPr/>
        </p:nvSpPr>
        <p:spPr>
          <a:xfrm>
            <a:off x="3045046" y="4726801"/>
            <a:ext cx="3025898" cy="7276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اسم فعل ماض بمعنى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بعد,المراد:استحال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الكلمة">
            <a:extLst>
              <a:ext uri="{FF2B5EF4-FFF2-40B4-BE49-F238E27FC236}">
                <a16:creationId xmlns:a16="http://schemas.microsoft.com/office/drawing/2014/main" id="{E770DBC2-2FDD-3025-68BA-935EF9787172}"/>
              </a:ext>
            </a:extLst>
          </p:cNvPr>
          <p:cNvSpPr/>
          <p:nvPr/>
        </p:nvSpPr>
        <p:spPr>
          <a:xfrm>
            <a:off x="1947289" y="5446989"/>
            <a:ext cx="161640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المعنى">
            <a:extLst>
              <a:ext uri="{FF2B5EF4-FFF2-40B4-BE49-F238E27FC236}">
                <a16:creationId xmlns:a16="http://schemas.microsoft.com/office/drawing/2014/main" id="{AF126629-FA41-DA9B-E37F-8C27D0DAA599}"/>
              </a:ext>
            </a:extLst>
          </p:cNvPr>
          <p:cNvSpPr/>
          <p:nvPr/>
        </p:nvSpPr>
        <p:spPr>
          <a:xfrm>
            <a:off x="1298806" y="4986598"/>
            <a:ext cx="3025898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تنفع,وتفيد,المضاد:تضر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الكلمة">
            <a:extLst>
              <a:ext uri="{FF2B5EF4-FFF2-40B4-BE49-F238E27FC236}">
                <a16:creationId xmlns:a16="http://schemas.microsoft.com/office/drawing/2014/main" id="{1CB17F90-D246-BE10-7214-DD0B9A038922}"/>
              </a:ext>
            </a:extLst>
          </p:cNvPr>
          <p:cNvSpPr/>
          <p:nvPr/>
        </p:nvSpPr>
        <p:spPr>
          <a:xfrm>
            <a:off x="61111" y="4533955"/>
            <a:ext cx="180797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المعنى">
            <a:extLst>
              <a:ext uri="{FF2B5EF4-FFF2-40B4-BE49-F238E27FC236}">
                <a16:creationId xmlns:a16="http://schemas.microsoft.com/office/drawing/2014/main" id="{7CDFC845-D3E4-3FA4-FB92-578FF3EDC9BE}"/>
              </a:ext>
            </a:extLst>
          </p:cNvPr>
          <p:cNvSpPr/>
          <p:nvPr/>
        </p:nvSpPr>
        <p:spPr>
          <a:xfrm>
            <a:off x="99310" y="4087796"/>
            <a:ext cx="1675927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الرئاسة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Arrow: Pentagon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AA89AC-8B5F-881E-1EF7-8F51982842DA}"/>
              </a:ext>
            </a:extLst>
          </p:cNvPr>
          <p:cNvSpPr/>
          <p:nvPr/>
        </p:nvSpPr>
        <p:spPr>
          <a:xfrm>
            <a:off x="6289700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التالي</a:t>
            </a:r>
          </a:p>
        </p:txBody>
      </p:sp>
      <p:sp>
        <p:nvSpPr>
          <p:cNvPr id="6" name="Arrow: Pentagon 5">
            <a:hlinkClick r:id="" action="ppaction://noaction"/>
            <a:extLst>
              <a:ext uri="{FF2B5EF4-FFF2-40B4-BE49-F238E27FC236}">
                <a16:creationId xmlns:a16="http://schemas.microsoft.com/office/drawing/2014/main" id="{55CBA75E-2CF0-0899-0926-AEDF958A5F83}"/>
              </a:ext>
            </a:extLst>
          </p:cNvPr>
          <p:cNvSpPr/>
          <p:nvPr/>
        </p:nvSpPr>
        <p:spPr>
          <a:xfrm flipH="1">
            <a:off x="4618805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القائمة</a:t>
            </a:r>
          </a:p>
        </p:txBody>
      </p:sp>
    </p:spTree>
    <p:extLst>
      <p:ext uri="{BB962C8B-B14F-4D97-AF65-F5344CB8AC3E}">
        <p14:creationId xmlns:p14="http://schemas.microsoft.com/office/powerpoint/2010/main" val="3251189745"/>
      </p:ext>
    </p:extLst>
  </p:cSld>
  <p:clrMapOvr>
    <a:masterClrMapping/>
  </p:clrMapOvr>
  <p:transition spd="slow" advClick="0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7" grpId="0" animBg="1"/>
      <p:bldP spid="27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CFF090-D5A5-A0C0-5CBB-E2485E8C4DD5}"/>
              </a:ext>
            </a:extLst>
          </p:cNvPr>
          <p:cNvGraphicFramePr>
            <a:graphicFrameLocks noGrp="1"/>
          </p:cNvGraphicFramePr>
          <p:nvPr/>
        </p:nvGraphicFramePr>
        <p:xfrm>
          <a:off x="99310" y="254937"/>
          <a:ext cx="12031579" cy="11422825"/>
        </p:xfrm>
        <a:graphic>
          <a:graphicData uri="http://schemas.openxmlformats.org/drawingml/2006/table">
            <a:tbl>
              <a:tblPr rtl="1" firstRow="1" firstCol="1" bandRow="1"/>
              <a:tblGrid>
                <a:gridCol w="930872">
                  <a:extLst>
                    <a:ext uri="{9D8B030D-6E8A-4147-A177-3AD203B41FA5}">
                      <a16:colId xmlns:a16="http://schemas.microsoft.com/office/drawing/2014/main" val="4155037363"/>
                    </a:ext>
                  </a:extLst>
                </a:gridCol>
                <a:gridCol w="4971131">
                  <a:extLst>
                    <a:ext uri="{9D8B030D-6E8A-4147-A177-3AD203B41FA5}">
                      <a16:colId xmlns:a16="http://schemas.microsoft.com/office/drawing/2014/main" val="3800011123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53573153"/>
                    </a:ext>
                  </a:extLst>
                </a:gridCol>
                <a:gridCol w="5311918">
                  <a:extLst>
                    <a:ext uri="{9D8B030D-6E8A-4147-A177-3AD203B41FA5}">
                      <a16:colId xmlns:a16="http://schemas.microsoft.com/office/drawing/2014/main" val="1843934491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كانَ اِبنُ داوُدٍ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يُقَر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خَدَمَتهُ عُمراً 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مِثلَما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فَمَضَت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إِلى عُمّالِهِ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وَالكُتبُ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تَحتَ جَناحِها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فَأَرادَتِ الحَمقاءُ 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تَع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عَمَدَت لِأَوَّلِها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وَكا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فيهِ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وَيَقولُ وَفّوها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الرِعا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وَيُشيرُ في الثاني بِأَن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وَأَتَت لِثالِثِها وَلَم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أَن تَكو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فَبَكَت لِذاكَ تَنَدُّماً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رِبُ في مَجالِسِهِ 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قَد شاءَ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صِدقاً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وَاِستِقامَه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يَوماً تُبَلِّغُهُم سَلامَه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كُتِبَت لَها فيها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رِفُ مِن رَسائِلِهِ مَرامَه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إِلى خَليفَتِهِ برامَه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مِلَهُ بِتاجٍ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لِلحَمامَه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يَةَ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الرَحيلِ وَفي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الإِقامَه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تُعطى رِياضاً في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تِهامَه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تَستَحي أَن فضَّت خِتامَه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لَها عَلى الطَيرِ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الزَعامَه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هَيهاتَ لا تُجدي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النَدامَه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11256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139015" y="330787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مظاهر الجمال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سليمان والحمامة– أحمد شوقي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68D3A6-BE6B-705C-095C-484FBB6AD24C}"/>
              </a:ext>
            </a:extLst>
          </p:cNvPr>
          <p:cNvSpPr/>
          <p:nvPr/>
        </p:nvSpPr>
        <p:spPr>
          <a:xfrm>
            <a:off x="-444127" y="5966422"/>
            <a:ext cx="13728040" cy="23039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الكلمة">
            <a:extLst>
              <a:ext uri="{FF2B5EF4-FFF2-40B4-BE49-F238E27FC236}">
                <a16:creationId xmlns:a16="http://schemas.microsoft.com/office/drawing/2014/main" id="{661F23CE-640E-1C24-FA35-41820127FB5A}"/>
              </a:ext>
            </a:extLst>
          </p:cNvPr>
          <p:cNvSpPr/>
          <p:nvPr/>
        </p:nvSpPr>
        <p:spPr>
          <a:xfrm>
            <a:off x="99311" y="1331080"/>
            <a:ext cx="7541354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المعنى">
            <a:extLst>
              <a:ext uri="{FF2B5EF4-FFF2-40B4-BE49-F238E27FC236}">
                <a16:creationId xmlns:a16="http://schemas.microsoft.com/office/drawing/2014/main" id="{95134FC4-9CAD-BC62-7DFD-1BCE031D2C1A}"/>
              </a:ext>
            </a:extLst>
          </p:cNvPr>
          <p:cNvSpPr/>
          <p:nvPr/>
        </p:nvSpPr>
        <p:spPr>
          <a:xfrm>
            <a:off x="1735810" y="456863"/>
            <a:ext cx="4856136" cy="85062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تعبير يدل على مكانة هذه الحمامة عند سيدنا سليمان , </a:t>
            </a:r>
            <a:r>
              <a:rPr lang="ar-EG" sz="2800" b="1" dirty="0">
                <a:solidFill>
                  <a:srgbClr val="C00000"/>
                </a:solidFill>
              </a:rPr>
              <a:t>حمامة</a:t>
            </a:r>
            <a:r>
              <a:rPr lang="ar-EG" sz="2800" b="1" dirty="0"/>
              <a:t>: نكرة للتعظيم</a:t>
            </a:r>
            <a:endParaRPr lang="en-US" sz="2800" dirty="0"/>
          </a:p>
        </p:txBody>
      </p:sp>
      <p:sp>
        <p:nvSpPr>
          <p:cNvPr id="10" name="الكلمة">
            <a:extLst>
              <a:ext uri="{FF2B5EF4-FFF2-40B4-BE49-F238E27FC236}">
                <a16:creationId xmlns:a16="http://schemas.microsoft.com/office/drawing/2014/main" id="{0CC61EE4-7B17-EE25-25B8-9C16E72E7026}"/>
              </a:ext>
            </a:extLst>
          </p:cNvPr>
          <p:cNvSpPr/>
          <p:nvPr/>
        </p:nvSpPr>
        <p:spPr>
          <a:xfrm>
            <a:off x="7640665" y="2020601"/>
            <a:ext cx="367183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المعنى">
            <a:extLst>
              <a:ext uri="{FF2B5EF4-FFF2-40B4-BE49-F238E27FC236}">
                <a16:creationId xmlns:a16="http://schemas.microsoft.com/office/drawing/2014/main" id="{128A0F2B-028E-D485-5E29-7F7B74ABC182}"/>
              </a:ext>
            </a:extLst>
          </p:cNvPr>
          <p:cNvSpPr/>
          <p:nvPr/>
        </p:nvSpPr>
        <p:spPr>
          <a:xfrm>
            <a:off x="7393764" y="1078199"/>
            <a:ext cx="3935307" cy="8693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تعبير يدل على شدة إخلاص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الحمامة,وطول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مدة خدمتها لسيدنا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الكلمة">
            <a:extLst>
              <a:ext uri="{FF2B5EF4-FFF2-40B4-BE49-F238E27FC236}">
                <a16:creationId xmlns:a16="http://schemas.microsoft.com/office/drawing/2014/main" id="{7A3517F6-18C2-9BF6-7CB0-4D46C413E256}"/>
              </a:ext>
            </a:extLst>
          </p:cNvPr>
          <p:cNvSpPr/>
          <p:nvPr/>
        </p:nvSpPr>
        <p:spPr>
          <a:xfrm>
            <a:off x="99310" y="2021146"/>
            <a:ext cx="352026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المعنى">
            <a:extLst>
              <a:ext uri="{FF2B5EF4-FFF2-40B4-BE49-F238E27FC236}">
                <a16:creationId xmlns:a16="http://schemas.microsoft.com/office/drawing/2014/main" id="{6EFD806B-A3E1-354D-8806-51CDFD52829E}"/>
              </a:ext>
            </a:extLst>
          </p:cNvPr>
          <p:cNvSpPr/>
          <p:nvPr/>
        </p:nvSpPr>
        <p:spPr>
          <a:xfrm>
            <a:off x="99309" y="1183019"/>
            <a:ext cx="3935308" cy="8693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العطف يفيد تنوع الصفات الطيبة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التى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تتمتع بها الحمامة ، نكرتان للتعظيم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الكلمة">
            <a:extLst>
              <a:ext uri="{FF2B5EF4-FFF2-40B4-BE49-F238E27FC236}">
                <a16:creationId xmlns:a16="http://schemas.microsoft.com/office/drawing/2014/main" id="{C5751197-5562-4A56-8B3D-A3486D69F246}"/>
              </a:ext>
            </a:extLst>
          </p:cNvPr>
          <p:cNvSpPr/>
          <p:nvPr/>
        </p:nvSpPr>
        <p:spPr>
          <a:xfrm>
            <a:off x="9345477" y="2783146"/>
            <a:ext cx="198359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المعنى">
            <a:extLst>
              <a:ext uri="{FF2B5EF4-FFF2-40B4-BE49-F238E27FC236}">
                <a16:creationId xmlns:a16="http://schemas.microsoft.com/office/drawing/2014/main" id="{B1802D65-5475-18B6-19BC-2C1752829006}"/>
              </a:ext>
            </a:extLst>
          </p:cNvPr>
          <p:cNvSpPr/>
          <p:nvPr/>
        </p:nvSpPr>
        <p:spPr>
          <a:xfrm>
            <a:off x="7936557" y="1873718"/>
            <a:ext cx="3671835" cy="8693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الفاء تدل على  سرعة استجابة الحمامة لأوامر سيدنا سليمان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كلمة">
            <a:extLst>
              <a:ext uri="{FF2B5EF4-FFF2-40B4-BE49-F238E27FC236}">
                <a16:creationId xmlns:a16="http://schemas.microsoft.com/office/drawing/2014/main" id="{F88AF40B-1F5B-DFA3-8B2E-CDE88CB5405E}"/>
              </a:ext>
            </a:extLst>
          </p:cNvPr>
          <p:cNvSpPr/>
          <p:nvPr/>
        </p:nvSpPr>
        <p:spPr>
          <a:xfrm>
            <a:off x="6281351" y="3706010"/>
            <a:ext cx="3250107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المعنى">
            <a:extLst>
              <a:ext uri="{FF2B5EF4-FFF2-40B4-BE49-F238E27FC236}">
                <a16:creationId xmlns:a16="http://schemas.microsoft.com/office/drawing/2014/main" id="{94C56761-8E10-16DB-D373-79F07EA37BE7}"/>
              </a:ext>
            </a:extLst>
          </p:cNvPr>
          <p:cNvSpPr/>
          <p:nvPr/>
        </p:nvSpPr>
        <p:spPr>
          <a:xfrm>
            <a:off x="5830642" y="2559035"/>
            <a:ext cx="3817349" cy="98611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تعبير يدل على حرص الحمامة على الرسائل ,واهتمامها بها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الكلمة">
            <a:extLst>
              <a:ext uri="{FF2B5EF4-FFF2-40B4-BE49-F238E27FC236}">
                <a16:creationId xmlns:a16="http://schemas.microsoft.com/office/drawing/2014/main" id="{6CF00D26-E998-14D6-7CA4-4E6C29AE5154}"/>
              </a:ext>
            </a:extLst>
          </p:cNvPr>
          <p:cNvSpPr/>
          <p:nvPr/>
        </p:nvSpPr>
        <p:spPr>
          <a:xfrm>
            <a:off x="99309" y="3584757"/>
            <a:ext cx="5459614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المعنى">
            <a:extLst>
              <a:ext uri="{FF2B5EF4-FFF2-40B4-BE49-F238E27FC236}">
                <a16:creationId xmlns:a16="http://schemas.microsoft.com/office/drawing/2014/main" id="{941E5B5A-A281-1032-1D77-7C98D0DAD6E4}"/>
              </a:ext>
            </a:extLst>
          </p:cNvPr>
          <p:cNvSpPr/>
          <p:nvPr/>
        </p:nvSpPr>
        <p:spPr>
          <a:xfrm>
            <a:off x="99309" y="2572669"/>
            <a:ext cx="5959867" cy="95573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/>
              <a:t>تعبير يدل على تكريم سيدنا سليمان للحمامة</a:t>
            </a:r>
          </a:p>
          <a:p>
            <a:pPr lvl="0" algn="ctr" rtl="1">
              <a:defRPr/>
            </a:pPr>
            <a:r>
              <a:rPr lang="ar-EG" sz="2400" b="1" dirty="0"/>
              <a:t>أسلوب </a:t>
            </a:r>
            <a:r>
              <a:rPr lang="ar-EG" sz="2400" b="1" dirty="0" err="1"/>
              <a:t>توكيد,وسيلته</a:t>
            </a:r>
            <a:r>
              <a:rPr lang="ar-EG" sz="2400" b="1" dirty="0"/>
              <a:t> تقديم الجار والمجرور(لها – فيها )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الكلمة">
            <a:extLst>
              <a:ext uri="{FF2B5EF4-FFF2-40B4-BE49-F238E27FC236}">
                <a16:creationId xmlns:a16="http://schemas.microsoft.com/office/drawing/2014/main" id="{3AA1CBD3-F99C-2A1D-D527-DA3299D771EF}"/>
              </a:ext>
            </a:extLst>
          </p:cNvPr>
          <p:cNvSpPr/>
          <p:nvPr/>
        </p:nvSpPr>
        <p:spPr>
          <a:xfrm>
            <a:off x="7175715" y="4451192"/>
            <a:ext cx="413678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المعنى">
            <a:extLst>
              <a:ext uri="{FF2B5EF4-FFF2-40B4-BE49-F238E27FC236}">
                <a16:creationId xmlns:a16="http://schemas.microsoft.com/office/drawing/2014/main" id="{7EDD6289-21CD-9C6F-59DB-B947A6773016}"/>
              </a:ext>
            </a:extLst>
          </p:cNvPr>
          <p:cNvSpPr/>
          <p:nvPr/>
        </p:nvSpPr>
        <p:spPr>
          <a:xfrm>
            <a:off x="4636393" y="3422143"/>
            <a:ext cx="7456297" cy="95573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EG" sz="2400" b="1" dirty="0"/>
              <a:t>تصوير للحمامة بإنسانة حمقاء تريد أن تعرف ما ليس من حقها أن تعرفه</a:t>
            </a:r>
          </a:p>
          <a:p>
            <a:pPr algn="ctr" rtl="1"/>
            <a:r>
              <a:rPr lang="ar-EG" sz="2400" b="1" dirty="0">
                <a:solidFill>
                  <a:srgbClr val="C00000"/>
                </a:solidFill>
              </a:rPr>
              <a:t>الحمقاء</a:t>
            </a:r>
            <a:r>
              <a:rPr lang="ar-EG" sz="2400" b="1" dirty="0"/>
              <a:t>: توحى بقلة عقل </a:t>
            </a:r>
            <a:r>
              <a:rPr lang="ar-EG" sz="2400" b="1" dirty="0" err="1"/>
              <a:t>الحمامة,وسوء</a:t>
            </a:r>
            <a:r>
              <a:rPr lang="ar-EG" sz="2400" b="1" dirty="0"/>
              <a:t> تصرفها</a:t>
            </a:r>
            <a:endParaRPr lang="en-US" sz="2400" dirty="0"/>
          </a:p>
        </p:txBody>
      </p:sp>
      <p:sp>
        <p:nvSpPr>
          <p:cNvPr id="22" name="الكلمة">
            <a:extLst>
              <a:ext uri="{FF2B5EF4-FFF2-40B4-BE49-F238E27FC236}">
                <a16:creationId xmlns:a16="http://schemas.microsoft.com/office/drawing/2014/main" id="{576C34DA-EFEC-63A3-5161-78B23CB6921D}"/>
              </a:ext>
            </a:extLst>
          </p:cNvPr>
          <p:cNvSpPr/>
          <p:nvPr/>
        </p:nvSpPr>
        <p:spPr>
          <a:xfrm>
            <a:off x="7640666" y="5390330"/>
            <a:ext cx="3502616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المعنى">
            <a:extLst>
              <a:ext uri="{FF2B5EF4-FFF2-40B4-BE49-F238E27FC236}">
                <a16:creationId xmlns:a16="http://schemas.microsoft.com/office/drawing/2014/main" id="{557F67FE-D8AF-5D9C-482E-F03754461B1A}"/>
              </a:ext>
            </a:extLst>
          </p:cNvPr>
          <p:cNvSpPr/>
          <p:nvPr/>
        </p:nvSpPr>
        <p:spPr>
          <a:xfrm>
            <a:off x="6289700" y="4648906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للحمامة بإنسان يقصد معرفة الأمور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Arrow: Pentagon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3AEEB24-39AE-DB1A-369C-738E1A75776E}"/>
              </a:ext>
            </a:extLst>
          </p:cNvPr>
          <p:cNvSpPr/>
          <p:nvPr/>
        </p:nvSpPr>
        <p:spPr>
          <a:xfrm>
            <a:off x="6289700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التالي</a:t>
            </a:r>
          </a:p>
        </p:txBody>
      </p:sp>
      <p:sp>
        <p:nvSpPr>
          <p:cNvPr id="25" name="Arrow: Pentagon 24">
            <a:hlinkClick r:id="" action="ppaction://noaction"/>
            <a:extLst>
              <a:ext uri="{FF2B5EF4-FFF2-40B4-BE49-F238E27FC236}">
                <a16:creationId xmlns:a16="http://schemas.microsoft.com/office/drawing/2014/main" id="{6A39C0C7-8F59-F318-0D44-F24A08FD7E03}"/>
              </a:ext>
            </a:extLst>
          </p:cNvPr>
          <p:cNvSpPr/>
          <p:nvPr/>
        </p:nvSpPr>
        <p:spPr>
          <a:xfrm flipH="1">
            <a:off x="4618805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القائمة</a:t>
            </a:r>
          </a:p>
        </p:txBody>
      </p:sp>
    </p:spTree>
    <p:extLst>
      <p:ext uri="{BB962C8B-B14F-4D97-AF65-F5344CB8AC3E}">
        <p14:creationId xmlns:p14="http://schemas.microsoft.com/office/powerpoint/2010/main" val="4125527982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CFF090-D5A5-A0C0-5CBB-E2485E8C4DD5}"/>
              </a:ext>
            </a:extLst>
          </p:cNvPr>
          <p:cNvGraphicFramePr>
            <a:graphicFrameLocks noGrp="1"/>
          </p:cNvGraphicFramePr>
          <p:nvPr/>
        </p:nvGraphicFramePr>
        <p:xfrm>
          <a:off x="99310" y="-4594156"/>
          <a:ext cx="12031579" cy="11422825"/>
        </p:xfrm>
        <a:graphic>
          <a:graphicData uri="http://schemas.openxmlformats.org/drawingml/2006/table">
            <a:tbl>
              <a:tblPr rtl="1" firstRow="1" firstCol="1" bandRow="1"/>
              <a:tblGrid>
                <a:gridCol w="930872">
                  <a:extLst>
                    <a:ext uri="{9D8B030D-6E8A-4147-A177-3AD203B41FA5}">
                      <a16:colId xmlns:a16="http://schemas.microsoft.com/office/drawing/2014/main" val="4155037363"/>
                    </a:ext>
                  </a:extLst>
                </a:gridCol>
                <a:gridCol w="4938702">
                  <a:extLst>
                    <a:ext uri="{9D8B030D-6E8A-4147-A177-3AD203B41FA5}">
                      <a16:colId xmlns:a16="http://schemas.microsoft.com/office/drawing/2014/main" val="3800011123"/>
                    </a:ext>
                  </a:extLst>
                </a:gridCol>
                <a:gridCol w="850087">
                  <a:extLst>
                    <a:ext uri="{9D8B030D-6E8A-4147-A177-3AD203B41FA5}">
                      <a16:colId xmlns:a16="http://schemas.microsoft.com/office/drawing/2014/main" val="253573153"/>
                    </a:ext>
                  </a:extLst>
                </a:gridCol>
                <a:gridCol w="5311918">
                  <a:extLst>
                    <a:ext uri="{9D8B030D-6E8A-4147-A177-3AD203B41FA5}">
                      <a16:colId xmlns:a16="http://schemas.microsoft.com/office/drawing/2014/main" val="1843934491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كانَ اِبنُ داوُدٍ يُقَر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خَدَمَتهُ عُمراً مِثلَما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فَمَضَت إِلى عُمّالِهِ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وَالكُتبُ تَحتَ جَناحِها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فَأَرادَتِ الحَمقاءُ تَع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عَمَدَت لِأَوَّلِها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وَكا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فيهِ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وَيَقولُ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وَفّوها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الرِعا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وَيُشيرُ في الثاني بِأَن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وَأَتَت لِثالِثِها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وَلَم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فَرَأَتهُ يَأمُرُ أَن تَكو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فَبَكَت لِذاكَ تَنَدُّماً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***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dvertisingExtraBold"/>
                        </a:rPr>
                        <a:t> 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رِبُ في مَجالِسِهِ 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قَد شاءَ صِدقاً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وَاِستِقامَه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يَوماً تُبَلِّغُهُم سَلامَه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كُتِبَت لَها فيها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رِفُ مِن رَسائِلِهِ مَرامَه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إِلى خَليفَتِهِ برامَه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مِلَهُ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بِتاجٍ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لِلحَمامَه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يَةَ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الرَحيلِ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وَفي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الإِقامَه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تُعطى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رِياضاً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في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تِهامَه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َستَحي</a:t>
                      </a: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أَن فضَّت خِتامَه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نَ </a:t>
                      </a:r>
                      <a:r>
                        <a:rPr lang="ar-EG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لَها عَلى الطَيرِ </a:t>
                      </a:r>
                      <a:r>
                        <a:rPr lang="ar-EG" sz="3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الزَعامَه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هَيهاتَ لا تُجدي </a:t>
                      </a:r>
                      <a:r>
                        <a:rPr lang="ar-EG" sz="3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النَدامَه</a:t>
                      </a:r>
                      <a:br>
                        <a:rPr lang="ar-EG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3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444" marR="63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1125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68D3A6-BE6B-705C-095C-484FBB6AD24C}"/>
              </a:ext>
            </a:extLst>
          </p:cNvPr>
          <p:cNvSpPr/>
          <p:nvPr/>
        </p:nvSpPr>
        <p:spPr>
          <a:xfrm>
            <a:off x="-962247" y="-1186697"/>
            <a:ext cx="13728040" cy="23039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139015" y="330787"/>
            <a:ext cx="2953675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من مظاهر الجمال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3619576" y="52953"/>
            <a:ext cx="4952846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سليمان والحمامة– أحمد شوقي</a:t>
            </a:r>
          </a:p>
        </p:txBody>
      </p:sp>
      <p:sp>
        <p:nvSpPr>
          <p:cNvPr id="3" name="الكلمة">
            <a:extLst>
              <a:ext uri="{FF2B5EF4-FFF2-40B4-BE49-F238E27FC236}">
                <a16:creationId xmlns:a16="http://schemas.microsoft.com/office/drawing/2014/main" id="{BB541B01-441E-5645-34D5-8F72318EB451}"/>
              </a:ext>
            </a:extLst>
          </p:cNvPr>
          <p:cNvSpPr/>
          <p:nvPr/>
        </p:nvSpPr>
        <p:spPr>
          <a:xfrm>
            <a:off x="99310" y="1263436"/>
            <a:ext cx="380626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المعنى">
            <a:extLst>
              <a:ext uri="{FF2B5EF4-FFF2-40B4-BE49-F238E27FC236}">
                <a16:creationId xmlns:a16="http://schemas.microsoft.com/office/drawing/2014/main" id="{5EB9C931-120D-D412-D28D-33FCE64A2D07}"/>
              </a:ext>
            </a:extLst>
          </p:cNvPr>
          <p:cNvSpPr/>
          <p:nvPr/>
        </p:nvSpPr>
        <p:spPr>
          <a:xfrm>
            <a:off x="99310" y="715648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للحمامة بملك يُكرم بلبس التاج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الكلمة">
            <a:extLst>
              <a:ext uri="{FF2B5EF4-FFF2-40B4-BE49-F238E27FC236}">
                <a16:creationId xmlns:a16="http://schemas.microsoft.com/office/drawing/2014/main" id="{3CC8C287-D9B6-FED7-8CAF-AF68BE5D1577}"/>
              </a:ext>
            </a:extLst>
          </p:cNvPr>
          <p:cNvSpPr/>
          <p:nvPr/>
        </p:nvSpPr>
        <p:spPr>
          <a:xfrm>
            <a:off x="7551773" y="2118172"/>
            <a:ext cx="1979685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المعنى">
            <a:extLst>
              <a:ext uri="{FF2B5EF4-FFF2-40B4-BE49-F238E27FC236}">
                <a16:creationId xmlns:a16="http://schemas.microsoft.com/office/drawing/2014/main" id="{2F261AB9-2D2B-8F43-AC76-61A80ABF004B}"/>
              </a:ext>
            </a:extLst>
          </p:cNvPr>
          <p:cNvSpPr/>
          <p:nvPr/>
        </p:nvSpPr>
        <p:spPr>
          <a:xfrm>
            <a:off x="6893377" y="1510252"/>
            <a:ext cx="3358090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أسلوب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أمر,غرضه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الحث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الكلمة">
            <a:extLst>
              <a:ext uri="{FF2B5EF4-FFF2-40B4-BE49-F238E27FC236}">
                <a16:creationId xmlns:a16="http://schemas.microsoft.com/office/drawing/2014/main" id="{0DA522D1-FED5-414A-F396-D619B189238B}"/>
              </a:ext>
            </a:extLst>
          </p:cNvPr>
          <p:cNvSpPr/>
          <p:nvPr/>
        </p:nvSpPr>
        <p:spPr>
          <a:xfrm>
            <a:off x="99310" y="2118172"/>
            <a:ext cx="380626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المعنى">
            <a:extLst>
              <a:ext uri="{FF2B5EF4-FFF2-40B4-BE49-F238E27FC236}">
                <a16:creationId xmlns:a16="http://schemas.microsoft.com/office/drawing/2014/main" id="{00C24091-4870-959B-84A1-E346C60D7C7F}"/>
              </a:ext>
            </a:extLst>
          </p:cNvPr>
          <p:cNvSpPr/>
          <p:nvPr/>
        </p:nvSpPr>
        <p:spPr>
          <a:xfrm>
            <a:off x="39128" y="1169380"/>
            <a:ext cx="5031149" cy="10009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بينهما تضاد يبرز المعنى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ويؤكده,ويفيد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شمول الرعاية للحمامة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فى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كل حال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الكلمة">
            <a:extLst>
              <a:ext uri="{FF2B5EF4-FFF2-40B4-BE49-F238E27FC236}">
                <a16:creationId xmlns:a16="http://schemas.microsoft.com/office/drawing/2014/main" id="{A2C62669-49FD-4E50-861D-5EA55C3CD06E}"/>
              </a:ext>
            </a:extLst>
          </p:cNvPr>
          <p:cNvSpPr/>
          <p:nvPr/>
        </p:nvSpPr>
        <p:spPr>
          <a:xfrm>
            <a:off x="3255451" y="2878496"/>
            <a:ext cx="1020649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المعنى">
            <a:extLst>
              <a:ext uri="{FF2B5EF4-FFF2-40B4-BE49-F238E27FC236}">
                <a16:creationId xmlns:a16="http://schemas.microsoft.com/office/drawing/2014/main" id="{0045FD5A-2471-2DBB-C0A0-02F964735EBB}"/>
              </a:ext>
            </a:extLst>
          </p:cNvPr>
          <p:cNvSpPr/>
          <p:nvPr/>
        </p:nvSpPr>
        <p:spPr>
          <a:xfrm>
            <a:off x="1428319" y="2400431"/>
            <a:ext cx="3702140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الجمع يفيد الكثرة والتنوع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كلمة">
            <a:extLst>
              <a:ext uri="{FF2B5EF4-FFF2-40B4-BE49-F238E27FC236}">
                <a16:creationId xmlns:a16="http://schemas.microsoft.com/office/drawing/2014/main" id="{5FE04D2C-B57E-950D-63E2-08611B887E8B}"/>
              </a:ext>
            </a:extLst>
          </p:cNvPr>
          <p:cNvSpPr/>
          <p:nvPr/>
        </p:nvSpPr>
        <p:spPr>
          <a:xfrm>
            <a:off x="3619576" y="3917469"/>
            <a:ext cx="3932197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المعنى">
            <a:extLst>
              <a:ext uri="{FF2B5EF4-FFF2-40B4-BE49-F238E27FC236}">
                <a16:creationId xmlns:a16="http://schemas.microsoft.com/office/drawing/2014/main" id="{8029770A-94C5-16A6-3A70-924B235A8CA5}"/>
              </a:ext>
            </a:extLst>
          </p:cNvPr>
          <p:cNvSpPr/>
          <p:nvPr/>
        </p:nvSpPr>
        <p:spPr>
          <a:xfrm>
            <a:off x="2934503" y="3066234"/>
            <a:ext cx="5031149" cy="7953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تعبير يصور الحمامة بإنسان</a:t>
            </a:r>
            <a:r>
              <a:rPr kumimoji="0" lang="ar-EG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 متبجح لا يخجل ومستمر في سوء تصرفه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الكلمة">
            <a:extLst>
              <a:ext uri="{FF2B5EF4-FFF2-40B4-BE49-F238E27FC236}">
                <a16:creationId xmlns:a16="http://schemas.microsoft.com/office/drawing/2014/main" id="{8EA8018C-3494-B52A-2E56-53BA5489A01E}"/>
              </a:ext>
            </a:extLst>
          </p:cNvPr>
          <p:cNvSpPr/>
          <p:nvPr/>
        </p:nvSpPr>
        <p:spPr>
          <a:xfrm>
            <a:off x="61111" y="4602954"/>
            <a:ext cx="4936014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المعنى">
            <a:extLst>
              <a:ext uri="{FF2B5EF4-FFF2-40B4-BE49-F238E27FC236}">
                <a16:creationId xmlns:a16="http://schemas.microsoft.com/office/drawing/2014/main" id="{AA08D6D7-36B1-DFE3-70BC-F68F0E6747C9}"/>
              </a:ext>
            </a:extLst>
          </p:cNvPr>
          <p:cNvSpPr/>
          <p:nvPr/>
        </p:nvSpPr>
        <p:spPr>
          <a:xfrm>
            <a:off x="99310" y="3962177"/>
            <a:ext cx="5031149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تعبير يدل على تكريم سيدنا سليمان للحمامة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الكلمة">
            <a:extLst>
              <a:ext uri="{FF2B5EF4-FFF2-40B4-BE49-F238E27FC236}">
                <a16:creationId xmlns:a16="http://schemas.microsoft.com/office/drawing/2014/main" id="{79CE0486-F2A6-2B17-0C2E-149C85949FF8}"/>
              </a:ext>
            </a:extLst>
          </p:cNvPr>
          <p:cNvSpPr/>
          <p:nvPr/>
        </p:nvSpPr>
        <p:spPr>
          <a:xfrm>
            <a:off x="6281351" y="5405158"/>
            <a:ext cx="4853543" cy="57554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المعنى">
            <a:extLst>
              <a:ext uri="{FF2B5EF4-FFF2-40B4-BE49-F238E27FC236}">
                <a16:creationId xmlns:a16="http://schemas.microsoft.com/office/drawing/2014/main" id="{D1C46B99-00C7-E7F1-6D5E-238E70AACF5D}"/>
              </a:ext>
            </a:extLst>
          </p:cNvPr>
          <p:cNvSpPr/>
          <p:nvPr/>
        </p:nvSpPr>
        <p:spPr>
          <a:xfrm>
            <a:off x="5316439" y="4696389"/>
            <a:ext cx="6004435" cy="6356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للحمامة بإنسان يبكى ويندم على خيانته للأمانة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Arrow: Pentagon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26B4A9C-96CD-E7E2-6935-7E25A2A2161D}"/>
              </a:ext>
            </a:extLst>
          </p:cNvPr>
          <p:cNvSpPr/>
          <p:nvPr/>
        </p:nvSpPr>
        <p:spPr>
          <a:xfrm>
            <a:off x="6289700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التالي</a:t>
            </a:r>
          </a:p>
        </p:txBody>
      </p:sp>
      <p:sp>
        <p:nvSpPr>
          <p:cNvPr id="23" name="Arrow: Pentagon 22">
            <a:hlinkClick r:id="" action="ppaction://noaction"/>
            <a:extLst>
              <a:ext uri="{FF2B5EF4-FFF2-40B4-BE49-F238E27FC236}">
                <a16:creationId xmlns:a16="http://schemas.microsoft.com/office/drawing/2014/main" id="{B6717E9C-E29E-1C95-5C22-FED7FFA632FA}"/>
              </a:ext>
            </a:extLst>
          </p:cNvPr>
          <p:cNvSpPr/>
          <p:nvPr/>
        </p:nvSpPr>
        <p:spPr>
          <a:xfrm flipH="1">
            <a:off x="4618805" y="6239136"/>
            <a:ext cx="1662546" cy="498107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القائمة</a:t>
            </a:r>
          </a:p>
        </p:txBody>
      </p:sp>
    </p:spTree>
    <p:extLst>
      <p:ext uri="{BB962C8B-B14F-4D97-AF65-F5344CB8AC3E}">
        <p14:creationId xmlns:p14="http://schemas.microsoft.com/office/powerpoint/2010/main" val="3331993092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2EA24D-58F0-CE3C-36DE-2EA0EC54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7343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1-	لماذا قرب سيدنا سليمان الحمامة إليه ؟ وبم كلفها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334261-D079-071B-6C6C-8844D62F86D4}"/>
              </a:ext>
            </a:extLst>
          </p:cNvPr>
          <p:cNvSpPr txBox="1"/>
          <p:nvPr/>
        </p:nvSpPr>
        <p:spPr>
          <a:xfrm>
            <a:off x="194803" y="1407629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ar-EG" dirty="0"/>
              <a:t>لأنها خدمته عمراً طويلاً بصدق وإخلاص.</a:t>
            </a:r>
            <a:endParaRPr lang="en-US" dirty="0"/>
          </a:p>
          <a:p>
            <a:pPr lvl="0"/>
            <a:r>
              <a:rPr lang="ar-EG" dirty="0"/>
              <a:t>كلفها بحمل رسائله إلى خلفائه وإبلاغهم تحيته.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D837D7-4776-95A6-1F9B-401219133263}"/>
              </a:ext>
            </a:extLst>
          </p:cNvPr>
          <p:cNvSpPr txBox="1"/>
          <p:nvPr/>
        </p:nvSpPr>
        <p:spPr>
          <a:xfrm>
            <a:off x="190901" y="3196111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ar-EG" dirty="0"/>
              <a:t>أرادت أن تعرف مضمون رسائل سيدنا سليمان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F7159-0F1A-33CD-B44C-243CD53845F5}"/>
              </a:ext>
            </a:extLst>
          </p:cNvPr>
          <p:cNvSpPr txBox="1"/>
          <p:nvPr/>
        </p:nvSpPr>
        <p:spPr>
          <a:xfrm>
            <a:off x="194803" y="4456655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ar-EG" dirty="0" err="1"/>
              <a:t>لانها</a:t>
            </a:r>
            <a:r>
              <a:rPr lang="ar-EG" dirty="0"/>
              <a:t> تسرعت وفتحت الرسائل لتعرف مضمونها </a:t>
            </a:r>
            <a:endParaRPr lang="en-US" dirty="0"/>
          </a:p>
          <a:p>
            <a:pPr lvl="0"/>
            <a:r>
              <a:rPr lang="ar-EG" dirty="0"/>
              <a:t>فضيعت ثقة سيدنا سليمان وخسرت الخير الذى كان </a:t>
            </a:r>
            <a:r>
              <a:rPr lang="ar-EG" dirty="0" err="1"/>
              <a:t>فى</a:t>
            </a:r>
            <a:r>
              <a:rPr lang="ar-EG" dirty="0"/>
              <a:t> انتظارها.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A41A35-20D4-8185-6111-491049353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64405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2-	ماذا أرادت الحمامة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BBEACB-3792-3319-9411-C67D10CF9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86767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3-	لماذا وصف الشاعر الحمامة بالحمقاء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8091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2EA24D-58F0-CE3C-36DE-2EA0EC54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7343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4-	اذكر مضمون رسائل سليمان 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334261-D079-071B-6C6C-8844D62F86D4}"/>
              </a:ext>
            </a:extLst>
          </p:cNvPr>
          <p:cNvSpPr txBox="1"/>
          <p:nvPr/>
        </p:nvSpPr>
        <p:spPr>
          <a:xfrm>
            <a:off x="194803" y="1319091"/>
            <a:ext cx="11896458" cy="20342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 err="1"/>
              <a:t>فى</a:t>
            </a:r>
            <a:r>
              <a:rPr lang="ar-EG" dirty="0"/>
              <a:t> الرسالة الأولى : يأمر سيدنا سليمان خليفته أن يُلبس الحمامة تاج التكريم </a:t>
            </a:r>
            <a:endParaRPr lang="en-US" dirty="0"/>
          </a:p>
          <a:p>
            <a:r>
              <a:rPr lang="ar-EG" dirty="0"/>
              <a:t>                      وأن تُوفر لها الرعاية </a:t>
            </a:r>
            <a:r>
              <a:rPr lang="ar-EG" dirty="0" err="1"/>
              <a:t>فى</a:t>
            </a:r>
            <a:r>
              <a:rPr lang="ar-EG" dirty="0"/>
              <a:t> السفر وفى الإقامة.</a:t>
            </a:r>
            <a:endParaRPr lang="en-US" dirty="0"/>
          </a:p>
          <a:p>
            <a:r>
              <a:rPr lang="ar-EG" dirty="0" err="1"/>
              <a:t>فى</a:t>
            </a:r>
            <a:r>
              <a:rPr lang="ar-EG" dirty="0"/>
              <a:t> الرسالة الثانية : يشير إلى أن تُعطى الحمامة حدائق وبساتين </a:t>
            </a:r>
            <a:r>
              <a:rPr lang="ar-EG" dirty="0" err="1"/>
              <a:t>فى</a:t>
            </a:r>
            <a:r>
              <a:rPr lang="ar-EG" dirty="0"/>
              <a:t> تهامة.</a:t>
            </a:r>
            <a:endParaRPr lang="en-US" dirty="0"/>
          </a:p>
          <a:p>
            <a:r>
              <a:rPr lang="ar-EG" dirty="0" err="1"/>
              <a:t>فى</a:t>
            </a:r>
            <a:r>
              <a:rPr lang="ar-EG" dirty="0"/>
              <a:t> الرسالة الثالثة : يأمر لها فيها بأن تكون لها القيادة على الطير كله.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F7159-0F1A-33CD-B44C-243CD53845F5}"/>
              </a:ext>
            </a:extLst>
          </p:cNvPr>
          <p:cNvSpPr txBox="1"/>
          <p:nvPr/>
        </p:nvSpPr>
        <p:spPr>
          <a:xfrm>
            <a:off x="194803" y="4012023"/>
            <a:ext cx="11896458" cy="20342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ar-EG" dirty="0"/>
              <a:t>أن تُلبس تاج التكريم.</a:t>
            </a:r>
            <a:endParaRPr lang="en-US" dirty="0"/>
          </a:p>
          <a:p>
            <a:pPr lvl="0"/>
            <a:r>
              <a:rPr lang="ar-EG" dirty="0"/>
              <a:t>أن تُوفر لها الرعاية </a:t>
            </a:r>
            <a:r>
              <a:rPr lang="ar-EG" dirty="0" err="1"/>
              <a:t>فى</a:t>
            </a:r>
            <a:r>
              <a:rPr lang="ar-EG" dirty="0"/>
              <a:t> السفر وفى الإقامة.</a:t>
            </a:r>
            <a:endParaRPr lang="en-US" dirty="0"/>
          </a:p>
          <a:p>
            <a:pPr lvl="0"/>
            <a:r>
              <a:rPr lang="ar-EG" dirty="0"/>
              <a:t>أن تُعطى حدائق وبساتين </a:t>
            </a:r>
            <a:r>
              <a:rPr lang="ar-EG" dirty="0" err="1"/>
              <a:t>فى</a:t>
            </a:r>
            <a:r>
              <a:rPr lang="ar-EG" dirty="0"/>
              <a:t> تهامة.</a:t>
            </a:r>
            <a:endParaRPr lang="en-US" dirty="0"/>
          </a:p>
          <a:p>
            <a:pPr lvl="0"/>
            <a:r>
              <a:rPr lang="ar-EG" dirty="0"/>
              <a:t>أن تكون لها الزعامة على الطير.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A41A35-20D4-8185-6111-491049353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90275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altLang="ar-EG" sz="3200" b="1" dirty="0"/>
              <a:t>5-	ما مظاهر التكريم للحمامة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5764238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2EA24D-58F0-CE3C-36DE-2EA0EC54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7343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altLang="ar-EG" sz="3200" b="1" dirty="0"/>
              <a:t>6-	لم تكن الحمامة عند حسن ظن سيدنا سليمان . وضح 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334261-D079-071B-6C6C-8844D62F86D4}"/>
              </a:ext>
            </a:extLst>
          </p:cNvPr>
          <p:cNvSpPr txBox="1"/>
          <p:nvPr/>
        </p:nvSpPr>
        <p:spPr>
          <a:xfrm>
            <a:off x="94064" y="1262487"/>
            <a:ext cx="11896458" cy="5476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ar-EG" dirty="0"/>
              <a:t>حيث فتحت الرسائل لتعرف ما فيها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F7159-0F1A-33CD-B44C-243CD53845F5}"/>
              </a:ext>
            </a:extLst>
          </p:cNvPr>
          <p:cNvSpPr txBox="1"/>
          <p:nvPr/>
        </p:nvSpPr>
        <p:spPr>
          <a:xfrm>
            <a:off x="147771" y="2455437"/>
            <a:ext cx="11896458" cy="5476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لأنها خانت الأمانة حينما فتحت الرسائل </a:t>
            </a:r>
            <a:r>
              <a:rPr lang="ar-EG" dirty="0" err="1"/>
              <a:t>التى</a:t>
            </a:r>
            <a:r>
              <a:rPr lang="ar-EG" dirty="0"/>
              <a:t> حمّلها لها سيدنا سليمان وقابلت الإحسان بالإساءة.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A41A35-20D4-8185-6111-491049353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488" y="1927418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altLang="ar-EG" sz="3200" b="1" dirty="0"/>
              <a:t>7- لماذا ندمت الحمامة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D71F9-EAD8-9AC8-9BFE-E3806553A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488" y="3045388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altLang="ar-EG" sz="3200" b="1" dirty="0"/>
              <a:t>8- ختم الشاعر الأبيات بحكمة . وضحها.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2411E5-21A7-A1FE-A7DF-9BBC6BA9469C}"/>
              </a:ext>
            </a:extLst>
          </p:cNvPr>
          <p:cNvSpPr txBox="1"/>
          <p:nvPr/>
        </p:nvSpPr>
        <p:spPr>
          <a:xfrm>
            <a:off x="100739" y="3661659"/>
            <a:ext cx="11896458" cy="5476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أن الندم لا ينفع الإنسان بعد فوات الأوان.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BD20010-6195-916C-B06E-6FADAD30C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488" y="4357351"/>
            <a:ext cx="11990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altLang="ar-EG" sz="3200" b="1" dirty="0"/>
              <a:t>8-	ما الدروس </a:t>
            </a:r>
            <a:r>
              <a:rPr lang="ar-EG" altLang="ar-EG" sz="3200" b="1" dirty="0" err="1"/>
              <a:t>التى</a:t>
            </a:r>
            <a:r>
              <a:rPr lang="ar-EG" altLang="ar-EG" sz="3200" b="1" dirty="0"/>
              <a:t> تعلمتها من قصة الحمامة مع سيدنا سليمان ؟</a:t>
            </a:r>
            <a:endParaRPr kumimoji="0" lang="en-US" altLang="ar-EG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89F6E6-0408-9F8E-A8B4-A665FBFF5CD5}"/>
              </a:ext>
            </a:extLst>
          </p:cNvPr>
          <p:cNvSpPr txBox="1"/>
          <p:nvPr/>
        </p:nvSpPr>
        <p:spPr>
          <a:xfrm>
            <a:off x="100739" y="4936497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EG" dirty="0"/>
              <a:t>- الصدق والإخلاص </a:t>
            </a:r>
            <a:r>
              <a:rPr lang="ar-EG" dirty="0" err="1"/>
              <a:t>فى</a:t>
            </a:r>
            <a:r>
              <a:rPr lang="ar-EG" dirty="0"/>
              <a:t> العمل.                     - </a:t>
            </a:r>
            <a:r>
              <a:rPr lang="ar-EG" dirty="0" err="1"/>
              <a:t>التحلى</a:t>
            </a:r>
            <a:r>
              <a:rPr lang="ar-EG" dirty="0"/>
              <a:t> بالأمانة ,وتجنب الخيانة.</a:t>
            </a:r>
            <a:endParaRPr lang="en-US" dirty="0"/>
          </a:p>
          <a:p>
            <a:r>
              <a:rPr lang="ar-EG" dirty="0"/>
              <a:t>- التسرع يؤدى إلى الندم.                            - الندم لا ينفع بعد فوات الأوان.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1706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A2EA24D-58F0-CE3C-36DE-2EA0EC54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174" y="750055"/>
            <a:ext cx="11990522" cy="4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س1: ماذا حدث من الحمامة عندما تغلبت الحماقة على الحكمة ؟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س2: قابلت الحمامة الإحسان بالإساءة. وضح من خلال فهمك الأبيات.</a:t>
            </a:r>
          </a:p>
          <a:p>
            <a:pPr algn="r" rtl="1">
              <a:lnSpc>
                <a:spcPct val="70000"/>
              </a:lnSpc>
            </a:pP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س3: أعطتنا الحمامة عبرة عملية في الحياة. وضح ذلك.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س4: سوء الظن بالآخرين هو أساس كل المفاسد. وضح من خلال النص.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endParaRPr lang="ar-EG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70000"/>
              </a:lnSpc>
            </a:pP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س5: هل يعجبك تصرف الحمامة ؟ ولماذا ؟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334261-D079-071B-6C6C-8844D62F86D4}"/>
              </a:ext>
            </a:extLst>
          </p:cNvPr>
          <p:cNvSpPr txBox="1"/>
          <p:nvPr/>
        </p:nvSpPr>
        <p:spPr>
          <a:xfrm>
            <a:off x="43264" y="1108884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>
                <a:latin typeface="Times New Roman" panose="02020603050405020304" pitchFamily="18" charset="0"/>
              </a:rPr>
              <a:t>* خانت الأمانة، وفتحت الرسائل التي كلفها سيدنا سليمان (عليه السلام) بأن تحملها إلى عماله.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602F74-042F-8C5A-288D-45525FFAF296}"/>
              </a:ext>
            </a:extLst>
          </p:cNvPr>
          <p:cNvSpPr/>
          <p:nvPr/>
        </p:nvSpPr>
        <p:spPr>
          <a:xfrm>
            <a:off x="9194800" y="137277"/>
            <a:ext cx="2744922" cy="472398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مستويات عليا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3F339B-5330-6101-331A-3FD06674ABD1}"/>
              </a:ext>
            </a:extLst>
          </p:cNvPr>
          <p:cNvSpPr txBox="1"/>
          <p:nvPr/>
        </p:nvSpPr>
        <p:spPr>
          <a:xfrm>
            <a:off x="-23142" y="2027161"/>
            <a:ext cx="11896458" cy="10436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*فقد كان سيدنا سليمان (عليه السلام)يأمر لها في رسائله بالتكريم والزعامة، ولكنها خانت الأمانة واطلعت على ما في رسائله دون أن يأذن لها.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43D39B-02B1-C479-8DBB-030CC02D82B3}"/>
              </a:ext>
            </a:extLst>
          </p:cNvPr>
          <p:cNvSpPr txBox="1"/>
          <p:nvPr/>
        </p:nvSpPr>
        <p:spPr>
          <a:xfrm>
            <a:off x="-72650" y="3507211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* أن سوء الظن بالآخرين، وخيانة الأمانة عاقبتهما سيئة، كما أن الندم لا ينفع بعد فوات الأوان.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AFDDB-E6E2-29D2-8EB9-793874FF52FF}"/>
              </a:ext>
            </a:extLst>
          </p:cNvPr>
          <p:cNvSpPr txBox="1"/>
          <p:nvPr/>
        </p:nvSpPr>
        <p:spPr>
          <a:xfrm>
            <a:off x="-72650" y="4400326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 فالحمامة لما أساءت الظن </a:t>
            </a:r>
            <a:r>
              <a:rPr lang="ar-SA" dirty="0" err="1"/>
              <a:t>بسلیمان</a:t>
            </a:r>
            <a:r>
              <a:rPr lang="ar-SA" dirty="0"/>
              <a:t> (عليه السلام)ارتكبت جريمة الخيانة فلم تجني إلا الحزن والندم . 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6CD672-641B-91FD-A1ED-855BE1AC0FFE}"/>
              </a:ext>
            </a:extLst>
          </p:cNvPr>
          <p:cNvSpPr txBox="1"/>
          <p:nvPr/>
        </p:nvSpPr>
        <p:spPr>
          <a:xfrm>
            <a:off x="-72650" y="5352339"/>
            <a:ext cx="11896458" cy="548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ar-SA" dirty="0"/>
              <a:t>* لا يعجبني ؛ لأنها خانت الأمانة ووقعت في سوء الظن.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0636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1414</Words>
  <Application>Microsoft Office PowerPoint</Application>
  <PresentationFormat>Widescreen</PresentationFormat>
  <Paragraphs>248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AlHor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1</cp:revision>
  <dcterms:created xsi:type="dcterms:W3CDTF">2023-11-29T10:29:57Z</dcterms:created>
  <dcterms:modified xsi:type="dcterms:W3CDTF">2023-11-29T10:32:20Z</dcterms:modified>
</cp:coreProperties>
</file>