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07D890-A3AD-6507-9216-48BEAF197BE0}" v="124" dt="2024-03-03T11:15:59.2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ands on keyboard and mouse">
            <a:extLst>
              <a:ext uri="{FF2B5EF4-FFF2-40B4-BE49-F238E27FC236}">
                <a16:creationId xmlns:a16="http://schemas.microsoft.com/office/drawing/2014/main" id="{78C604A6-8B80-3032-A228-BFB4B4505E14}"/>
              </a:ext>
            </a:extLst>
          </p:cNvPr>
          <p:cNvPicPr>
            <a:picLocks noChangeAspect="1"/>
          </p:cNvPicPr>
          <p:nvPr/>
        </p:nvPicPr>
        <p:blipFill rotWithShape="1">
          <a:blip r:embed="rId2"/>
          <a:srcRect t="3016" r="-2" b="12587"/>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72231" y="2698993"/>
            <a:ext cx="10058400" cy="3574778"/>
          </a:xfrm>
          <a:effectLst>
            <a:outerShdw blurRad="50800" dist="38100" dir="2700000" algn="tl" rotWithShape="0">
              <a:prstClr val="black">
                <a:alpha val="40000"/>
              </a:prstClr>
            </a:outerShdw>
          </a:effectLst>
        </p:spPr>
        <p:txBody>
          <a:bodyPr>
            <a:normAutofit/>
          </a:bodyPr>
          <a:lstStyle/>
          <a:p>
            <a:r>
              <a:rPr lang="en-US" sz="5200" b="1" dirty="0">
                <a:latin typeface="Trebuchet MS"/>
                <a:ea typeface="Calibri Light"/>
                <a:cs typeface="Calibri Light"/>
              </a:rPr>
              <a:t>How Does a Computer Work? </a:t>
            </a:r>
            <a:endParaRPr lang="en-US" sz="5200" dirty="0">
              <a:ea typeface="Calibri Light"/>
              <a:cs typeface="Calibri Light"/>
            </a:endParaRPr>
          </a:p>
          <a:p>
            <a:endParaRPr lang="en-US" sz="5200" b="1">
              <a:solidFill>
                <a:srgbClr val="FFFFFF"/>
              </a:solidFill>
              <a:ea typeface="Calibri Light"/>
              <a:cs typeface="Calibri Light"/>
            </a:endParaRPr>
          </a:p>
        </p:txBody>
      </p:sp>
      <p:sp>
        <p:nvSpPr>
          <p:cNvPr id="3" name="Subtitle 2"/>
          <p:cNvSpPr>
            <a:spLocks noGrp="1"/>
          </p:cNvSpPr>
          <p:nvPr>
            <p:ph type="subTitle" idx="1"/>
          </p:nvPr>
        </p:nvSpPr>
        <p:spPr>
          <a:xfrm>
            <a:off x="772" y="5783420"/>
            <a:ext cx="10058400" cy="1282707"/>
          </a:xfrm>
          <a:effectLst>
            <a:outerShdw blurRad="50800" dist="38100" dir="2700000" algn="tl" rotWithShape="0">
              <a:prstClr val="black">
                <a:alpha val="40000"/>
              </a:prstClr>
            </a:outerShdw>
          </a:effectLst>
        </p:spPr>
        <p:txBody>
          <a:bodyPr vert="horz" lIns="91440" tIns="45720" rIns="91440" bIns="45720" rtlCol="0" anchor="t">
            <a:normAutofit/>
          </a:bodyPr>
          <a:lstStyle/>
          <a:p>
            <a:r>
              <a:rPr lang="en-US" b="1" dirty="0">
                <a:latin typeface="Trebuchet MS"/>
              </a:rPr>
              <a:t>the Magic in Simple Terms</a:t>
            </a:r>
            <a:endParaRPr lang="en-US" dirty="0">
              <a:ea typeface="Calibri"/>
              <a:cs typeface="Calibri"/>
            </a:endParaRPr>
          </a:p>
          <a:p>
            <a:endParaRPr lang="en-US">
              <a:solidFill>
                <a:srgbClr val="FFFFFF"/>
              </a:solidFill>
              <a:ea typeface="Calibri"/>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Magic Wand | Practice | Greater Good in Action">
            <a:extLst>
              <a:ext uri="{FF2B5EF4-FFF2-40B4-BE49-F238E27FC236}">
                <a16:creationId xmlns:a16="http://schemas.microsoft.com/office/drawing/2014/main" id="{62E086EA-86E9-F5FA-571D-FCEF509A8F72}"/>
              </a:ext>
            </a:extLst>
          </p:cNvPr>
          <p:cNvPicPr>
            <a:picLocks noChangeAspect="1"/>
          </p:cNvPicPr>
          <p:nvPr/>
        </p:nvPicPr>
        <p:blipFill rotWithShape="1">
          <a:blip r:embed="rId2"/>
          <a:srcRect l="9762" r="30928"/>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a:extLst>
              <a:ext uri="{FF2B5EF4-FFF2-40B4-BE49-F238E27FC236}">
                <a16:creationId xmlns:a16="http://schemas.microsoft.com/office/drawing/2014/main" id="{5C2FEAD2-953C-3907-6ECE-5016178D8E85}"/>
              </a:ext>
            </a:extLst>
          </p:cNvPr>
          <p:cNvSpPr>
            <a:spLocks noGrp="1"/>
          </p:cNvSpPr>
          <p:nvPr>
            <p:ph idx="1"/>
          </p:nvPr>
        </p:nvSpPr>
        <p:spPr>
          <a:xfrm>
            <a:off x="5751788" y="546969"/>
            <a:ext cx="6364010" cy="3843666"/>
          </a:xfrm>
        </p:spPr>
        <p:txBody>
          <a:bodyPr vert="horz" lIns="91440" tIns="45720" rIns="91440" bIns="45720" rtlCol="0" anchor="t">
            <a:noAutofit/>
          </a:bodyPr>
          <a:lstStyle/>
          <a:p>
            <a:r>
              <a:rPr lang="en-US" sz="3200" dirty="0">
                <a:latin typeface="Trebuchet MS"/>
              </a:rPr>
              <a:t>A computer works by transforming the simple language of binary codes into the complex, multifaceted digital operations we rely on daily. From streaming your favorite show to crunching numbers for your work report, it’s a marvel of modern technology. But what exactly goes on behind the screen?</a:t>
            </a:r>
            <a:endParaRPr lang="en-US" sz="3200">
              <a:ea typeface="Calibri"/>
              <a:cs typeface="Calibri"/>
            </a:endParaRPr>
          </a:p>
        </p:txBody>
      </p:sp>
    </p:spTree>
    <p:extLst>
      <p:ext uri="{BB962C8B-B14F-4D97-AF65-F5344CB8AC3E}">
        <p14:creationId xmlns:p14="http://schemas.microsoft.com/office/powerpoint/2010/main" val="1854284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50A755-E1D9-88EC-9909-0F18B7671B9E}"/>
              </a:ext>
            </a:extLst>
          </p:cNvPr>
          <p:cNvSpPr>
            <a:spLocks noGrp="1"/>
          </p:cNvSpPr>
          <p:nvPr>
            <p:ph type="title"/>
          </p:nvPr>
        </p:nvSpPr>
        <p:spPr>
          <a:xfrm>
            <a:off x="572493" y="238539"/>
            <a:ext cx="11018520" cy="1434415"/>
          </a:xfrm>
        </p:spPr>
        <p:txBody>
          <a:bodyPr anchor="b">
            <a:normAutofit/>
          </a:bodyPr>
          <a:lstStyle/>
          <a:p>
            <a:r>
              <a:rPr lang="en-US" sz="4600" b="1">
                <a:latin typeface="Trebuchet MS"/>
              </a:rPr>
              <a:t>The Brain of the Computer – The Processor </a:t>
            </a:r>
            <a:endParaRPr lang="en-US" sz="4600"/>
          </a:p>
        </p:txBody>
      </p:sp>
      <p:sp>
        <p:nvSpPr>
          <p:cNvPr id="2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6835B31A-2672-EDAB-634A-F2CA5EB667FF}"/>
              </a:ext>
            </a:extLst>
          </p:cNvPr>
          <p:cNvSpPr>
            <a:spLocks noGrp="1"/>
          </p:cNvSpPr>
          <p:nvPr>
            <p:ph idx="1"/>
          </p:nvPr>
        </p:nvSpPr>
        <p:spPr>
          <a:xfrm>
            <a:off x="572493" y="2071316"/>
            <a:ext cx="6713552" cy="4119172"/>
          </a:xfrm>
        </p:spPr>
        <p:txBody>
          <a:bodyPr vert="horz" lIns="91440" tIns="45720" rIns="91440" bIns="45720" rtlCol="0" anchor="t">
            <a:normAutofit/>
          </a:bodyPr>
          <a:lstStyle/>
          <a:p>
            <a:endParaRPr lang="en-US" sz="2200" b="1">
              <a:latin typeface="Trebuchet MS"/>
              <a:ea typeface="Calibri" panose="020F0502020204030204"/>
              <a:cs typeface="Calibri" panose="020F0502020204030204"/>
            </a:endParaRPr>
          </a:p>
          <a:p>
            <a:r>
              <a:rPr lang="en-US" sz="2200">
                <a:latin typeface="Trebuchet MS"/>
              </a:rPr>
              <a:t>Imagine a crowded city where every task, no matter how big or small, is coordinated flawlessly. This city is like the Central Processing Unit (CPU) of your computer, a masterpiece of engineering that orchestrates the entirety of how a PC works. The CPU, often referred to as the brain of the computer, is a critical part of the computer’s system architecture and is where the magic of how a computer works begins.</a:t>
            </a:r>
          </a:p>
          <a:p>
            <a:endParaRPr lang="en-US" sz="2200">
              <a:latin typeface="Trebuchet MS"/>
            </a:endParaRPr>
          </a:p>
        </p:txBody>
      </p:sp>
      <p:pic>
        <p:nvPicPr>
          <p:cNvPr id="7" name="Picture 6" descr="The central processing unit (CPU): Its components and functionality |  Enable Sysadmin">
            <a:extLst>
              <a:ext uri="{FF2B5EF4-FFF2-40B4-BE49-F238E27FC236}">
                <a16:creationId xmlns:a16="http://schemas.microsoft.com/office/drawing/2014/main" id="{A85B67D8-C3C9-EA26-10C4-557BE4CF4E1F}"/>
              </a:ext>
            </a:extLst>
          </p:cNvPr>
          <p:cNvPicPr>
            <a:picLocks noChangeAspect="1"/>
          </p:cNvPicPr>
          <p:nvPr/>
        </p:nvPicPr>
        <p:blipFill rotWithShape="1">
          <a:blip r:embed="rId2"/>
          <a:srcRect l="29849" r="12427" b="-1"/>
          <a:stretch/>
        </p:blipFill>
        <p:spPr>
          <a:xfrm>
            <a:off x="7675658" y="2093976"/>
            <a:ext cx="3941064" cy="4096512"/>
          </a:xfrm>
          <a:prstGeom prst="rect">
            <a:avLst/>
          </a:prstGeom>
        </p:spPr>
      </p:pic>
    </p:spTree>
    <p:extLst>
      <p:ext uri="{BB962C8B-B14F-4D97-AF65-F5344CB8AC3E}">
        <p14:creationId xmlns:p14="http://schemas.microsoft.com/office/powerpoint/2010/main" val="2099825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0D2B6D-E66B-9724-2BBD-1DA30D1777E2}"/>
              </a:ext>
            </a:extLst>
          </p:cNvPr>
          <p:cNvSpPr>
            <a:spLocks noGrp="1"/>
          </p:cNvSpPr>
          <p:nvPr>
            <p:ph type="title"/>
          </p:nvPr>
        </p:nvSpPr>
        <p:spPr>
          <a:xfrm>
            <a:off x="597477" y="475883"/>
            <a:ext cx="11018520" cy="1434415"/>
          </a:xfrm>
        </p:spPr>
        <p:txBody>
          <a:bodyPr anchor="b">
            <a:normAutofit/>
          </a:bodyPr>
          <a:lstStyle/>
          <a:p>
            <a:r>
              <a:rPr lang="en-US" sz="5400" b="1">
                <a:latin typeface="Trebuchet MS"/>
              </a:rPr>
              <a:t>A Symphony of Transistors</a:t>
            </a:r>
          </a:p>
          <a:p>
            <a:endParaRPr lang="en-US" sz="5400">
              <a:ea typeface="Calibri Light"/>
              <a:cs typeface="Calibri Light"/>
            </a:endParaRP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733AAC3-AE81-CACF-B06B-A8A606151E8A}"/>
              </a:ext>
            </a:extLst>
          </p:cNvPr>
          <p:cNvSpPr>
            <a:spLocks noGrp="1"/>
          </p:cNvSpPr>
          <p:nvPr>
            <p:ph idx="1"/>
          </p:nvPr>
        </p:nvSpPr>
        <p:spPr>
          <a:xfrm>
            <a:off x="572493" y="1846464"/>
            <a:ext cx="8125125" cy="4119172"/>
          </a:xfrm>
        </p:spPr>
        <p:txBody>
          <a:bodyPr vert="horz" lIns="91440" tIns="45720" rIns="91440" bIns="45720" rtlCol="0" anchor="t">
            <a:noAutofit/>
          </a:bodyPr>
          <a:lstStyle/>
          <a:p>
            <a:r>
              <a:rPr lang="en-US" sz="3200">
                <a:latin typeface="Trebuchet MS"/>
              </a:rPr>
              <a:t>So how does a computer work using a CPU? Comprising millions of tiny transistors, the CPU is a marvel of modern engineering. These transitions act as microscopic switches, rapidly flipping between the on and off states, representing the binary language of ones and zeros. This rapid flipping allows the CPU to perform its many calculations and process instructions at incredible speeds</a:t>
            </a:r>
          </a:p>
        </p:txBody>
      </p:sp>
      <p:pic>
        <p:nvPicPr>
          <p:cNvPr id="4" name="Picture 3" descr="onsemi 2N3904TFR NPN Transistor, 200 mA, 40 V, 3-Pin TO-92">
            <a:extLst>
              <a:ext uri="{FF2B5EF4-FFF2-40B4-BE49-F238E27FC236}">
                <a16:creationId xmlns:a16="http://schemas.microsoft.com/office/drawing/2014/main" id="{77B3D408-E766-4249-F218-798625932A18}"/>
              </a:ext>
            </a:extLst>
          </p:cNvPr>
          <p:cNvPicPr>
            <a:picLocks noChangeAspect="1"/>
          </p:cNvPicPr>
          <p:nvPr/>
        </p:nvPicPr>
        <p:blipFill rotWithShape="1">
          <a:blip r:embed="rId2"/>
          <a:srcRect l="35288" r="10597" b="2"/>
          <a:stretch/>
        </p:blipFill>
        <p:spPr>
          <a:xfrm>
            <a:off x="8808456" y="2153936"/>
            <a:ext cx="3154081" cy="3284545"/>
          </a:xfrm>
          <a:prstGeom prst="rect">
            <a:avLst/>
          </a:prstGeom>
        </p:spPr>
      </p:pic>
    </p:spTree>
    <p:extLst>
      <p:ext uri="{BB962C8B-B14F-4D97-AF65-F5344CB8AC3E}">
        <p14:creationId xmlns:p14="http://schemas.microsoft.com/office/powerpoint/2010/main" val="362113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C8EFE-26F6-FB9C-10BB-732D8C5F6BBC}"/>
              </a:ext>
            </a:extLst>
          </p:cNvPr>
          <p:cNvSpPr>
            <a:spLocks noGrp="1"/>
          </p:cNvSpPr>
          <p:nvPr>
            <p:ph type="title"/>
          </p:nvPr>
        </p:nvSpPr>
        <p:spPr>
          <a:xfrm>
            <a:off x="572493" y="911639"/>
            <a:ext cx="11018520" cy="1434415"/>
          </a:xfrm>
        </p:spPr>
        <p:txBody>
          <a:bodyPr anchor="b">
            <a:normAutofit/>
          </a:bodyPr>
          <a:lstStyle/>
          <a:p>
            <a:r>
              <a:rPr lang="en-US" sz="4600" b="1">
                <a:latin typeface="Trebuchet MS"/>
              </a:rPr>
              <a:t>Input and Output – Communication Channels </a:t>
            </a:r>
            <a:endParaRPr lang="en-US" sz="4600"/>
          </a:p>
          <a:p>
            <a:endParaRPr lang="en-US" sz="4600">
              <a:ea typeface="Calibri Light"/>
              <a:cs typeface="Calibri Light"/>
            </a:endParaRP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6E7751-759E-4B01-AD8D-233157BB11E9}"/>
              </a:ext>
            </a:extLst>
          </p:cNvPr>
          <p:cNvSpPr>
            <a:spLocks noGrp="1"/>
          </p:cNvSpPr>
          <p:nvPr>
            <p:ph idx="1"/>
          </p:nvPr>
        </p:nvSpPr>
        <p:spPr>
          <a:xfrm>
            <a:off x="572493" y="2071316"/>
            <a:ext cx="6713552" cy="4119172"/>
          </a:xfrm>
        </p:spPr>
        <p:txBody>
          <a:bodyPr vert="horz" lIns="91440" tIns="45720" rIns="91440" bIns="45720" rtlCol="0" anchor="t">
            <a:normAutofit/>
          </a:bodyPr>
          <a:lstStyle/>
          <a:p>
            <a:r>
              <a:rPr lang="en-US" sz="2200" dirty="0">
                <a:latin typeface="Trebuchet MS"/>
              </a:rPr>
              <a:t>Understanding computer functioning and how PCs work is incomplete without delving into its communication channels: the input and output devices. These are the bridges between the user and the machine, facilitating a two-way conversation.</a:t>
            </a:r>
          </a:p>
        </p:txBody>
      </p:sp>
      <p:pic>
        <p:nvPicPr>
          <p:cNvPr id="4" name="Picture 3" descr="Input Devices of Computer: Definition &amp; Examples - TutorialsMate">
            <a:extLst>
              <a:ext uri="{FF2B5EF4-FFF2-40B4-BE49-F238E27FC236}">
                <a16:creationId xmlns:a16="http://schemas.microsoft.com/office/drawing/2014/main" id="{3E61E5AF-9A03-9E6D-E10D-F7635E805A4E}"/>
              </a:ext>
            </a:extLst>
          </p:cNvPr>
          <p:cNvPicPr>
            <a:picLocks noChangeAspect="1"/>
          </p:cNvPicPr>
          <p:nvPr/>
        </p:nvPicPr>
        <p:blipFill rotWithShape="1">
          <a:blip r:embed="rId2"/>
          <a:srcRect l="22180" r="26437" b="2"/>
          <a:stretch/>
        </p:blipFill>
        <p:spPr>
          <a:xfrm>
            <a:off x="7675658" y="2093976"/>
            <a:ext cx="3941064" cy="4096512"/>
          </a:xfrm>
          <a:prstGeom prst="rect">
            <a:avLst/>
          </a:prstGeom>
        </p:spPr>
      </p:pic>
    </p:spTree>
    <p:extLst>
      <p:ext uri="{BB962C8B-B14F-4D97-AF65-F5344CB8AC3E}">
        <p14:creationId xmlns:p14="http://schemas.microsoft.com/office/powerpoint/2010/main" val="3743894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Arc 10">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B0B15A8-3452-D9D7-FB05-BBC9B5E8F39F}"/>
              </a:ext>
            </a:extLst>
          </p:cNvPr>
          <p:cNvSpPr>
            <a:spLocks noGrp="1"/>
          </p:cNvSpPr>
          <p:nvPr>
            <p:ph type="title"/>
          </p:nvPr>
        </p:nvSpPr>
        <p:spPr>
          <a:xfrm>
            <a:off x="5894962" y="479493"/>
            <a:ext cx="5458838" cy="1325563"/>
          </a:xfrm>
        </p:spPr>
        <p:txBody>
          <a:bodyPr>
            <a:normAutofit/>
          </a:bodyPr>
          <a:lstStyle/>
          <a:p>
            <a:r>
              <a:rPr lang="en-US" sz="3400" b="1">
                <a:latin typeface="Trebuchet MS"/>
              </a:rPr>
              <a:t>Decoding Outputs – How Computers Talk Back</a:t>
            </a:r>
            <a:endParaRPr lang="en-US" sz="3400"/>
          </a:p>
          <a:p>
            <a:endParaRPr lang="en-US" sz="3400">
              <a:ea typeface="Calibri Light"/>
              <a:cs typeface="Calibri Light"/>
            </a:endParaRPr>
          </a:p>
        </p:txBody>
      </p:sp>
      <p:sp>
        <p:nvSpPr>
          <p:cNvPr id="13" name="Freeform: Shape 12">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Output devices: Types, functions">
            <a:extLst>
              <a:ext uri="{FF2B5EF4-FFF2-40B4-BE49-F238E27FC236}">
                <a16:creationId xmlns:a16="http://schemas.microsoft.com/office/drawing/2014/main" id="{A5D71D44-B38A-3BF9-0228-098540831378}"/>
              </a:ext>
            </a:extLst>
          </p:cNvPr>
          <p:cNvPicPr>
            <a:picLocks noChangeAspect="1"/>
          </p:cNvPicPr>
          <p:nvPr/>
        </p:nvPicPr>
        <p:blipFill>
          <a:blip r:embed="rId2"/>
          <a:stretch>
            <a:fillRect/>
          </a:stretch>
        </p:blipFill>
        <p:spPr>
          <a:xfrm>
            <a:off x="703182" y="1910914"/>
            <a:ext cx="4777381" cy="2866428"/>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622AEFD5-6FFD-87E5-EDED-41867077860A}"/>
              </a:ext>
            </a:extLst>
          </p:cNvPr>
          <p:cNvSpPr>
            <a:spLocks noGrp="1"/>
          </p:cNvSpPr>
          <p:nvPr>
            <p:ph idx="1"/>
          </p:nvPr>
        </p:nvSpPr>
        <p:spPr>
          <a:xfrm>
            <a:off x="5894962" y="1984443"/>
            <a:ext cx="5458838" cy="4192520"/>
          </a:xfrm>
        </p:spPr>
        <p:txBody>
          <a:bodyPr vert="horz" lIns="91440" tIns="45720" rIns="91440" bIns="45720" rtlCol="0">
            <a:normAutofit/>
          </a:bodyPr>
          <a:lstStyle/>
          <a:p>
            <a:r>
              <a:rPr lang="en-US" sz="2200" dirty="0">
                <a:latin typeface="Trebuchet MS"/>
              </a:rPr>
              <a:t>On the flip side are output devices, which translate the computer’s digital language into a form we can perceive. The most familiar output device is the monitor, which displays text, images, and videos. Speakers and headphones convert digital audio signals into sound waves. Printers materialize digital documents into physical paper forms. Even newer technologies, like VR headsets, serve as output devices, creating immersive visual and auditory environments.</a:t>
            </a:r>
          </a:p>
        </p:txBody>
      </p:sp>
    </p:spTree>
    <p:extLst>
      <p:ext uri="{BB962C8B-B14F-4D97-AF65-F5344CB8AC3E}">
        <p14:creationId xmlns:p14="http://schemas.microsoft.com/office/powerpoint/2010/main" val="3780091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D26-56F9-07A5-661C-5BC98D9139A1}"/>
              </a:ext>
            </a:extLst>
          </p:cNvPr>
          <p:cNvSpPr>
            <a:spLocks noGrp="1"/>
          </p:cNvSpPr>
          <p:nvPr>
            <p:ph type="title"/>
          </p:nvPr>
        </p:nvSpPr>
        <p:spPr/>
        <p:txBody>
          <a:bodyPr>
            <a:normAutofit/>
          </a:bodyPr>
          <a:lstStyle/>
          <a:p>
            <a:r>
              <a:rPr lang="en-US" dirty="0">
                <a:latin typeface="Calibri Light" panose="020F0302020204030204"/>
                <a:ea typeface="Calibri Light"/>
                <a:cs typeface="Calibri Light"/>
              </a:rPr>
              <a:t>Boolean logic</a:t>
            </a:r>
          </a:p>
        </p:txBody>
      </p:sp>
      <p:sp>
        <p:nvSpPr>
          <p:cNvPr id="3" name="Content Placeholder 2">
            <a:extLst>
              <a:ext uri="{FF2B5EF4-FFF2-40B4-BE49-F238E27FC236}">
                <a16:creationId xmlns:a16="http://schemas.microsoft.com/office/drawing/2014/main" id="{CF9CC0B5-8A2C-8348-54B9-6AF154959CF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913575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How Does a Computer Work?  </vt:lpstr>
      <vt:lpstr>PowerPoint Presentation</vt:lpstr>
      <vt:lpstr>The Brain of the Computer – The Processor </vt:lpstr>
      <vt:lpstr>A Symphony of Transistors </vt:lpstr>
      <vt:lpstr>Input and Output – Communication Channels  </vt:lpstr>
      <vt:lpstr>Decoding Outputs – How Computers Talk Back </vt:lpstr>
      <vt:lpstr>Boolean logic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90</cp:revision>
  <dcterms:created xsi:type="dcterms:W3CDTF">2024-03-03T10:53:21Z</dcterms:created>
  <dcterms:modified xsi:type="dcterms:W3CDTF">2024-03-03T11:16:12Z</dcterms:modified>
</cp:coreProperties>
</file>