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65" r:id="rId3"/>
    <p:sldId id="269" r:id="rId4"/>
    <p:sldId id="258" r:id="rId5"/>
    <p:sldId id="271" r:id="rId6"/>
    <p:sldId id="264" r:id="rId7"/>
    <p:sldId id="259" r:id="rId8"/>
    <p:sldId id="260" r:id="rId9"/>
    <p:sldId id="266" r:id="rId10"/>
    <p:sldId id="267" r:id="rId11"/>
    <p:sldId id="257" r:id="rId12"/>
    <p:sldId id="272" r:id="rId13"/>
    <p:sldId id="273" r:id="rId14"/>
    <p:sldId id="263" r:id="rId15"/>
    <p:sldId id="261" r:id="rId16"/>
    <p:sldId id="262"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5C11F7-9026-4F18-9D6D-702CCDAD360B}" v="88" dt="2024-02-13T12:50:36.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32" autoAdjust="0"/>
  </p:normalViewPr>
  <p:slideViewPr>
    <p:cSldViewPr snapToGrid="0">
      <p:cViewPr varScale="1">
        <p:scale>
          <a:sx n="82" d="100"/>
          <a:sy n="82" d="100"/>
        </p:scale>
        <p:origin x="4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2/20/2024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81265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2/20/2024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5319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2/20/2024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7796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2/20/2024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0462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2/20/2024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5184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2/20/2024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7322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2/20/2024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7165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2/20/2024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5873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2/20/2024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2736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2/20/2024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4797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2/20/2024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5305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2/20/2024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5343177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74" r:id="rId3"/>
    <p:sldLayoutId id="2147483675" r:id="rId4"/>
    <p:sldLayoutId id="2147483676" r:id="rId5"/>
    <p:sldLayoutId id="2147483677" r:id="rId6"/>
    <p:sldLayoutId id="2147483678" r:id="rId7"/>
    <p:sldLayoutId id="2147483682" r:id="rId8"/>
    <p:sldLayoutId id="2147483679" r:id="rId9"/>
    <p:sldLayoutId id="2147483680" r:id="rId10"/>
    <p:sldLayoutId id="214748368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olhando-para-o-ceu.blogspot.com/2017/02/eclipse-solar-no-domingo-de-carnaval.html" TargetMode="Externa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E6OtLfszaVI?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deepakdogra.com/2011/06/total-lunar-eclipse.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LH-aSizsx1o?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GnZ3dogED7w?feature=oembed" TargetMode="Externa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97F7562-DBE2-4729-835D-1486BBB437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627"/>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DCE0245F-7D4D-413E-940B-1D9D9A17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7"/>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4" name="Group 23">
            <a:extLst>
              <a:ext uri="{FF2B5EF4-FFF2-40B4-BE49-F238E27FC236}">
                <a16:creationId xmlns:a16="http://schemas.microsoft.com/office/drawing/2014/main" id="{5BB11B77-16CE-4796-9677-F0ED67FCE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25" name="Picture 24">
              <a:extLst>
                <a:ext uri="{FF2B5EF4-FFF2-40B4-BE49-F238E27FC236}">
                  <a16:creationId xmlns:a16="http://schemas.microsoft.com/office/drawing/2014/main" id="{EF26510D-AF6F-45BA-9996-9EA0F149D09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6" name="Picture 25">
              <a:extLst>
                <a:ext uri="{FF2B5EF4-FFF2-40B4-BE49-F238E27FC236}">
                  <a16:creationId xmlns:a16="http://schemas.microsoft.com/office/drawing/2014/main" id="{5E04EA3F-927A-42F5-96EF-44DCE97863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p:cNvSpPr>
            <a:spLocks noGrp="1"/>
          </p:cNvSpPr>
          <p:nvPr>
            <p:ph type="ctrTitle"/>
          </p:nvPr>
        </p:nvSpPr>
        <p:spPr>
          <a:xfrm>
            <a:off x="7409930" y="744909"/>
            <a:ext cx="4323376" cy="2912691"/>
          </a:xfrm>
        </p:spPr>
        <p:txBody>
          <a:bodyPr anchor="b">
            <a:normAutofit/>
          </a:bodyPr>
          <a:lstStyle/>
          <a:p>
            <a:pPr algn="l"/>
            <a:r>
              <a:rPr lang="en-US"/>
              <a:t>Solar and Lunar Eclipse</a:t>
            </a:r>
          </a:p>
        </p:txBody>
      </p:sp>
      <p:sp>
        <p:nvSpPr>
          <p:cNvPr id="3" name="Subtitle 2"/>
          <p:cNvSpPr>
            <a:spLocks noGrp="1"/>
          </p:cNvSpPr>
          <p:nvPr>
            <p:ph type="subTitle" idx="1"/>
          </p:nvPr>
        </p:nvSpPr>
        <p:spPr>
          <a:xfrm>
            <a:off x="7402801" y="3789471"/>
            <a:ext cx="4323375" cy="2495333"/>
          </a:xfrm>
        </p:spPr>
        <p:txBody>
          <a:bodyPr vert="horz" lIns="91440" tIns="45720" rIns="91440" bIns="45720" rtlCol="0" anchor="t">
            <a:normAutofit/>
          </a:bodyPr>
          <a:lstStyle/>
          <a:p>
            <a:pPr algn="l"/>
            <a:r>
              <a:rPr lang="en-US" sz="2200"/>
              <a:t>Lesson 6.5</a:t>
            </a:r>
          </a:p>
        </p:txBody>
      </p:sp>
      <p:pic>
        <p:nvPicPr>
          <p:cNvPr id="5" name="Picture 4" descr="A solar eclipse with a light in the middle&#10;&#10;Description automatically generated">
            <a:extLst>
              <a:ext uri="{FF2B5EF4-FFF2-40B4-BE49-F238E27FC236}">
                <a16:creationId xmlns:a16="http://schemas.microsoft.com/office/drawing/2014/main" id="{2884124F-AC4C-2DAE-E443-DB4B46B8742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3229" y="1025543"/>
            <a:ext cx="6402214" cy="480166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E8752-6E0B-9144-2E71-38D002DA5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BE14CE-E651-7290-FF97-A6BEB8A03D8C}"/>
              </a:ext>
            </a:extLst>
          </p:cNvPr>
          <p:cNvSpPr>
            <a:spLocks noGrp="1"/>
          </p:cNvSpPr>
          <p:nvPr>
            <p:ph type="title"/>
          </p:nvPr>
        </p:nvSpPr>
        <p:spPr>
          <a:xfrm>
            <a:off x="458681" y="1107360"/>
            <a:ext cx="3225552" cy="4643277"/>
          </a:xfrm>
        </p:spPr>
        <p:txBody>
          <a:bodyPr anchor="ctr">
            <a:normAutofit/>
          </a:bodyPr>
          <a:lstStyle/>
          <a:p>
            <a:r>
              <a:rPr lang="en-GB" dirty="0"/>
              <a:t>How does a solar eclipse take place?</a:t>
            </a:r>
            <a:endParaRPr lang="en-US" dirty="0"/>
          </a:p>
        </p:txBody>
      </p:sp>
      <p:pic>
        <p:nvPicPr>
          <p:cNvPr id="10" name="Online Media 9" title="Solar Eclipse | The Dr. Binocs Show | Educational Videos For Kids">
            <a:hlinkClick r:id="" action="ppaction://media"/>
            <a:extLst>
              <a:ext uri="{FF2B5EF4-FFF2-40B4-BE49-F238E27FC236}">
                <a16:creationId xmlns:a16="http://schemas.microsoft.com/office/drawing/2014/main" id="{F28DCA55-AF4D-F5DB-667E-E3C86150856B}"/>
              </a:ext>
            </a:extLst>
          </p:cNvPr>
          <p:cNvPicPr>
            <a:picLocks noRot="1" noChangeAspect="1"/>
          </p:cNvPicPr>
          <p:nvPr>
            <a:videoFile r:link="rId1"/>
          </p:nvPr>
        </p:nvPicPr>
        <p:blipFill>
          <a:blip r:embed="rId3"/>
          <a:stretch>
            <a:fillRect/>
          </a:stretch>
        </p:blipFill>
        <p:spPr>
          <a:xfrm>
            <a:off x="3515179" y="979712"/>
            <a:ext cx="8676821" cy="4898571"/>
          </a:xfrm>
          <a:prstGeom prst="rect">
            <a:avLst/>
          </a:prstGeom>
        </p:spPr>
      </p:pic>
    </p:spTree>
    <p:extLst>
      <p:ext uri="{BB962C8B-B14F-4D97-AF65-F5344CB8AC3E}">
        <p14:creationId xmlns:p14="http://schemas.microsoft.com/office/powerpoint/2010/main" val="235502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4" name="Picture 23">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6" name="Rectangle 25">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8" name="Rectangle 27">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A row of phases of the moon&#10;&#10;Description automatically generated">
            <a:extLst>
              <a:ext uri="{FF2B5EF4-FFF2-40B4-BE49-F238E27FC236}">
                <a16:creationId xmlns:a16="http://schemas.microsoft.com/office/drawing/2014/main" id="{CE773272-2EB5-5127-C854-8DC8A484536E}"/>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t="5867" b="9227"/>
          <a:stretch/>
        </p:blipFill>
        <p:spPr>
          <a:xfrm>
            <a:off x="20" y="10"/>
            <a:ext cx="12191980" cy="6857990"/>
          </a:xfrm>
          <a:prstGeom prst="rect">
            <a:avLst/>
          </a:prstGeom>
        </p:spPr>
      </p:pic>
      <p:sp>
        <p:nvSpPr>
          <p:cNvPr id="30" name="Rectangle 29">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00600" y="-533400"/>
            <a:ext cx="6858000" cy="7924800"/>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0F0390-EB3D-AB44-1005-BC6BDC2DFE9D}"/>
              </a:ext>
            </a:extLst>
          </p:cNvPr>
          <p:cNvSpPr>
            <a:spLocks noGrp="1"/>
          </p:cNvSpPr>
          <p:nvPr>
            <p:ph type="title"/>
          </p:nvPr>
        </p:nvSpPr>
        <p:spPr>
          <a:xfrm>
            <a:off x="6775178" y="565846"/>
            <a:ext cx="4958128" cy="3755144"/>
          </a:xfrm>
        </p:spPr>
        <p:txBody>
          <a:bodyPr vert="horz" lIns="91440" tIns="45720" rIns="91440" bIns="45720" rtlCol="0" anchor="b">
            <a:normAutofit/>
          </a:bodyPr>
          <a:lstStyle/>
          <a:p>
            <a:r>
              <a:rPr lang="en-US" dirty="0">
                <a:solidFill>
                  <a:srgbClr val="FFFFFF"/>
                </a:solidFill>
              </a:rPr>
              <a:t>Lunar eclipse</a:t>
            </a:r>
            <a:endParaRPr lang="en-US" dirty="0">
              <a:solidFill>
                <a:srgbClr val="FFFFFF"/>
              </a:solidFill>
              <a:cs typeface="Sabon Next LT"/>
            </a:endParaRPr>
          </a:p>
        </p:txBody>
      </p:sp>
      <p:sp>
        <p:nvSpPr>
          <p:cNvPr id="6" name="TextBox 5">
            <a:extLst>
              <a:ext uri="{FF2B5EF4-FFF2-40B4-BE49-F238E27FC236}">
                <a16:creationId xmlns:a16="http://schemas.microsoft.com/office/drawing/2014/main" id="{31112C14-FB61-B13C-23A8-34BC36092387}"/>
              </a:ext>
            </a:extLst>
          </p:cNvPr>
          <p:cNvSpPr txBox="1"/>
          <p:nvPr/>
        </p:nvSpPr>
        <p:spPr>
          <a:xfrm>
            <a:off x="9391233" y="6657945"/>
            <a:ext cx="280076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37689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8EEA2-8832-5A7A-83E6-D75BA903D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ACA39-AB9B-56F0-E04E-A62C3994B2FC}"/>
              </a:ext>
            </a:extLst>
          </p:cNvPr>
          <p:cNvSpPr>
            <a:spLocks noGrp="1"/>
          </p:cNvSpPr>
          <p:nvPr>
            <p:ph type="title"/>
          </p:nvPr>
        </p:nvSpPr>
        <p:spPr>
          <a:xfrm>
            <a:off x="1600201" y="1219200"/>
            <a:ext cx="9067799" cy="1010653"/>
          </a:xfrm>
        </p:spPr>
        <p:txBody>
          <a:bodyPr vert="horz" lIns="91440" tIns="45720" rIns="91440" bIns="45720" rtlCol="0" anchor="b">
            <a:normAutofit/>
          </a:bodyPr>
          <a:lstStyle/>
          <a:p>
            <a:pPr algn="ctr"/>
            <a:r>
              <a:rPr lang="en-US" sz="5200" dirty="0"/>
              <a:t>Lunar eclipse </a:t>
            </a:r>
          </a:p>
        </p:txBody>
      </p:sp>
      <p:sp>
        <p:nvSpPr>
          <p:cNvPr id="5" name="Content Placeholder 2">
            <a:extLst>
              <a:ext uri="{FF2B5EF4-FFF2-40B4-BE49-F238E27FC236}">
                <a16:creationId xmlns:a16="http://schemas.microsoft.com/office/drawing/2014/main" id="{D5EB55F9-B1D0-59FE-B4AA-4AF61A577559}"/>
              </a:ext>
            </a:extLst>
          </p:cNvPr>
          <p:cNvSpPr>
            <a:spLocks noGrp="1"/>
          </p:cNvSpPr>
          <p:nvPr>
            <p:ph idx="1"/>
          </p:nvPr>
        </p:nvSpPr>
        <p:spPr>
          <a:xfrm>
            <a:off x="572544" y="2550695"/>
            <a:ext cx="2785734" cy="3705726"/>
          </a:xfrm>
        </p:spPr>
        <p:txBody>
          <a:bodyPr>
            <a:normAutofit/>
          </a:bodyPr>
          <a:lstStyle/>
          <a:p>
            <a:r>
              <a:rPr lang="en-GB" sz="2400" dirty="0"/>
              <a:t>Lunar eclipse takes place when the Earth comes between the moon and the Sun so the Earth blocks sunlight from the moon.</a:t>
            </a:r>
            <a:endParaRPr lang="en-GB" sz="3600" dirty="0"/>
          </a:p>
        </p:txBody>
      </p:sp>
      <p:pic>
        <p:nvPicPr>
          <p:cNvPr id="3" name="Picture 2">
            <a:extLst>
              <a:ext uri="{FF2B5EF4-FFF2-40B4-BE49-F238E27FC236}">
                <a16:creationId xmlns:a16="http://schemas.microsoft.com/office/drawing/2014/main" id="{DF90134F-C357-FD0B-7EFC-81E2258CD011}"/>
              </a:ext>
            </a:extLst>
          </p:cNvPr>
          <p:cNvPicPr>
            <a:picLocks noChangeAspect="1"/>
          </p:cNvPicPr>
          <p:nvPr/>
        </p:nvPicPr>
        <p:blipFill>
          <a:blip r:embed="rId2"/>
          <a:stretch>
            <a:fillRect/>
          </a:stretch>
        </p:blipFill>
        <p:spPr>
          <a:xfrm>
            <a:off x="3358277" y="2671627"/>
            <a:ext cx="8833724" cy="3336757"/>
          </a:xfrm>
          <a:prstGeom prst="rect">
            <a:avLst/>
          </a:prstGeom>
        </p:spPr>
      </p:pic>
    </p:spTree>
    <p:extLst>
      <p:ext uri="{BB962C8B-B14F-4D97-AF65-F5344CB8AC3E}">
        <p14:creationId xmlns:p14="http://schemas.microsoft.com/office/powerpoint/2010/main" val="107713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59D50-A828-9916-33BD-A293FA4B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58F48-1D69-CF80-4D6D-62301C5AE1A2}"/>
              </a:ext>
            </a:extLst>
          </p:cNvPr>
          <p:cNvSpPr>
            <a:spLocks noGrp="1"/>
          </p:cNvSpPr>
          <p:nvPr>
            <p:ph type="title"/>
          </p:nvPr>
        </p:nvSpPr>
        <p:spPr>
          <a:xfrm>
            <a:off x="1143000" y="167863"/>
            <a:ext cx="9906000" cy="1066134"/>
          </a:xfrm>
        </p:spPr>
        <p:txBody>
          <a:bodyPr vert="horz" lIns="91440" tIns="45720" rIns="91440" bIns="45720" rtlCol="0" anchor="b">
            <a:normAutofit/>
          </a:bodyPr>
          <a:lstStyle/>
          <a:p>
            <a:pPr algn="ctr"/>
            <a:r>
              <a:rPr lang="en-GB" dirty="0"/>
              <a:t>How does a lunar eclipse take place?</a:t>
            </a:r>
            <a:endParaRPr lang="en-US" sz="3600" dirty="0"/>
          </a:p>
        </p:txBody>
      </p:sp>
      <p:pic>
        <p:nvPicPr>
          <p:cNvPr id="3" name="Online Media 2" title="Lunar Eclipse | The Dr. Binocs Show | Educational Videos For Kids">
            <a:hlinkClick r:id="" action="ppaction://media"/>
            <a:extLst>
              <a:ext uri="{FF2B5EF4-FFF2-40B4-BE49-F238E27FC236}">
                <a16:creationId xmlns:a16="http://schemas.microsoft.com/office/drawing/2014/main" id="{C52D1FE7-0C79-A4C3-CE62-AF307F125F2E}"/>
              </a:ext>
            </a:extLst>
          </p:cNvPr>
          <p:cNvPicPr>
            <a:picLocks noRot="1" noChangeAspect="1"/>
          </p:cNvPicPr>
          <p:nvPr>
            <a:videoFile r:link="rId1"/>
          </p:nvPr>
        </p:nvPicPr>
        <p:blipFill>
          <a:blip r:embed="rId3"/>
          <a:stretch>
            <a:fillRect/>
          </a:stretch>
        </p:blipFill>
        <p:spPr>
          <a:xfrm>
            <a:off x="1118586" y="1431267"/>
            <a:ext cx="9612352" cy="5426733"/>
          </a:xfrm>
          <a:prstGeom prst="rect">
            <a:avLst/>
          </a:prstGeom>
        </p:spPr>
      </p:pic>
    </p:spTree>
    <p:extLst>
      <p:ext uri="{BB962C8B-B14F-4D97-AF65-F5344CB8AC3E}">
        <p14:creationId xmlns:p14="http://schemas.microsoft.com/office/powerpoint/2010/main" val="243000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0" name="Picture 1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1" name="Rectangle 20">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40E570E6-D005-4FEB-A3F2-9837EB9B7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BFF9BF72-D4F7-4510-A3FC-3DD520F898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1981" y="1"/>
            <a:ext cx="5236971" cy="6858000"/>
            <a:chOff x="20829" y="1"/>
            <a:chExt cx="5236971" cy="6857999"/>
          </a:xfrm>
        </p:grpSpPr>
        <p:pic>
          <p:nvPicPr>
            <p:cNvPr id="17" name="Picture 16">
              <a:extLst>
                <a:ext uri="{FF2B5EF4-FFF2-40B4-BE49-F238E27FC236}">
                  <a16:creationId xmlns:a16="http://schemas.microsoft.com/office/drawing/2014/main" id="{E9914F4B-4DC0-49A2-A45D-52486987D02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8" name="Picture 17">
              <a:extLst>
                <a:ext uri="{FF2B5EF4-FFF2-40B4-BE49-F238E27FC236}">
                  <a16:creationId xmlns:a16="http://schemas.microsoft.com/office/drawing/2014/main" id="{795426B7-6385-4AD1-9878-5BB28190ED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36EF668D-EF64-8BAE-4AAC-018CE556E8A4}"/>
              </a:ext>
            </a:extLst>
          </p:cNvPr>
          <p:cNvSpPr>
            <a:spLocks noGrp="1"/>
          </p:cNvSpPr>
          <p:nvPr>
            <p:ph type="title"/>
          </p:nvPr>
        </p:nvSpPr>
        <p:spPr>
          <a:xfrm>
            <a:off x="838200" y="744909"/>
            <a:ext cx="10591800" cy="1223169"/>
          </a:xfrm>
        </p:spPr>
        <p:txBody>
          <a:bodyPr vert="horz" lIns="91440" tIns="45720" rIns="91440" bIns="45720" rtlCol="0" anchor="b">
            <a:normAutofit/>
          </a:bodyPr>
          <a:lstStyle/>
          <a:p>
            <a:r>
              <a:rPr lang="en-US" sz="5200" dirty="0"/>
              <a:t>How often does this happen? </a:t>
            </a:r>
          </a:p>
        </p:txBody>
      </p:sp>
      <p:sp>
        <p:nvSpPr>
          <p:cNvPr id="3" name="Rectangle 2">
            <a:extLst>
              <a:ext uri="{FF2B5EF4-FFF2-40B4-BE49-F238E27FC236}">
                <a16:creationId xmlns:a16="http://schemas.microsoft.com/office/drawing/2014/main" id="{82ED0D30-FBE3-EF20-F78E-B79E940415BC}"/>
              </a:ext>
            </a:extLst>
          </p:cNvPr>
          <p:cNvSpPr/>
          <p:nvPr/>
        </p:nvSpPr>
        <p:spPr>
          <a:xfrm>
            <a:off x="772357" y="2503503"/>
            <a:ext cx="10537794" cy="408372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spcBef>
                <a:spcPct val="0"/>
              </a:spcBef>
            </a:pPr>
            <a:r>
              <a:rPr lang="en-US" sz="2000" dirty="0">
                <a:solidFill>
                  <a:schemeClr val="tx1"/>
                </a:solidFill>
                <a:latin typeface="+mj-lt"/>
                <a:ea typeface="+mj-ea"/>
                <a:cs typeface="+mj-cs"/>
              </a:rPr>
              <a:t>You might think that solar and lunar eclipses should happen every month. The Moon takes 28 days to orbit the Earth, but the orbit of the Moon is tilted slightly. The </a:t>
            </a:r>
            <a:r>
              <a:rPr lang="en-US" sz="2000" u="sng" dirty="0">
                <a:solidFill>
                  <a:schemeClr val="tx1"/>
                </a:solidFill>
                <a:latin typeface="+mj-lt"/>
                <a:ea typeface="+mj-ea"/>
                <a:cs typeface="+mj-cs"/>
              </a:rPr>
              <a:t>orbit of the Moon is not exactly in the same plane as the orbit of the Earth </a:t>
            </a:r>
            <a:r>
              <a:rPr lang="en-US" sz="2000" dirty="0">
                <a:solidFill>
                  <a:schemeClr val="tx1"/>
                </a:solidFill>
                <a:latin typeface="+mj-lt"/>
                <a:ea typeface="+mj-ea"/>
                <a:cs typeface="+mj-cs"/>
              </a:rPr>
              <a:t>around the Sun.</a:t>
            </a:r>
          </a:p>
          <a:p>
            <a:pPr>
              <a:spcBef>
                <a:spcPct val="0"/>
              </a:spcBef>
            </a:pPr>
            <a:endParaRPr lang="en-US" sz="2000" dirty="0">
              <a:solidFill>
                <a:schemeClr val="tx1"/>
              </a:solidFill>
              <a:latin typeface="+mj-lt"/>
              <a:ea typeface="+mj-ea"/>
              <a:cs typeface="+mj-cs"/>
            </a:endParaRPr>
          </a:p>
          <a:p>
            <a:pPr>
              <a:spcBef>
                <a:spcPct val="0"/>
              </a:spcBef>
            </a:pPr>
            <a:endParaRPr lang="en-US" sz="2000" dirty="0">
              <a:solidFill>
                <a:schemeClr val="tx1"/>
              </a:solidFill>
              <a:latin typeface="+mj-lt"/>
              <a:ea typeface="+mj-ea"/>
              <a:cs typeface="+mj-cs"/>
            </a:endParaRPr>
          </a:p>
          <a:p>
            <a:pPr>
              <a:spcBef>
                <a:spcPct val="0"/>
              </a:spcBef>
            </a:pPr>
            <a:r>
              <a:rPr lang="en-US" sz="2000" dirty="0">
                <a:solidFill>
                  <a:schemeClr val="tx1"/>
                </a:solidFill>
                <a:latin typeface="+mj-lt"/>
                <a:ea typeface="+mj-ea"/>
                <a:cs typeface="+mj-cs"/>
              </a:rPr>
              <a:t>It is only when the Sun, Earth and Moon are in the same straight line that eclipses can happen.</a:t>
            </a:r>
          </a:p>
          <a:p>
            <a:pPr>
              <a:spcBef>
                <a:spcPct val="0"/>
              </a:spcBef>
            </a:pPr>
            <a:endParaRPr lang="en-US" sz="2000" dirty="0">
              <a:solidFill>
                <a:schemeClr val="tx1"/>
              </a:solidFill>
              <a:latin typeface="+mj-lt"/>
              <a:ea typeface="+mj-ea"/>
              <a:cs typeface="+mj-cs"/>
            </a:endParaRPr>
          </a:p>
          <a:p>
            <a:pPr>
              <a:spcBef>
                <a:spcPct val="0"/>
              </a:spcBef>
            </a:pPr>
            <a:r>
              <a:rPr lang="en-US" sz="2000" dirty="0">
                <a:solidFill>
                  <a:schemeClr val="tx1"/>
                </a:solidFill>
                <a:latin typeface="+mj-lt"/>
                <a:ea typeface="+mj-ea"/>
                <a:cs typeface="+mj-cs"/>
              </a:rPr>
              <a:t>Solar eclipses happen 2 to 5 times a year and lunar eclipse 1 to 2 times a year.</a:t>
            </a:r>
          </a:p>
        </p:txBody>
      </p:sp>
    </p:spTree>
    <p:extLst>
      <p:ext uri="{BB962C8B-B14F-4D97-AF65-F5344CB8AC3E}">
        <p14:creationId xmlns:p14="http://schemas.microsoft.com/office/powerpoint/2010/main" val="907183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2" name="Rectangle 11">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C8884498-8C0E-4CE3-A52C-4D46CFCBD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914B50A6-093B-4BEC-814D-28A439BF61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7" name="Picture 16">
              <a:extLst>
                <a:ext uri="{FF2B5EF4-FFF2-40B4-BE49-F238E27FC236}">
                  <a16:creationId xmlns:a16="http://schemas.microsoft.com/office/drawing/2014/main" id="{BA6B3FC4-8E9F-47E9-9E04-AFD4802BFE5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8" name="Picture 17">
              <a:extLst>
                <a:ext uri="{FF2B5EF4-FFF2-40B4-BE49-F238E27FC236}">
                  <a16:creationId xmlns:a16="http://schemas.microsoft.com/office/drawing/2014/main" id="{4C534277-E69B-4B16-8548-820EE89625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9270B733-B48D-C752-284A-60CE53199C15}"/>
              </a:ext>
            </a:extLst>
          </p:cNvPr>
          <p:cNvSpPr>
            <a:spLocks noGrp="1"/>
          </p:cNvSpPr>
          <p:nvPr>
            <p:ph type="title"/>
          </p:nvPr>
        </p:nvSpPr>
        <p:spPr>
          <a:xfrm>
            <a:off x="479394" y="752457"/>
            <a:ext cx="10840439" cy="5562598"/>
          </a:xfrm>
        </p:spPr>
        <p:txBody>
          <a:bodyPr vert="horz" lIns="91440" tIns="45720" rIns="91440" bIns="45720" rtlCol="0" anchor="b">
            <a:normAutofit/>
          </a:bodyPr>
          <a:lstStyle/>
          <a:p>
            <a:endParaRPr lang="en-US" sz="5200" dirty="0"/>
          </a:p>
        </p:txBody>
      </p:sp>
      <p:pic>
        <p:nvPicPr>
          <p:cNvPr id="3" name="Online Media 2" title="Solar Eclipse and Lunar Eclipse">
            <a:hlinkClick r:id="" action="ppaction://media"/>
            <a:extLst>
              <a:ext uri="{FF2B5EF4-FFF2-40B4-BE49-F238E27FC236}">
                <a16:creationId xmlns:a16="http://schemas.microsoft.com/office/drawing/2014/main" id="{999C370A-C5D2-16E0-6471-A77D799FC8C9}"/>
              </a:ext>
            </a:extLst>
          </p:cNvPr>
          <p:cNvPicPr>
            <a:picLocks noRot="1" noChangeAspect="1"/>
          </p:cNvPicPr>
          <p:nvPr>
            <a:videoFile r:link="rId1"/>
          </p:nvPr>
        </p:nvPicPr>
        <p:blipFill>
          <a:blip r:embed="rId6"/>
          <a:stretch>
            <a:fillRect/>
          </a:stretch>
        </p:blipFill>
        <p:spPr>
          <a:xfrm>
            <a:off x="476346" y="660935"/>
            <a:ext cx="10840439" cy="6120059"/>
          </a:xfrm>
          <a:prstGeom prst="rect">
            <a:avLst/>
          </a:prstGeom>
        </p:spPr>
      </p:pic>
    </p:spTree>
    <p:extLst>
      <p:ext uri="{BB962C8B-B14F-4D97-AF65-F5344CB8AC3E}">
        <p14:creationId xmlns:p14="http://schemas.microsoft.com/office/powerpoint/2010/main" val="377561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49206F4F-CA33-CA64-4C2F-6C8D90EF3B3C}"/>
              </a:ext>
            </a:extLst>
          </p:cNvPr>
          <p:cNvSpPr>
            <a:spLocks noGrp="1"/>
          </p:cNvSpPr>
          <p:nvPr>
            <p:ph type="title"/>
          </p:nvPr>
        </p:nvSpPr>
        <p:spPr>
          <a:xfrm>
            <a:off x="609601" y="559813"/>
            <a:ext cx="5257799" cy="3021587"/>
          </a:xfrm>
        </p:spPr>
        <p:txBody>
          <a:bodyPr anchor="t">
            <a:normAutofit/>
          </a:bodyPr>
          <a:lstStyle/>
          <a:p>
            <a:r>
              <a:rPr lang="en-US" dirty="0"/>
              <a:t>Exit slip</a:t>
            </a:r>
          </a:p>
        </p:txBody>
      </p:sp>
      <p:grpSp>
        <p:nvGrpSpPr>
          <p:cNvPr id="12" name="Group 11">
            <a:extLst>
              <a:ext uri="{FF2B5EF4-FFF2-40B4-BE49-F238E27FC236}">
                <a16:creationId xmlns:a16="http://schemas.microsoft.com/office/drawing/2014/main" id="{60D82D56-D377-48D4-8DE9-6A0A8DB5E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67025" y="76200"/>
            <a:ext cx="3997615" cy="6816079"/>
            <a:chOff x="8059620" y="41922"/>
            <a:chExt cx="3997615" cy="6816077"/>
          </a:xfrm>
        </p:grpSpPr>
        <p:pic>
          <p:nvPicPr>
            <p:cNvPr id="13" name="Picture 12">
              <a:extLst>
                <a:ext uri="{FF2B5EF4-FFF2-40B4-BE49-F238E27FC236}">
                  <a16:creationId xmlns:a16="http://schemas.microsoft.com/office/drawing/2014/main" id="{6D8CD235-5DAC-4779-B652-AEF90B9844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4" name="Picture 13">
              <a:extLst>
                <a:ext uri="{FF2B5EF4-FFF2-40B4-BE49-F238E27FC236}">
                  <a16:creationId xmlns:a16="http://schemas.microsoft.com/office/drawing/2014/main" id="{9048802B-B281-498F-88C5-E240B74438C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4" name="Content Placeholder 3">
            <a:extLst>
              <a:ext uri="{FF2B5EF4-FFF2-40B4-BE49-F238E27FC236}">
                <a16:creationId xmlns:a16="http://schemas.microsoft.com/office/drawing/2014/main" id="{1863A896-74C3-8766-1060-A76FCF1C7F98}"/>
              </a:ext>
            </a:extLst>
          </p:cNvPr>
          <p:cNvPicPr>
            <a:picLocks noGrp="1" noChangeAspect="1"/>
          </p:cNvPicPr>
          <p:nvPr>
            <p:ph idx="1"/>
          </p:nvPr>
        </p:nvPicPr>
        <p:blipFill>
          <a:blip r:embed="rId3">
            <a:lum bright="-20000" contrast="40000"/>
          </a:blip>
          <a:stretch>
            <a:fillRect/>
          </a:stretch>
        </p:blipFill>
        <p:spPr>
          <a:xfrm>
            <a:off x="2157588" y="1380212"/>
            <a:ext cx="6948830" cy="5301169"/>
          </a:xfrm>
          <a:prstGeom prst="rect">
            <a:avLst/>
          </a:prstGeom>
        </p:spPr>
      </p:pic>
    </p:spTree>
    <p:extLst>
      <p:ext uri="{BB962C8B-B14F-4D97-AF65-F5344CB8AC3E}">
        <p14:creationId xmlns:p14="http://schemas.microsoft.com/office/powerpoint/2010/main" val="97020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C78054-7186-CAFC-2276-AB715398604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C31A844-6E3E-066B-9956-74A8753EE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05626BFA-ABD7-2B59-E842-54E47CFB8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9"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id="{9D382BEF-A4E9-B35A-1CBB-40018FF160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2"/>
            <a:ext cx="2696853" cy="4598233"/>
            <a:chOff x="8059620" y="41922"/>
            <a:chExt cx="3997615" cy="6816077"/>
          </a:xfrm>
        </p:grpSpPr>
        <p:pic>
          <p:nvPicPr>
            <p:cNvPr id="13" name="Picture 12">
              <a:extLst>
                <a:ext uri="{FF2B5EF4-FFF2-40B4-BE49-F238E27FC236}">
                  <a16:creationId xmlns:a16="http://schemas.microsoft.com/office/drawing/2014/main" id="{ED4C1AE7-4A04-3A6B-A4D9-779E2E254D7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4" name="Picture 13">
              <a:extLst>
                <a:ext uri="{FF2B5EF4-FFF2-40B4-BE49-F238E27FC236}">
                  <a16:creationId xmlns:a16="http://schemas.microsoft.com/office/drawing/2014/main" id="{B0BE330B-D30E-89F4-8556-414945C9C25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le 1">
            <a:extLst>
              <a:ext uri="{FF2B5EF4-FFF2-40B4-BE49-F238E27FC236}">
                <a16:creationId xmlns:a16="http://schemas.microsoft.com/office/drawing/2014/main" id="{E8901560-7AB1-C9EA-9008-BDFCE7DEF5E1}"/>
              </a:ext>
            </a:extLst>
          </p:cNvPr>
          <p:cNvSpPr>
            <a:spLocks noGrp="1"/>
          </p:cNvSpPr>
          <p:nvPr>
            <p:ph type="title"/>
          </p:nvPr>
        </p:nvSpPr>
        <p:spPr>
          <a:xfrm>
            <a:off x="609601" y="559813"/>
            <a:ext cx="5181599" cy="5612387"/>
          </a:xfrm>
        </p:spPr>
        <p:txBody>
          <a:bodyPr anchor="ctr">
            <a:normAutofit/>
          </a:bodyPr>
          <a:lstStyle/>
          <a:p>
            <a:r>
              <a:rPr lang="en-US" dirty="0"/>
              <a:t>Answers</a:t>
            </a:r>
          </a:p>
        </p:txBody>
      </p:sp>
      <p:pic>
        <p:nvPicPr>
          <p:cNvPr id="5" name="Content Placeholder 4">
            <a:extLst>
              <a:ext uri="{FF2B5EF4-FFF2-40B4-BE49-F238E27FC236}">
                <a16:creationId xmlns:a16="http://schemas.microsoft.com/office/drawing/2014/main" id="{FFBFD06C-4F81-2B9D-B8B4-1DA5B5DD4724}"/>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6412023" y="2147093"/>
            <a:ext cx="5093437" cy="3011363"/>
          </a:xfrm>
        </p:spPr>
      </p:pic>
    </p:spTree>
    <p:extLst>
      <p:ext uri="{BB962C8B-B14F-4D97-AF65-F5344CB8AC3E}">
        <p14:creationId xmlns:p14="http://schemas.microsoft.com/office/powerpoint/2010/main" val="1427507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F8B048C4-AB77-4182-B261-2C9BE596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id="{76CB186C-DCCB-4FA4-808E-18DA02317A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3" name="Picture 12">
              <a:extLst>
                <a:ext uri="{FF2B5EF4-FFF2-40B4-BE49-F238E27FC236}">
                  <a16:creationId xmlns:a16="http://schemas.microsoft.com/office/drawing/2014/main" id="{F02115DE-AE0F-458E-9254-E6CB19CB910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4" name="Picture 13">
              <a:extLst>
                <a:ext uri="{FF2B5EF4-FFF2-40B4-BE49-F238E27FC236}">
                  <a16:creationId xmlns:a16="http://schemas.microsoft.com/office/drawing/2014/main" id="{AECDB069-B11E-48A6-BFC3-29A0B51E59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0CCFCE6C-D81A-79CE-31D1-6592C9080C87}"/>
              </a:ext>
            </a:extLst>
          </p:cNvPr>
          <p:cNvSpPr>
            <a:spLocks noGrp="1"/>
          </p:cNvSpPr>
          <p:nvPr>
            <p:ph type="title"/>
          </p:nvPr>
        </p:nvSpPr>
        <p:spPr>
          <a:xfrm>
            <a:off x="1716024" y="586993"/>
            <a:ext cx="8763000" cy="1935546"/>
          </a:xfrm>
        </p:spPr>
        <p:txBody>
          <a:bodyPr anchor="b">
            <a:normAutofit/>
          </a:bodyPr>
          <a:lstStyle/>
          <a:p>
            <a:r>
              <a:rPr lang="en-US" dirty="0"/>
              <a:t>Objectives:</a:t>
            </a:r>
          </a:p>
        </p:txBody>
      </p:sp>
      <p:sp>
        <p:nvSpPr>
          <p:cNvPr id="3" name="Content Placeholder 2">
            <a:extLst>
              <a:ext uri="{FF2B5EF4-FFF2-40B4-BE49-F238E27FC236}">
                <a16:creationId xmlns:a16="http://schemas.microsoft.com/office/drawing/2014/main" id="{4F373B55-5A38-6AC6-F779-A8C1D14E65C4}"/>
              </a:ext>
            </a:extLst>
          </p:cNvPr>
          <p:cNvSpPr>
            <a:spLocks noGrp="1"/>
          </p:cNvSpPr>
          <p:nvPr>
            <p:ph idx="1"/>
          </p:nvPr>
        </p:nvSpPr>
        <p:spPr>
          <a:xfrm>
            <a:off x="1716307" y="3476810"/>
            <a:ext cx="8762435" cy="2663456"/>
          </a:xfrm>
        </p:spPr>
        <p:txBody>
          <a:bodyPr>
            <a:normAutofit/>
          </a:bodyPr>
          <a:lstStyle/>
          <a:p>
            <a:pPr algn="l"/>
            <a:endParaRPr lang="en-US" sz="2000" b="0" i="0" u="none" strike="noStrike" baseline="0" dirty="0">
              <a:latin typeface="AvenirLTStd-Book"/>
            </a:endParaRPr>
          </a:p>
          <a:p>
            <a:pPr algn="l"/>
            <a:r>
              <a:rPr lang="en-US" sz="2000" b="0" i="0" u="none" strike="noStrike" baseline="0" dirty="0">
                <a:latin typeface="AvenirLTStd-Book"/>
              </a:rPr>
              <a:t>Explain how solar eclipses happen</a:t>
            </a:r>
          </a:p>
          <a:p>
            <a:pPr algn="l"/>
            <a:endParaRPr lang="en-US" sz="2000" b="0" i="0" u="none" strike="noStrike" baseline="0" dirty="0">
              <a:latin typeface="AvenirLTStd-Book"/>
            </a:endParaRPr>
          </a:p>
          <a:p>
            <a:pPr algn="l"/>
            <a:r>
              <a:rPr lang="en-US" sz="2000" b="0" i="0" u="none" strike="noStrike" baseline="0" dirty="0">
                <a:latin typeface="AvenirLTStd-Book"/>
              </a:rPr>
              <a:t>Explain how lunar eclipses happen.</a:t>
            </a:r>
            <a:endParaRPr lang="en-US" sz="2400" dirty="0"/>
          </a:p>
          <a:p>
            <a:pPr algn="ctr"/>
            <a:endParaRPr lang="en-US" sz="2000" dirty="0"/>
          </a:p>
        </p:txBody>
      </p:sp>
      <p:pic>
        <p:nvPicPr>
          <p:cNvPr id="4" name="Picture 2" descr="DEALING WITH PROBLEMS DURING A PRESENTATION | Baamboozle - Baamboozle | The  Most Fun Classroom Games!">
            <a:extLst>
              <a:ext uri="{FF2B5EF4-FFF2-40B4-BE49-F238E27FC236}">
                <a16:creationId xmlns:a16="http://schemas.microsoft.com/office/drawing/2014/main" id="{B9D3FAA3-E26C-E950-1AFE-B89E9BFE0F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103" y="2522538"/>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1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65FFB-AFC5-6A23-6D85-9E2C45126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800F8C-56CB-4DD5-8792-B7E57726B895}"/>
              </a:ext>
            </a:extLst>
          </p:cNvPr>
          <p:cNvSpPr>
            <a:spLocks noGrp="1"/>
          </p:cNvSpPr>
          <p:nvPr>
            <p:ph type="title"/>
          </p:nvPr>
        </p:nvSpPr>
        <p:spPr>
          <a:xfrm>
            <a:off x="609601" y="559813"/>
            <a:ext cx="5181599" cy="5612387"/>
          </a:xfrm>
        </p:spPr>
        <p:txBody>
          <a:bodyPr anchor="ctr">
            <a:normAutofit/>
          </a:bodyPr>
          <a:lstStyle/>
          <a:p>
            <a:r>
              <a:rPr lang="en-US" dirty="0"/>
              <a:t>Let’s Start</a:t>
            </a:r>
          </a:p>
        </p:txBody>
      </p:sp>
      <p:sp>
        <p:nvSpPr>
          <p:cNvPr id="3" name="Content Placeholder 2">
            <a:extLst>
              <a:ext uri="{FF2B5EF4-FFF2-40B4-BE49-F238E27FC236}">
                <a16:creationId xmlns:a16="http://schemas.microsoft.com/office/drawing/2014/main" id="{016BC9B2-C1D5-8313-C245-12080E66C95B}"/>
              </a:ext>
            </a:extLst>
          </p:cNvPr>
          <p:cNvSpPr>
            <a:spLocks noGrp="1"/>
          </p:cNvSpPr>
          <p:nvPr>
            <p:ph idx="1"/>
          </p:nvPr>
        </p:nvSpPr>
        <p:spPr>
          <a:xfrm>
            <a:off x="6477000" y="4074695"/>
            <a:ext cx="5180106" cy="2097505"/>
          </a:xfrm>
        </p:spPr>
        <p:txBody>
          <a:bodyPr anchor="ctr">
            <a:normAutofit/>
          </a:bodyPr>
          <a:lstStyle/>
          <a:p>
            <a:r>
              <a:rPr lang="en-GB" sz="1400" dirty="0"/>
              <a:t>1- In straight lines</a:t>
            </a:r>
          </a:p>
          <a:p>
            <a:r>
              <a:rPr lang="en-GB" sz="1400" dirty="0"/>
              <a:t>2- Because an opaque object blocks the light.</a:t>
            </a:r>
          </a:p>
          <a:p>
            <a:r>
              <a:rPr lang="en-GB" sz="1400" dirty="0"/>
              <a:t>3- False</a:t>
            </a:r>
          </a:p>
          <a:p>
            <a:r>
              <a:rPr lang="en-GB" sz="1400" dirty="0"/>
              <a:t>   - true</a:t>
            </a:r>
          </a:p>
          <a:p>
            <a:endParaRPr lang="en-US" sz="1800" dirty="0"/>
          </a:p>
        </p:txBody>
      </p:sp>
      <p:pic>
        <p:nvPicPr>
          <p:cNvPr id="4" name="Content Placeholder 4">
            <a:extLst>
              <a:ext uri="{FF2B5EF4-FFF2-40B4-BE49-F238E27FC236}">
                <a16:creationId xmlns:a16="http://schemas.microsoft.com/office/drawing/2014/main" id="{6764EF9D-F3D3-7FC4-7874-8F2BB83B2FD3}"/>
              </a:ext>
            </a:extLst>
          </p:cNvPr>
          <p:cNvPicPr>
            <a:picLocks noGrp="1" noChangeAspect="1"/>
          </p:cNvPicPr>
          <p:nvPr>
            <p:ph idx="1"/>
          </p:nvPr>
        </p:nvPicPr>
        <p:blipFill rotWithShape="1">
          <a:blip r:embed="rId2">
            <a:lum bright="-20000" contrast="40000"/>
          </a:blip>
          <a:srcRect l="2376" r="740"/>
          <a:stretch/>
        </p:blipFill>
        <p:spPr>
          <a:xfrm>
            <a:off x="6399355" y="559813"/>
            <a:ext cx="5792645" cy="3211222"/>
          </a:xfrm>
          <a:prstGeom prst="rect">
            <a:avLst/>
          </a:prstGeom>
        </p:spPr>
      </p:pic>
    </p:spTree>
    <p:extLst>
      <p:ext uri="{BB962C8B-B14F-4D97-AF65-F5344CB8AC3E}">
        <p14:creationId xmlns:p14="http://schemas.microsoft.com/office/powerpoint/2010/main" val="83686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9"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id="{60D82D56-D377-48D4-8DE9-6A0A8DB5E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2"/>
            <a:ext cx="2696853" cy="4598233"/>
            <a:chOff x="8059620" y="41922"/>
            <a:chExt cx="3997615" cy="6816077"/>
          </a:xfrm>
        </p:grpSpPr>
        <p:pic>
          <p:nvPicPr>
            <p:cNvPr id="13" name="Picture 12">
              <a:extLst>
                <a:ext uri="{FF2B5EF4-FFF2-40B4-BE49-F238E27FC236}">
                  <a16:creationId xmlns:a16="http://schemas.microsoft.com/office/drawing/2014/main" id="{6D8CD235-5DAC-4779-B652-AEF90B9844A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4" name="Picture 13">
              <a:extLst>
                <a:ext uri="{FF2B5EF4-FFF2-40B4-BE49-F238E27FC236}">
                  <a16:creationId xmlns:a16="http://schemas.microsoft.com/office/drawing/2014/main" id="{9048802B-B281-498F-88C5-E240B74438C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le 1">
            <a:extLst>
              <a:ext uri="{FF2B5EF4-FFF2-40B4-BE49-F238E27FC236}">
                <a16:creationId xmlns:a16="http://schemas.microsoft.com/office/drawing/2014/main" id="{BABB0E33-9DBC-A675-95BB-34B1494AB85B}"/>
              </a:ext>
            </a:extLst>
          </p:cNvPr>
          <p:cNvSpPr>
            <a:spLocks noGrp="1"/>
          </p:cNvSpPr>
          <p:nvPr>
            <p:ph type="title"/>
          </p:nvPr>
        </p:nvSpPr>
        <p:spPr>
          <a:xfrm>
            <a:off x="609601" y="559813"/>
            <a:ext cx="5181599" cy="5612387"/>
          </a:xfrm>
        </p:spPr>
        <p:txBody>
          <a:bodyPr anchor="ctr">
            <a:normAutofit/>
          </a:bodyPr>
          <a:lstStyle/>
          <a:p>
            <a:r>
              <a:rPr lang="en-GB" dirty="0"/>
              <a:t>Shadow:</a:t>
            </a:r>
            <a:br>
              <a:rPr lang="en-GB" dirty="0"/>
            </a:br>
            <a:br>
              <a:rPr lang="en-GB" dirty="0"/>
            </a:br>
            <a:r>
              <a:rPr lang="en-GB" sz="3200" dirty="0"/>
              <a:t>Light travels in straight lines and when an opaque object blocks the path of light, a darkened area called shadow is formed.</a:t>
            </a:r>
            <a:br>
              <a:rPr lang="en-GB" dirty="0"/>
            </a:br>
            <a:endParaRPr lang="en-US" dirty="0"/>
          </a:p>
        </p:txBody>
      </p:sp>
      <p:pic>
        <p:nvPicPr>
          <p:cNvPr id="9" name="Content Placeholder 8">
            <a:extLst>
              <a:ext uri="{FF2B5EF4-FFF2-40B4-BE49-F238E27FC236}">
                <a16:creationId xmlns:a16="http://schemas.microsoft.com/office/drawing/2014/main" id="{A12B7D86-E0DC-59C6-D822-3C156C689A2B}"/>
              </a:ext>
            </a:extLst>
          </p:cNvPr>
          <p:cNvPicPr>
            <a:picLocks noGrp="1" noChangeAspect="1"/>
          </p:cNvPicPr>
          <p:nvPr>
            <p:ph idx="1"/>
          </p:nvPr>
        </p:nvPicPr>
        <p:blipFill>
          <a:blip r:embed="rId3"/>
          <a:stretch>
            <a:fillRect/>
          </a:stretch>
        </p:blipFill>
        <p:spPr>
          <a:xfrm>
            <a:off x="6124635" y="2057423"/>
            <a:ext cx="6110180" cy="3322203"/>
          </a:xfrm>
          <a:prstGeom prst="rect">
            <a:avLst/>
          </a:prstGeom>
        </p:spPr>
      </p:pic>
    </p:spTree>
    <p:extLst>
      <p:ext uri="{BB962C8B-B14F-4D97-AF65-F5344CB8AC3E}">
        <p14:creationId xmlns:p14="http://schemas.microsoft.com/office/powerpoint/2010/main" val="361192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007D-9B95-51A2-98AA-C5FCAA2065C9}"/>
              </a:ext>
            </a:extLst>
          </p:cNvPr>
          <p:cNvSpPr>
            <a:spLocks noGrp="1"/>
          </p:cNvSpPr>
          <p:nvPr>
            <p:ph type="title"/>
          </p:nvPr>
        </p:nvSpPr>
        <p:spPr/>
        <p:txBody>
          <a:bodyPr/>
          <a:lstStyle/>
          <a:p>
            <a:r>
              <a:rPr lang="en-US" dirty="0"/>
              <a:t>Light Rays</a:t>
            </a:r>
          </a:p>
        </p:txBody>
      </p:sp>
      <p:sp>
        <p:nvSpPr>
          <p:cNvPr id="3" name="Content Placeholder 2">
            <a:extLst>
              <a:ext uri="{FF2B5EF4-FFF2-40B4-BE49-F238E27FC236}">
                <a16:creationId xmlns:a16="http://schemas.microsoft.com/office/drawing/2014/main" id="{B2B25459-314B-A61F-226F-FF733261B92E}"/>
              </a:ext>
            </a:extLst>
          </p:cNvPr>
          <p:cNvSpPr>
            <a:spLocks noGrp="1"/>
          </p:cNvSpPr>
          <p:nvPr>
            <p:ph idx="1"/>
          </p:nvPr>
        </p:nvSpPr>
        <p:spPr>
          <a:xfrm>
            <a:off x="458694" y="1949450"/>
            <a:ext cx="6503580" cy="4195763"/>
          </a:xfrm>
        </p:spPr>
        <p:txBody>
          <a:bodyPr>
            <a:normAutofit fontScale="92500"/>
          </a:bodyPr>
          <a:lstStyle/>
          <a:p>
            <a:pPr algn="l"/>
            <a:r>
              <a:rPr lang="en-US" sz="2800" b="0" i="0" u="none" strike="noStrike" baseline="0" dirty="0">
                <a:solidFill>
                  <a:srgbClr val="000000"/>
                </a:solidFill>
                <a:latin typeface="TimesNewRomanMTStd"/>
              </a:rPr>
              <a:t>Light travels in straight lines called </a:t>
            </a:r>
            <a:r>
              <a:rPr lang="en-US" sz="2800" b="1" i="0" u="none" strike="noStrike" baseline="0" dirty="0">
                <a:solidFill>
                  <a:srgbClr val="FF5A00"/>
                </a:solidFill>
                <a:latin typeface="TimesNewRomanMTStd-Bold"/>
              </a:rPr>
              <a:t>rays</a:t>
            </a:r>
            <a:r>
              <a:rPr lang="en-US" sz="2800" b="0" i="0" u="none" strike="noStrike" baseline="0" dirty="0">
                <a:solidFill>
                  <a:srgbClr val="000000"/>
                </a:solidFill>
                <a:latin typeface="TimesNewRomanMTStd"/>
              </a:rPr>
              <a:t>. Light rays from the Sun cannot pass through the </a:t>
            </a:r>
            <a:r>
              <a:rPr lang="en-US" sz="2800" b="0" i="0" u="none" strike="noStrike" baseline="0" dirty="0" err="1">
                <a:solidFill>
                  <a:srgbClr val="000000"/>
                </a:solidFill>
                <a:latin typeface="TimesNewRomanMTStd"/>
              </a:rPr>
              <a:t>aeroplane</a:t>
            </a:r>
            <a:r>
              <a:rPr lang="en-US" sz="2800" b="0" i="0" u="none" strike="noStrike" baseline="0" dirty="0">
                <a:solidFill>
                  <a:srgbClr val="000000"/>
                </a:solidFill>
                <a:latin typeface="TimesNewRomanMTStd"/>
              </a:rPr>
              <a:t>, so light rays that reach the </a:t>
            </a:r>
            <a:r>
              <a:rPr lang="en-US" sz="2800" b="0" i="0" u="none" strike="noStrike" baseline="0" dirty="0" err="1">
                <a:solidFill>
                  <a:srgbClr val="000000"/>
                </a:solidFill>
                <a:latin typeface="TimesNewRomanMTStd"/>
              </a:rPr>
              <a:t>aeroplane</a:t>
            </a:r>
            <a:r>
              <a:rPr lang="en-US" sz="2800" b="0" i="0" u="none" strike="noStrike" baseline="0" dirty="0">
                <a:solidFill>
                  <a:srgbClr val="000000"/>
                </a:solidFill>
                <a:latin typeface="TimesNewRomanMTStd"/>
              </a:rPr>
              <a:t> cannot reach the ground.</a:t>
            </a:r>
          </a:p>
          <a:p>
            <a:pPr algn="l"/>
            <a:r>
              <a:rPr lang="en-US" sz="2800" b="0" i="0" u="none" strike="noStrike" baseline="0" dirty="0">
                <a:solidFill>
                  <a:srgbClr val="000000"/>
                </a:solidFill>
                <a:latin typeface="TimesNewRomanMTStd"/>
              </a:rPr>
              <a:t>Imagine you were standing on the grass. When the shadow of the </a:t>
            </a:r>
            <a:r>
              <a:rPr lang="en-US" sz="2800" b="0" i="0" u="none" strike="noStrike" baseline="0" dirty="0" err="1">
                <a:solidFill>
                  <a:srgbClr val="000000"/>
                </a:solidFill>
                <a:latin typeface="TimesNewRomanMTStd"/>
              </a:rPr>
              <a:t>aeroplane</a:t>
            </a:r>
            <a:r>
              <a:rPr lang="en-US" sz="2800" b="0" i="0" u="none" strike="noStrike" baseline="0" dirty="0">
                <a:solidFill>
                  <a:srgbClr val="000000"/>
                </a:solidFill>
                <a:latin typeface="TimesNewRomanMTStd"/>
              </a:rPr>
              <a:t> passes you, it will seem to go dark. When the shadow has gone, it will get brighter again.</a:t>
            </a:r>
            <a:endParaRPr lang="en-US" dirty="0"/>
          </a:p>
          <a:p>
            <a:pPr marL="0" indent="0">
              <a:buNone/>
            </a:pPr>
            <a:endParaRPr lang="en-US" dirty="0"/>
          </a:p>
        </p:txBody>
      </p:sp>
      <p:pic>
        <p:nvPicPr>
          <p:cNvPr id="4" name="Picture 3">
            <a:extLst>
              <a:ext uri="{FF2B5EF4-FFF2-40B4-BE49-F238E27FC236}">
                <a16:creationId xmlns:a16="http://schemas.microsoft.com/office/drawing/2014/main" id="{3B4B5E64-085B-6AEF-D131-E9D4D4ED07BA}"/>
              </a:ext>
            </a:extLst>
          </p:cNvPr>
          <p:cNvPicPr>
            <a:picLocks noChangeAspect="1"/>
          </p:cNvPicPr>
          <p:nvPr/>
        </p:nvPicPr>
        <p:blipFill rotWithShape="1">
          <a:blip r:embed="rId2"/>
          <a:srcRect l="41286" t="39482" r="21432" b="11197"/>
          <a:stretch/>
        </p:blipFill>
        <p:spPr>
          <a:xfrm>
            <a:off x="7066508" y="2126060"/>
            <a:ext cx="4882214" cy="3633055"/>
          </a:xfrm>
          <a:prstGeom prst="rect">
            <a:avLst/>
          </a:prstGeom>
        </p:spPr>
      </p:pic>
    </p:spTree>
    <p:extLst>
      <p:ext uri="{BB962C8B-B14F-4D97-AF65-F5344CB8AC3E}">
        <p14:creationId xmlns:p14="http://schemas.microsoft.com/office/powerpoint/2010/main" val="160523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3" name="Rectangle 12">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Picture 4" descr="The planet earth taken from the outer space">
            <a:extLst>
              <a:ext uri="{FF2B5EF4-FFF2-40B4-BE49-F238E27FC236}">
                <a16:creationId xmlns:a16="http://schemas.microsoft.com/office/drawing/2014/main" id="{7E5D03F0-AD3C-101D-F0AC-0CB2603C27EC}"/>
              </a:ext>
            </a:extLst>
          </p:cNvPr>
          <p:cNvPicPr>
            <a:picLocks noChangeAspect="1"/>
          </p:cNvPicPr>
          <p:nvPr/>
        </p:nvPicPr>
        <p:blipFill rotWithShape="1">
          <a:blip r:embed="rId3">
            <a:alphaModFix amt="60000"/>
          </a:blip>
          <a:srcRect t="3357" r="-2" b="10559"/>
          <a:stretch/>
        </p:blipFill>
        <p:spPr>
          <a:xfrm>
            <a:off x="20" y="10"/>
            <a:ext cx="12191980" cy="6856614"/>
          </a:xfrm>
          <a:prstGeom prst="rect">
            <a:avLst/>
          </a:prstGeom>
        </p:spPr>
      </p:pic>
      <p:grpSp>
        <p:nvGrpSpPr>
          <p:cNvPr id="17" name="Group 16">
            <a:extLst>
              <a:ext uri="{FF2B5EF4-FFF2-40B4-BE49-F238E27FC236}">
                <a16:creationId xmlns:a16="http://schemas.microsoft.com/office/drawing/2014/main" id="{5EDAD761-2CF4-463A-AD87-1D4E8549D7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8" name="Picture 17">
              <a:extLst>
                <a:ext uri="{FF2B5EF4-FFF2-40B4-BE49-F238E27FC236}">
                  <a16:creationId xmlns:a16="http://schemas.microsoft.com/office/drawing/2014/main" id="{D9DF7D3C-2892-4632-9E66-4D1E023A00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9" name="Picture 18">
              <a:extLst>
                <a:ext uri="{FF2B5EF4-FFF2-40B4-BE49-F238E27FC236}">
                  <a16:creationId xmlns:a16="http://schemas.microsoft.com/office/drawing/2014/main" id="{3D2FAD08-001D-4400-AF80-51C864EF74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B3E706A7-06D9-9C22-C413-DED87C31406B}"/>
              </a:ext>
            </a:extLst>
          </p:cNvPr>
          <p:cNvSpPr>
            <a:spLocks noGrp="1"/>
          </p:cNvSpPr>
          <p:nvPr>
            <p:ph type="title"/>
          </p:nvPr>
        </p:nvSpPr>
        <p:spPr>
          <a:xfrm>
            <a:off x="838200" y="740211"/>
            <a:ext cx="7530685" cy="3163864"/>
          </a:xfrm>
        </p:spPr>
        <p:txBody>
          <a:bodyPr vert="horz" lIns="91440" tIns="45720" rIns="91440" bIns="45720" rtlCol="0" anchor="b">
            <a:normAutofit/>
          </a:bodyPr>
          <a:lstStyle/>
          <a:p>
            <a:r>
              <a:rPr lang="en-US" sz="5200">
                <a:solidFill>
                  <a:srgbClr val="FFFFFF"/>
                </a:solidFill>
              </a:rPr>
              <a:t>Solar eclipse </a:t>
            </a:r>
          </a:p>
        </p:txBody>
      </p:sp>
    </p:spTree>
    <p:extLst>
      <p:ext uri="{BB962C8B-B14F-4D97-AF65-F5344CB8AC3E}">
        <p14:creationId xmlns:p14="http://schemas.microsoft.com/office/powerpoint/2010/main" val="402648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2" name="Rectangle 11">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4684E975-303E-47A8-B594-8B8635D99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EFE09A4F-A15B-47D3-8D0C-5312542A2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7" name="Picture 16">
              <a:extLst>
                <a:ext uri="{FF2B5EF4-FFF2-40B4-BE49-F238E27FC236}">
                  <a16:creationId xmlns:a16="http://schemas.microsoft.com/office/drawing/2014/main" id="{4B050247-430F-4B46-AB4B-EF8831953A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8" name="Picture 17">
              <a:extLst>
                <a:ext uri="{FF2B5EF4-FFF2-40B4-BE49-F238E27FC236}">
                  <a16:creationId xmlns:a16="http://schemas.microsoft.com/office/drawing/2014/main" id="{73E69A1C-E919-43B0-BA1D-6599CABDF82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0" name="Rectangle 19">
            <a:extLst>
              <a:ext uri="{FF2B5EF4-FFF2-40B4-BE49-F238E27FC236}">
                <a16:creationId xmlns:a16="http://schemas.microsoft.com/office/drawing/2014/main" id="{5619E882-12EA-4946-A93B-09E6EA137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5F78EA-1179-CE1F-AC1C-9892AD5AEBBA}"/>
              </a:ext>
            </a:extLst>
          </p:cNvPr>
          <p:cNvSpPr>
            <a:spLocks noGrp="1"/>
          </p:cNvSpPr>
          <p:nvPr>
            <p:ph type="title"/>
          </p:nvPr>
        </p:nvSpPr>
        <p:spPr>
          <a:xfrm>
            <a:off x="1600201" y="1219200"/>
            <a:ext cx="9067799" cy="1010653"/>
          </a:xfrm>
        </p:spPr>
        <p:txBody>
          <a:bodyPr vert="horz" lIns="91440" tIns="45720" rIns="91440" bIns="45720" rtlCol="0" anchor="b">
            <a:normAutofit/>
          </a:bodyPr>
          <a:lstStyle/>
          <a:p>
            <a:pPr algn="ctr"/>
            <a:r>
              <a:rPr lang="en-US" sz="5200" dirty="0"/>
              <a:t>Solar eclipse </a:t>
            </a:r>
          </a:p>
        </p:txBody>
      </p:sp>
      <p:sp>
        <p:nvSpPr>
          <p:cNvPr id="5" name="Content Placeholder 2">
            <a:extLst>
              <a:ext uri="{FF2B5EF4-FFF2-40B4-BE49-F238E27FC236}">
                <a16:creationId xmlns:a16="http://schemas.microsoft.com/office/drawing/2014/main" id="{B684195F-FE51-541C-692E-9D1F24F3D438}"/>
              </a:ext>
            </a:extLst>
          </p:cNvPr>
          <p:cNvSpPr>
            <a:spLocks noGrp="1"/>
          </p:cNvSpPr>
          <p:nvPr>
            <p:ph idx="1"/>
          </p:nvPr>
        </p:nvSpPr>
        <p:spPr>
          <a:xfrm>
            <a:off x="1069848" y="2518610"/>
            <a:ext cx="2988805" cy="2871537"/>
          </a:xfrm>
        </p:spPr>
        <p:txBody>
          <a:bodyPr>
            <a:normAutofit/>
          </a:bodyPr>
          <a:lstStyle/>
          <a:p>
            <a:r>
              <a:rPr lang="en-GB" sz="2400" dirty="0"/>
              <a:t>When the moon comes between the sun and the Earth, it blocks some of sunlight from the Earth</a:t>
            </a:r>
          </a:p>
          <a:p>
            <a:endParaRPr lang="en-GB" dirty="0"/>
          </a:p>
          <a:p>
            <a:endParaRPr lang="en-GB" dirty="0"/>
          </a:p>
        </p:txBody>
      </p:sp>
      <p:pic>
        <p:nvPicPr>
          <p:cNvPr id="6" name="Picture 5">
            <a:extLst>
              <a:ext uri="{FF2B5EF4-FFF2-40B4-BE49-F238E27FC236}">
                <a16:creationId xmlns:a16="http://schemas.microsoft.com/office/drawing/2014/main" id="{9343149D-A3F3-1E2F-690C-EF53246CEEF0}"/>
              </a:ext>
            </a:extLst>
          </p:cNvPr>
          <p:cNvPicPr>
            <a:picLocks noChangeAspect="1"/>
          </p:cNvPicPr>
          <p:nvPr/>
        </p:nvPicPr>
        <p:blipFill>
          <a:blip r:embed="rId5">
            <a:lum bright="-20000" contrast="40000"/>
          </a:blip>
          <a:stretch>
            <a:fillRect/>
          </a:stretch>
        </p:blipFill>
        <p:spPr>
          <a:xfrm>
            <a:off x="3995518" y="2399937"/>
            <a:ext cx="7367953" cy="3180591"/>
          </a:xfrm>
          <a:prstGeom prst="rect">
            <a:avLst/>
          </a:prstGeom>
        </p:spPr>
      </p:pic>
    </p:spTree>
    <p:extLst>
      <p:ext uri="{BB962C8B-B14F-4D97-AF65-F5344CB8AC3E}">
        <p14:creationId xmlns:p14="http://schemas.microsoft.com/office/powerpoint/2010/main" val="194626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2" name="Rectangle 11">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C8884498-8C0E-4CE3-A52C-4D46CFCBD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13CD130A-643A-4D11-9D36-1A18E7473D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94385" y="76200"/>
            <a:ext cx="3997615" cy="6816079"/>
            <a:chOff x="8059620" y="41922"/>
            <a:chExt cx="3997615" cy="6816077"/>
          </a:xfrm>
        </p:grpSpPr>
        <p:pic>
          <p:nvPicPr>
            <p:cNvPr id="17" name="Picture 16">
              <a:extLst>
                <a:ext uri="{FF2B5EF4-FFF2-40B4-BE49-F238E27FC236}">
                  <a16:creationId xmlns:a16="http://schemas.microsoft.com/office/drawing/2014/main" id="{C5B36C10-5167-4E97-BC4C-42E62CBDE85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8" name="Picture 17">
              <a:extLst>
                <a:ext uri="{FF2B5EF4-FFF2-40B4-BE49-F238E27FC236}">
                  <a16:creationId xmlns:a16="http://schemas.microsoft.com/office/drawing/2014/main" id="{EBDB6D53-B040-4BE2-AAD9-F0BE56F347F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le 1">
            <a:extLst>
              <a:ext uri="{FF2B5EF4-FFF2-40B4-BE49-F238E27FC236}">
                <a16:creationId xmlns:a16="http://schemas.microsoft.com/office/drawing/2014/main" id="{83C3D0FB-BB97-0867-768D-BE6F62BB8FA3}"/>
              </a:ext>
            </a:extLst>
          </p:cNvPr>
          <p:cNvSpPr>
            <a:spLocks noGrp="1"/>
          </p:cNvSpPr>
          <p:nvPr>
            <p:ph type="title"/>
          </p:nvPr>
        </p:nvSpPr>
        <p:spPr>
          <a:xfrm>
            <a:off x="1144524" y="744910"/>
            <a:ext cx="9906000" cy="1228269"/>
          </a:xfrm>
        </p:spPr>
        <p:txBody>
          <a:bodyPr vert="horz" lIns="91440" tIns="45720" rIns="91440" bIns="45720" rtlCol="0" anchor="b">
            <a:normAutofit/>
          </a:bodyPr>
          <a:lstStyle/>
          <a:p>
            <a:pPr algn="ctr"/>
            <a:r>
              <a:rPr lang="en-US" sz="5200" dirty="0"/>
              <a:t>Why don’t we see the Sun?</a:t>
            </a:r>
          </a:p>
        </p:txBody>
      </p:sp>
      <p:sp>
        <p:nvSpPr>
          <p:cNvPr id="3" name="Rectangle 2">
            <a:extLst>
              <a:ext uri="{FF2B5EF4-FFF2-40B4-BE49-F238E27FC236}">
                <a16:creationId xmlns:a16="http://schemas.microsoft.com/office/drawing/2014/main" id="{22F9416D-0698-2ACD-C233-C721B9D7C265}"/>
              </a:ext>
            </a:extLst>
          </p:cNvPr>
          <p:cNvSpPr/>
          <p:nvPr/>
        </p:nvSpPr>
        <p:spPr>
          <a:xfrm>
            <a:off x="1155033" y="2229853"/>
            <a:ext cx="4379494" cy="4154905"/>
          </a:xfrm>
          <a:prstGeom prst="rect">
            <a:avLst/>
          </a:prstGeom>
          <a:noFill/>
          <a:ln>
            <a:noFill/>
          </a:ln>
        </p:spPr>
        <p:style>
          <a:lnRef idx="0">
            <a:scrgbClr r="0" g="0" b="0"/>
          </a:lnRef>
          <a:fillRef idx="0">
            <a:scrgbClr r="0" g="0" b="0"/>
          </a:fillRef>
          <a:effectRef idx="0">
            <a:scrgbClr r="0" g="0" b="0"/>
          </a:effectRef>
          <a:fontRef idx="minor">
            <a:schemeClr val="accent3"/>
          </a:fontRef>
        </p:style>
        <p:txBody>
          <a:bodyPr rtlCol="0" anchor="ctr"/>
          <a:lstStyle/>
          <a:p>
            <a:pPr algn="l"/>
            <a:r>
              <a:rPr lang="en-US" sz="2000" dirty="0">
                <a:solidFill>
                  <a:srgbClr val="000000"/>
                </a:solidFill>
                <a:latin typeface="TimesNewRomanMTStd"/>
              </a:rPr>
              <a:t>T</a:t>
            </a:r>
            <a:r>
              <a:rPr lang="en-US" sz="2000" b="0" i="0" u="none" strike="noStrike" baseline="0" dirty="0">
                <a:solidFill>
                  <a:srgbClr val="000000"/>
                </a:solidFill>
                <a:latin typeface="TimesNewRomanMTStd"/>
              </a:rPr>
              <a:t>he shadow of the Moon is formed on the Earth. In the middle of the shadow, all the light rays from the Sun are blocked. People in the middle of the shadow observe a </a:t>
            </a:r>
            <a:r>
              <a:rPr lang="en-US" sz="2000" b="1" i="0" u="none" strike="noStrike" baseline="0" dirty="0">
                <a:solidFill>
                  <a:srgbClr val="FF5A00"/>
                </a:solidFill>
                <a:latin typeface="TimesNewRomanMTStd-Bold"/>
              </a:rPr>
              <a:t>total</a:t>
            </a:r>
          </a:p>
          <a:p>
            <a:pPr algn="l"/>
            <a:r>
              <a:rPr lang="en-US" sz="2000" b="0" i="0" u="none" strike="noStrike" baseline="0" dirty="0">
                <a:solidFill>
                  <a:srgbClr val="000000"/>
                </a:solidFill>
                <a:latin typeface="TimesNewRomanMTStd"/>
              </a:rPr>
              <a:t>solar eclipse.</a:t>
            </a:r>
          </a:p>
          <a:p>
            <a:pPr algn="l"/>
            <a:endParaRPr lang="en-US" sz="2000" b="0" i="0" u="none" strike="noStrike" baseline="0" dirty="0">
              <a:solidFill>
                <a:srgbClr val="000000"/>
              </a:solidFill>
              <a:latin typeface="TimesNewRomanMTStd"/>
            </a:endParaRPr>
          </a:p>
          <a:p>
            <a:pPr algn="l"/>
            <a:r>
              <a:rPr lang="en-US" sz="2000" b="0" i="0" u="none" strike="noStrike" baseline="0" dirty="0">
                <a:solidFill>
                  <a:srgbClr val="000000"/>
                </a:solidFill>
                <a:latin typeface="TimesNewRomanMTStd"/>
              </a:rPr>
              <a:t>Away from the middle of the shadow of</a:t>
            </a:r>
          </a:p>
          <a:p>
            <a:pPr algn="l"/>
            <a:r>
              <a:rPr lang="en-US" sz="2000" b="0" i="0" u="none" strike="noStrike" baseline="0" dirty="0">
                <a:solidFill>
                  <a:srgbClr val="000000"/>
                </a:solidFill>
                <a:latin typeface="TimesNewRomanMTStd"/>
              </a:rPr>
              <a:t>the Moon, some of the light rays from</a:t>
            </a:r>
          </a:p>
          <a:p>
            <a:pPr algn="l"/>
            <a:r>
              <a:rPr lang="en-US" sz="2000" b="0" i="0" u="none" strike="noStrike" baseline="0" dirty="0">
                <a:solidFill>
                  <a:srgbClr val="000000"/>
                </a:solidFill>
                <a:latin typeface="TimesNewRomanMTStd"/>
              </a:rPr>
              <a:t>the Sun can reach the Earth. Away from</a:t>
            </a:r>
          </a:p>
          <a:p>
            <a:pPr algn="l"/>
            <a:r>
              <a:rPr lang="en-US" sz="2000" b="0" i="0" u="none" strike="noStrike" baseline="0" dirty="0">
                <a:solidFill>
                  <a:srgbClr val="000000"/>
                </a:solidFill>
                <a:latin typeface="TimesNewRomanMTStd"/>
              </a:rPr>
              <a:t>the middle of the shadow there is a</a:t>
            </a:r>
          </a:p>
          <a:p>
            <a:pPr algn="l"/>
            <a:r>
              <a:rPr lang="en-US" sz="2000" b="1" i="0" u="none" strike="noStrike" baseline="0" dirty="0">
                <a:solidFill>
                  <a:srgbClr val="FF5A00"/>
                </a:solidFill>
                <a:latin typeface="TimesNewRomanMTStd-Bold"/>
              </a:rPr>
              <a:t>partial </a:t>
            </a:r>
            <a:r>
              <a:rPr lang="en-US" sz="2000" b="0" i="0" u="none" strike="noStrike" baseline="0" dirty="0">
                <a:solidFill>
                  <a:srgbClr val="000000"/>
                </a:solidFill>
                <a:latin typeface="TimesNewRomanMTStd"/>
              </a:rPr>
              <a:t>solar eclipse</a:t>
            </a:r>
            <a:endParaRPr lang="en-US" sz="2000" dirty="0"/>
          </a:p>
        </p:txBody>
      </p:sp>
      <p:pic>
        <p:nvPicPr>
          <p:cNvPr id="5" name="Picture 4">
            <a:extLst>
              <a:ext uri="{FF2B5EF4-FFF2-40B4-BE49-F238E27FC236}">
                <a16:creationId xmlns:a16="http://schemas.microsoft.com/office/drawing/2014/main" id="{BFDA5952-4E53-2BC4-AF6C-798DA43EB70C}"/>
              </a:ext>
            </a:extLst>
          </p:cNvPr>
          <p:cNvPicPr>
            <a:picLocks noChangeAspect="1"/>
          </p:cNvPicPr>
          <p:nvPr/>
        </p:nvPicPr>
        <p:blipFill>
          <a:blip r:embed="rId4"/>
          <a:stretch>
            <a:fillRect/>
          </a:stretch>
        </p:blipFill>
        <p:spPr>
          <a:xfrm>
            <a:off x="5807317" y="2495198"/>
            <a:ext cx="6012240" cy="3617892"/>
          </a:xfrm>
          <a:prstGeom prst="rect">
            <a:avLst/>
          </a:prstGeom>
        </p:spPr>
      </p:pic>
    </p:spTree>
    <p:extLst>
      <p:ext uri="{BB962C8B-B14F-4D97-AF65-F5344CB8AC3E}">
        <p14:creationId xmlns:p14="http://schemas.microsoft.com/office/powerpoint/2010/main" val="1033286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DD73-E60D-0A89-B599-CA7AABCA4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64C9E-0D03-A20F-1485-7A59DE5DAB74}"/>
              </a:ext>
            </a:extLst>
          </p:cNvPr>
          <p:cNvSpPr>
            <a:spLocks noGrp="1"/>
          </p:cNvSpPr>
          <p:nvPr>
            <p:ph type="title"/>
          </p:nvPr>
        </p:nvSpPr>
        <p:spPr>
          <a:xfrm>
            <a:off x="609601" y="559813"/>
            <a:ext cx="10585141" cy="2946867"/>
          </a:xfrm>
        </p:spPr>
        <p:txBody>
          <a:bodyPr anchor="ctr">
            <a:normAutofit/>
          </a:bodyPr>
          <a:lstStyle/>
          <a:p>
            <a:pPr algn="l"/>
            <a:r>
              <a:rPr lang="en-US" sz="1800" dirty="0">
                <a:latin typeface="TimesNewRomanMTStd"/>
              </a:rPr>
              <a:t>A</a:t>
            </a:r>
            <a:r>
              <a:rPr lang="en-US" sz="1800" b="0" i="0" u="none" strike="noStrike" baseline="0" dirty="0">
                <a:latin typeface="TimesNewRomanMTStd"/>
              </a:rPr>
              <a:t> series of photographs taken as the Moon passes between the Earth and the Sun</a:t>
            </a:r>
            <a:br>
              <a:rPr lang="en-US" sz="1800" b="0" i="0" u="none" strike="noStrike" baseline="0" dirty="0">
                <a:latin typeface="TimesNewRomanMTStd"/>
              </a:rPr>
            </a:br>
            <a:br>
              <a:rPr lang="en-US" sz="1800" b="0" i="0" u="none" strike="noStrike" baseline="0" dirty="0">
                <a:latin typeface="TimesNewRomanMTStd"/>
              </a:rPr>
            </a:br>
            <a:r>
              <a:rPr lang="en-US" sz="1800" b="0" i="0" u="none" strike="noStrike" baseline="0" dirty="0">
                <a:latin typeface="TimesNewRomanMTStd"/>
              </a:rPr>
              <a:t>The pictures shows what a solar eclipse looks like from space. The dark part of the Earth is in the shadow of the Moon. At the </a:t>
            </a:r>
            <a:r>
              <a:rPr lang="en-US" sz="1800" b="0" i="0" u="none" strike="noStrike" baseline="0" dirty="0" err="1">
                <a:latin typeface="TimesNewRomanMTStd"/>
              </a:rPr>
              <a:t>centre</a:t>
            </a:r>
            <a:r>
              <a:rPr lang="en-US" sz="1800" b="0" i="0" u="none" strike="noStrike" baseline="0" dirty="0">
                <a:latin typeface="TimesNewRomanMTStd"/>
              </a:rPr>
              <a:t> of the shadow, there is a total solar eclipse. Away from the </a:t>
            </a:r>
            <a:r>
              <a:rPr lang="en-US" sz="1800" b="0" i="0" u="none" strike="noStrike" baseline="0" dirty="0" err="1">
                <a:latin typeface="TimesNewRomanMTStd"/>
              </a:rPr>
              <a:t>centre</a:t>
            </a:r>
            <a:r>
              <a:rPr lang="en-US" sz="1800" b="0" i="0" u="none" strike="noStrike" baseline="0" dirty="0">
                <a:latin typeface="TimesNewRomanMTStd"/>
              </a:rPr>
              <a:t>, there is a partial solar eclipse.</a:t>
            </a:r>
            <a:endParaRPr lang="en-US" dirty="0"/>
          </a:p>
        </p:txBody>
      </p:sp>
      <p:pic>
        <p:nvPicPr>
          <p:cNvPr id="5" name="Content Placeholder 4">
            <a:extLst>
              <a:ext uri="{FF2B5EF4-FFF2-40B4-BE49-F238E27FC236}">
                <a16:creationId xmlns:a16="http://schemas.microsoft.com/office/drawing/2014/main" id="{7E88E241-7013-DCB1-4589-177427122E47}"/>
              </a:ext>
            </a:extLst>
          </p:cNvPr>
          <p:cNvPicPr>
            <a:picLocks noGrp="1" noChangeAspect="1"/>
          </p:cNvPicPr>
          <p:nvPr>
            <p:ph idx="1"/>
          </p:nvPr>
        </p:nvPicPr>
        <p:blipFill>
          <a:blip r:embed="rId2"/>
          <a:stretch>
            <a:fillRect/>
          </a:stretch>
        </p:blipFill>
        <p:spPr>
          <a:xfrm>
            <a:off x="488272" y="3857813"/>
            <a:ext cx="11393010" cy="2719318"/>
          </a:xfrm>
        </p:spPr>
      </p:pic>
    </p:spTree>
    <p:extLst>
      <p:ext uri="{BB962C8B-B14F-4D97-AF65-F5344CB8AC3E}">
        <p14:creationId xmlns:p14="http://schemas.microsoft.com/office/powerpoint/2010/main" val="2801442785"/>
      </p:ext>
    </p:extLst>
  </p:cSld>
  <p:clrMapOvr>
    <a:masterClrMapping/>
  </p:clrMapOvr>
</p:sld>
</file>

<file path=ppt/theme/theme1.xml><?xml version="1.0" encoding="utf-8"?>
<a:theme xmlns:a="http://schemas.openxmlformats.org/drawingml/2006/main" name="Dappled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emplate>office theme</Template>
  <TotalTime>313</TotalTime>
  <Words>472</Words>
  <Application>Microsoft Office PowerPoint</Application>
  <PresentationFormat>Widescreen</PresentationFormat>
  <Paragraphs>44</Paragraphs>
  <Slides>17</Slides>
  <Notes>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Avenir Next LT Pro</vt:lpstr>
      <vt:lpstr>AvenirLTStd-Book</vt:lpstr>
      <vt:lpstr>AvenirNext LT Pro Medium</vt:lpstr>
      <vt:lpstr>Sabon Next LT</vt:lpstr>
      <vt:lpstr>TimesNewRomanMTStd</vt:lpstr>
      <vt:lpstr>TimesNewRomanMTStd-Bold</vt:lpstr>
      <vt:lpstr>DappledVTI</vt:lpstr>
      <vt:lpstr>Solar and Lunar Eclipse</vt:lpstr>
      <vt:lpstr>Objectives:</vt:lpstr>
      <vt:lpstr>Let’s Start</vt:lpstr>
      <vt:lpstr>Shadow:  Light travels in straight lines and when an opaque object blocks the path of light, a darkened area called shadow is formed. </vt:lpstr>
      <vt:lpstr>Light Rays</vt:lpstr>
      <vt:lpstr>Solar eclipse </vt:lpstr>
      <vt:lpstr>Solar eclipse </vt:lpstr>
      <vt:lpstr>Why don’t we see the Sun?</vt:lpstr>
      <vt:lpstr>A series of photographs taken as the Moon passes between the Earth and the Sun  The pictures shows what a solar eclipse looks like from space. The dark part of the Earth is in the shadow of the Moon. At the centre of the shadow, there is a total solar eclipse. Away from the centre, there is a partial solar eclipse.</vt:lpstr>
      <vt:lpstr>How does a solar eclipse take place?</vt:lpstr>
      <vt:lpstr>Lunar eclipse</vt:lpstr>
      <vt:lpstr>Lunar eclipse </vt:lpstr>
      <vt:lpstr>How does a lunar eclipse take place?</vt:lpstr>
      <vt:lpstr>How often does this happen? </vt:lpstr>
      <vt:lpstr>PowerPoint Presentation</vt:lpstr>
      <vt:lpstr>Exit slip</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Eman Zidan</cp:lastModifiedBy>
  <cp:revision>51</cp:revision>
  <dcterms:created xsi:type="dcterms:W3CDTF">2024-02-13T12:29:04Z</dcterms:created>
  <dcterms:modified xsi:type="dcterms:W3CDTF">2024-02-20T11:30:05Z</dcterms:modified>
</cp:coreProperties>
</file>