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17472-933B-1595-DA59-AB417BE5DE7A}" v="362" dt="2023-11-26T09:14:35.317"/>
    <p1510:client id="{5BE1733B-47EE-422E-965B-E8C746BDAA9C}" v="35" dt="2023-11-26T08:31:00.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11/27/2023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86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46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43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11/27/2023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05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8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29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52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94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11/27/2023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74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11/27/2023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66142937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710488" y="1811861"/>
            <a:ext cx="4425962" cy="2387600"/>
          </a:xfrm>
        </p:spPr>
        <p:txBody>
          <a:bodyPr>
            <a:normAutofit/>
          </a:bodyPr>
          <a:lstStyle/>
          <a:p>
            <a:pPr algn="l"/>
            <a:r>
              <a:rPr lang="en-US" sz="5100">
                <a:ea typeface="Calibri Light"/>
                <a:cs typeface="Calibri Light"/>
              </a:rPr>
              <a:t>Adding or Removing Components</a:t>
            </a:r>
            <a:endParaRPr lang="en-US" sz="5100"/>
          </a:p>
        </p:txBody>
      </p:sp>
      <p:sp>
        <p:nvSpPr>
          <p:cNvPr id="3" name="Subtitle 2"/>
          <p:cNvSpPr>
            <a:spLocks noGrp="1"/>
          </p:cNvSpPr>
          <p:nvPr>
            <p:ph type="subTitle" idx="1"/>
          </p:nvPr>
        </p:nvSpPr>
        <p:spPr>
          <a:xfrm>
            <a:off x="860742" y="4846452"/>
            <a:ext cx="4425962" cy="1001086"/>
          </a:xfrm>
        </p:spPr>
        <p:txBody>
          <a:bodyPr vert="horz" lIns="91440" tIns="45720" rIns="91440" bIns="45720" rtlCol="0">
            <a:normAutofit/>
          </a:bodyPr>
          <a:lstStyle/>
          <a:p>
            <a:pPr algn="l"/>
            <a:r>
              <a:rPr lang="en-US" dirty="0">
                <a:ea typeface="Calibri"/>
                <a:cs typeface="Calibri"/>
              </a:rPr>
              <a:t>Lesson 9.5</a:t>
            </a:r>
            <a:endParaRPr lang="en-US">
              <a:ea typeface="Calibri"/>
              <a:cs typeface="Calibri"/>
            </a:endParaRPr>
          </a:p>
        </p:txBody>
      </p:sp>
      <p:pic>
        <p:nvPicPr>
          <p:cNvPr id="4" name="Picture 3" descr="Electronics protoboard">
            <a:extLst>
              <a:ext uri="{FF2B5EF4-FFF2-40B4-BE49-F238E27FC236}">
                <a16:creationId xmlns:a16="http://schemas.microsoft.com/office/drawing/2014/main" id="{59106BA8-1CB4-0393-993C-6974667E5AD1}"/>
              </a:ext>
            </a:extLst>
          </p:cNvPr>
          <p:cNvPicPr>
            <a:picLocks noChangeAspect="1"/>
          </p:cNvPicPr>
          <p:nvPr/>
        </p:nvPicPr>
        <p:blipFill rotWithShape="1">
          <a:blip r:embed="rId2"/>
          <a:srcRect r="37233" b="-4"/>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5"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262931-C02B-3CBF-57CA-145BF109E9FB}"/>
              </a:ext>
            </a:extLst>
          </p:cNvPr>
          <p:cNvSpPr>
            <a:spLocks noGrp="1"/>
          </p:cNvSpPr>
          <p:nvPr>
            <p:ph type="title"/>
          </p:nvPr>
        </p:nvSpPr>
        <p:spPr>
          <a:xfrm>
            <a:off x="838200" y="365125"/>
            <a:ext cx="5393361" cy="1325563"/>
          </a:xfrm>
        </p:spPr>
        <p:txBody>
          <a:bodyPr>
            <a:normAutofit/>
          </a:bodyPr>
          <a:lstStyle/>
          <a:p>
            <a:r>
              <a:rPr lang="en-US" dirty="0"/>
              <a:t>2- </a:t>
            </a:r>
            <a:r>
              <a:rPr lang="en-US" dirty="0">
                <a:ea typeface="+mj-lt"/>
                <a:cs typeface="+mj-lt"/>
              </a:rPr>
              <a:t>Adding or removing lamps</a:t>
            </a:r>
            <a:endParaRPr lang="en-US" dirty="0"/>
          </a:p>
        </p:txBody>
      </p:sp>
      <p:sp>
        <p:nvSpPr>
          <p:cNvPr id="3" name="Content Placeholder 2">
            <a:extLst>
              <a:ext uri="{FF2B5EF4-FFF2-40B4-BE49-F238E27FC236}">
                <a16:creationId xmlns:a16="http://schemas.microsoft.com/office/drawing/2014/main" id="{429AC4E0-ABF1-F205-E8A6-57A5955C3271}"/>
              </a:ext>
            </a:extLst>
          </p:cNvPr>
          <p:cNvSpPr>
            <a:spLocks noGrp="1"/>
          </p:cNvSpPr>
          <p:nvPr>
            <p:ph idx="1"/>
          </p:nvPr>
        </p:nvSpPr>
        <p:spPr>
          <a:xfrm>
            <a:off x="838200" y="1825625"/>
            <a:ext cx="5393361" cy="4351338"/>
          </a:xfrm>
        </p:spPr>
        <p:txBody>
          <a:bodyPr vert="horz" lIns="91440" tIns="45720" rIns="91440" bIns="45720" rtlCol="0" anchor="t">
            <a:normAutofit/>
          </a:bodyPr>
          <a:lstStyle/>
          <a:p>
            <a:r>
              <a:rPr lang="en-US" sz="2200" dirty="0"/>
              <a:t>Lamps change electrical energy to light energy and thermal energy.</a:t>
            </a:r>
            <a:br>
              <a:rPr lang="en-US" sz="2200" dirty="0"/>
            </a:br>
            <a:endParaRPr lang="en-US" sz="2200" dirty="0"/>
          </a:p>
          <a:p>
            <a:r>
              <a:rPr lang="en-US" sz="2200" dirty="0"/>
              <a:t>Electrons carry electrical energy around a circuit. </a:t>
            </a:r>
            <a:br>
              <a:rPr lang="en-US" sz="2200" dirty="0"/>
            </a:br>
            <a:endParaRPr lang="en-US" sz="2200"/>
          </a:p>
          <a:p>
            <a:r>
              <a:rPr lang="en-US" sz="2200" dirty="0"/>
              <a:t>When the electrons pass through a lamp, the electrons transfer some of their electrical energy to the lamp. The lamp changes the electrical energy into light energy and thermal energy.</a:t>
            </a:r>
          </a:p>
        </p:txBody>
      </p:sp>
      <p:pic>
        <p:nvPicPr>
          <p:cNvPr id="7" name="Picture 6" descr="One glowing light bulb among other light bulbs">
            <a:extLst>
              <a:ext uri="{FF2B5EF4-FFF2-40B4-BE49-F238E27FC236}">
                <a16:creationId xmlns:a16="http://schemas.microsoft.com/office/drawing/2014/main" id="{D03AA5C9-41FA-6C02-BCAD-D8D5F20183DF}"/>
              </a:ext>
            </a:extLst>
          </p:cNvPr>
          <p:cNvPicPr>
            <a:picLocks noChangeAspect="1"/>
          </p:cNvPicPr>
          <p:nvPr/>
        </p:nvPicPr>
        <p:blipFill rotWithShape="1">
          <a:blip r:embed="rId2"/>
          <a:srcRect l="1188" r="4856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14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DDC820-0F95-53E7-8E4F-9E478AC90F8D}"/>
              </a:ext>
            </a:extLst>
          </p:cNvPr>
          <p:cNvSpPr>
            <a:spLocks noGrp="1"/>
          </p:cNvSpPr>
          <p:nvPr>
            <p:ph type="title"/>
          </p:nvPr>
        </p:nvSpPr>
        <p:spPr>
          <a:xfrm>
            <a:off x="686834" y="1153572"/>
            <a:ext cx="3200400" cy="4461163"/>
          </a:xfrm>
        </p:spPr>
        <p:txBody>
          <a:bodyPr>
            <a:normAutofit/>
          </a:bodyPr>
          <a:lstStyle/>
          <a:p>
            <a:r>
              <a:rPr lang="en-US">
                <a:solidFill>
                  <a:srgbClr val="FFFFFF"/>
                </a:solidFill>
              </a:rPr>
              <a:t>Remember that </a:t>
            </a:r>
          </a:p>
        </p:txBody>
      </p:sp>
      <p:sp>
        <p:nvSpPr>
          <p:cNvPr id="3" name="Content Placeholder 2">
            <a:extLst>
              <a:ext uri="{FF2B5EF4-FFF2-40B4-BE49-F238E27FC236}">
                <a16:creationId xmlns:a16="http://schemas.microsoft.com/office/drawing/2014/main" id="{EFF35CF2-CB71-8736-358F-BADF8F8F5B7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The current is the same at all positions in a series circuit.</a:t>
            </a:r>
            <a:endParaRPr lang="en-US" dirty="0"/>
          </a:p>
          <a:p>
            <a:r>
              <a:rPr lang="en-US" dirty="0">
                <a:ea typeface="+mn-lt"/>
                <a:cs typeface="+mn-lt"/>
              </a:rPr>
              <a:t>Putting a lamp in a circuit will make the electrons move more slowly, but they move more slowly the whole way around the circuit.</a:t>
            </a:r>
          </a:p>
          <a:p>
            <a:r>
              <a:rPr lang="en-GB" dirty="0">
                <a:solidFill>
                  <a:srgbClr val="FF0000"/>
                </a:solidFill>
              </a:rPr>
              <a:t>The more the components, the more the resistance and less amps recorded by the Ammeter</a:t>
            </a:r>
          </a:p>
          <a:p>
            <a:pPr marL="0" indent="0">
              <a:buNone/>
            </a:pP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4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0A84C5-77CD-0091-CA2B-1F7943B2D700}"/>
              </a:ext>
            </a:extLst>
          </p:cNvPr>
          <p:cNvSpPr>
            <a:spLocks noGrp="1"/>
          </p:cNvSpPr>
          <p:nvPr>
            <p:ph type="title"/>
          </p:nvPr>
        </p:nvSpPr>
        <p:spPr>
          <a:xfrm>
            <a:off x="3319187" y="468761"/>
            <a:ext cx="5458838" cy="1325563"/>
          </a:xfrm>
        </p:spPr>
        <p:txBody>
          <a:bodyPr>
            <a:normAutofit/>
          </a:bodyPr>
          <a:lstStyle/>
          <a:p>
            <a:r>
              <a:rPr lang="en-US" dirty="0"/>
              <a:t>Do you know?</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treetlight">
            <a:extLst>
              <a:ext uri="{FF2B5EF4-FFF2-40B4-BE49-F238E27FC236}">
                <a16:creationId xmlns:a16="http://schemas.microsoft.com/office/drawing/2014/main" id="{A3A2455B-C074-9386-A2F9-B87C3CAF4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734" y="2629690"/>
            <a:ext cx="2781157" cy="278115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4AC6E70-64FE-3407-7918-1060A2F8DEE4}"/>
              </a:ext>
            </a:extLst>
          </p:cNvPr>
          <p:cNvSpPr>
            <a:spLocks noGrp="1"/>
          </p:cNvSpPr>
          <p:nvPr>
            <p:ph idx="1"/>
          </p:nvPr>
        </p:nvSpPr>
        <p:spPr>
          <a:xfrm>
            <a:off x="2514259" y="1673204"/>
            <a:ext cx="8034612" cy="4181788"/>
          </a:xfrm>
        </p:spPr>
        <p:txBody>
          <a:bodyPr vert="horz" lIns="91440" tIns="45720" rIns="91440" bIns="45720" rtlCol="0" anchor="t">
            <a:normAutofit/>
          </a:bodyPr>
          <a:lstStyle/>
          <a:p>
            <a:r>
              <a:rPr lang="en-US" sz="2000" dirty="0">
                <a:ea typeface="+mn-lt"/>
                <a:cs typeface="+mn-lt"/>
              </a:rPr>
              <a:t>The circuit with two lamps transfers twice as much energy as the circuit with one lamp. The lamps will be dimmer. That means they do not shine as brightly.</a:t>
            </a:r>
          </a:p>
          <a:p>
            <a:r>
              <a:rPr lang="en-US" sz="2000" dirty="0">
                <a:ea typeface="+mn-lt"/>
                <a:cs typeface="+mn-lt"/>
              </a:rPr>
              <a:t>This makes the electrons move at half the speed, so the reading on the ammeter is halved.</a:t>
            </a:r>
            <a:endParaRPr lang="en-US" sz="2000" dirty="0"/>
          </a:p>
          <a:p>
            <a:endParaRPr lang="en-US" sz="2000" dirty="0">
              <a:ea typeface="+mn-lt"/>
              <a:cs typeface="+mn-lt"/>
            </a:endParaRPr>
          </a:p>
          <a:p>
            <a:r>
              <a:rPr lang="en-US" sz="2000" dirty="0">
                <a:ea typeface="+mn-lt"/>
                <a:cs typeface="+mn-lt"/>
              </a:rPr>
              <a:t>Adding more lamps decreases the current when the other components are kept the same.</a:t>
            </a:r>
            <a:endParaRPr lang="en-US" sz="2000" dirty="0"/>
          </a:p>
          <a:p>
            <a:r>
              <a:rPr lang="en-US" sz="2000" dirty="0">
                <a:ea typeface="+mn-lt"/>
                <a:cs typeface="+mn-lt"/>
              </a:rPr>
              <a:t>Removing lamps increases the current when the other components are kept the same.</a:t>
            </a:r>
            <a:endParaRPr lang="en-US" sz="2000" dirty="0"/>
          </a:p>
        </p:txBody>
      </p:sp>
      <p:pic>
        <p:nvPicPr>
          <p:cNvPr id="4" name="Picture 3">
            <a:extLst>
              <a:ext uri="{FF2B5EF4-FFF2-40B4-BE49-F238E27FC236}">
                <a16:creationId xmlns:a16="http://schemas.microsoft.com/office/drawing/2014/main" id="{E020AFC3-811C-BEAA-F688-A8CF1D1CCBA7}"/>
              </a:ext>
            </a:extLst>
          </p:cNvPr>
          <p:cNvPicPr>
            <a:picLocks noChangeAspect="1"/>
          </p:cNvPicPr>
          <p:nvPr/>
        </p:nvPicPr>
        <p:blipFill rotWithShape="1">
          <a:blip r:embed="rId4"/>
          <a:srcRect l="3289" t="5747" r="4386" b="6322"/>
          <a:stretch/>
        </p:blipFill>
        <p:spPr>
          <a:xfrm>
            <a:off x="6881612" y="4764582"/>
            <a:ext cx="5297021" cy="1901989"/>
          </a:xfrm>
          <a:prstGeom prst="rect">
            <a:avLst/>
          </a:prstGeom>
        </p:spPr>
      </p:pic>
    </p:spTree>
    <p:extLst>
      <p:ext uri="{BB962C8B-B14F-4D97-AF65-F5344CB8AC3E}">
        <p14:creationId xmlns:p14="http://schemas.microsoft.com/office/powerpoint/2010/main" val="292421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 27">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6AA62C-6430-AB9A-AB2C-3D179CCD173E}"/>
              </a:ext>
            </a:extLst>
          </p:cNvPr>
          <p:cNvSpPr>
            <a:spLocks noGrp="1"/>
          </p:cNvSpPr>
          <p:nvPr>
            <p:ph type="title"/>
          </p:nvPr>
        </p:nvSpPr>
        <p:spPr>
          <a:xfrm>
            <a:off x="860742" y="754840"/>
            <a:ext cx="2434105" cy="1638512"/>
          </a:xfrm>
        </p:spPr>
        <p:txBody>
          <a:bodyPr vert="horz" lIns="91440" tIns="45720" rIns="91440" bIns="45720" rtlCol="0" anchor="b">
            <a:normAutofit fontScale="90000"/>
          </a:bodyPr>
          <a:lstStyle/>
          <a:p>
            <a:r>
              <a:rPr lang="en-US" sz="4000" kern="1200" dirty="0">
                <a:latin typeface="+mj-lt"/>
                <a:ea typeface="+mj-ea"/>
                <a:cs typeface="+mj-cs"/>
              </a:rPr>
              <a:t>Check your progress</a:t>
            </a:r>
            <a:endParaRPr lang="en-US" sz="4000" kern="1200" dirty="0">
              <a:latin typeface="+mj-lt"/>
            </a:endParaRPr>
          </a:p>
        </p:txBody>
      </p:sp>
      <p:pic>
        <p:nvPicPr>
          <p:cNvPr id="5" name="Picture 4" descr="A line graph adjacent to a stair">
            <a:extLst>
              <a:ext uri="{FF2B5EF4-FFF2-40B4-BE49-F238E27FC236}">
                <a16:creationId xmlns:a16="http://schemas.microsoft.com/office/drawing/2014/main" id="{0F028221-8AE1-217B-3340-DBF73BA907BF}"/>
              </a:ext>
            </a:extLst>
          </p:cNvPr>
          <p:cNvPicPr>
            <a:picLocks noChangeAspect="1"/>
          </p:cNvPicPr>
          <p:nvPr/>
        </p:nvPicPr>
        <p:blipFill rotWithShape="1">
          <a:blip r:embed="rId2"/>
          <a:srcRect t="5827" r="-3" b="18921"/>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pic>
        <p:nvPicPr>
          <p:cNvPr id="6" name="Picture 5" descr="A white text on a white background&#10;&#10;Description automatically generated">
            <a:extLst>
              <a:ext uri="{FF2B5EF4-FFF2-40B4-BE49-F238E27FC236}">
                <a16:creationId xmlns:a16="http://schemas.microsoft.com/office/drawing/2014/main" id="{DFFE208E-CD82-61B4-6402-2DCD19009ABB}"/>
              </a:ext>
            </a:extLst>
          </p:cNvPr>
          <p:cNvPicPr>
            <a:picLocks noChangeAspect="1"/>
          </p:cNvPicPr>
          <p:nvPr/>
        </p:nvPicPr>
        <p:blipFill>
          <a:blip r:embed="rId3"/>
          <a:stretch>
            <a:fillRect/>
          </a:stretch>
        </p:blipFill>
        <p:spPr>
          <a:xfrm>
            <a:off x="1171978" y="2785917"/>
            <a:ext cx="7583509" cy="3486308"/>
          </a:xfrm>
          <a:prstGeom prst="rect">
            <a:avLst/>
          </a:prstGeom>
        </p:spPr>
      </p:pic>
      <p:sp>
        <p:nvSpPr>
          <p:cNvPr id="3" name="Rectangle 2">
            <a:extLst>
              <a:ext uri="{FF2B5EF4-FFF2-40B4-BE49-F238E27FC236}">
                <a16:creationId xmlns:a16="http://schemas.microsoft.com/office/drawing/2014/main" id="{7B4F05ED-F167-0868-3E94-4A121CAFB422}"/>
              </a:ext>
            </a:extLst>
          </p:cNvPr>
          <p:cNvSpPr/>
          <p:nvPr/>
        </p:nvSpPr>
        <p:spPr>
          <a:xfrm>
            <a:off x="9070770" y="4303089"/>
            <a:ext cx="1713390" cy="12829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C</a:t>
            </a:r>
          </a:p>
        </p:txBody>
      </p:sp>
    </p:spTree>
    <p:extLst>
      <p:ext uri="{BB962C8B-B14F-4D97-AF65-F5344CB8AC3E}">
        <p14:creationId xmlns:p14="http://schemas.microsoft.com/office/powerpoint/2010/main" val="18424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EC92A3CA-B657-42B9-07E9-20A53472F358}"/>
              </a:ext>
            </a:extLst>
          </p:cNvPr>
          <p:cNvPicPr>
            <a:picLocks noGrp="1" noChangeAspect="1"/>
          </p:cNvPicPr>
          <p:nvPr>
            <p:ph idx="1"/>
          </p:nvPr>
        </p:nvPicPr>
        <p:blipFill rotWithShape="1">
          <a:blip r:embed="rId2"/>
          <a:srcRect b="2451"/>
          <a:stretch/>
        </p:blipFill>
        <p:spPr>
          <a:xfrm>
            <a:off x="757090" y="108443"/>
            <a:ext cx="5151891" cy="6744550"/>
          </a:xfrm>
        </p:spPr>
      </p:pic>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60856C4-1BC6-EFCE-7D11-F575FFF8F0C2}"/>
              </a:ext>
            </a:extLst>
          </p:cNvPr>
          <p:cNvSpPr/>
          <p:nvPr/>
        </p:nvSpPr>
        <p:spPr>
          <a:xfrm>
            <a:off x="5370691" y="878889"/>
            <a:ext cx="3205138" cy="39860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dirty="0">
                <a:solidFill>
                  <a:srgbClr val="FF0073"/>
                </a:solidFill>
                <a:latin typeface="AvenirLTStd-Heavy"/>
              </a:rPr>
              <a:t>2 a- </a:t>
            </a:r>
            <a:r>
              <a:rPr lang="en-US" sz="1800" b="0" i="0" u="none" strike="noStrike" baseline="0" dirty="0">
                <a:solidFill>
                  <a:srgbClr val="000000"/>
                </a:solidFill>
                <a:latin typeface="TimesNewRomanMTStd"/>
              </a:rPr>
              <a:t>B</a:t>
            </a:r>
          </a:p>
          <a:p>
            <a:pPr algn="l"/>
            <a:r>
              <a:rPr lang="en-US" sz="1800" b="0" i="0" u="none" strike="noStrike" baseline="0" dirty="0">
                <a:solidFill>
                  <a:srgbClr val="FF0073"/>
                </a:solidFill>
                <a:latin typeface="AvenirLTStd-Heavy"/>
              </a:rPr>
              <a:t>b </a:t>
            </a:r>
            <a:r>
              <a:rPr lang="en-US" sz="1800" b="0" i="0" u="none" strike="noStrike" baseline="0" dirty="0">
                <a:solidFill>
                  <a:srgbClr val="000000"/>
                </a:solidFill>
                <a:latin typeface="TimesNewRomanMTStd"/>
              </a:rPr>
              <a:t>Increasing the number of cells in a circuit will increase the current.</a:t>
            </a:r>
            <a:br>
              <a:rPr lang="en-US" sz="1800" b="0" i="0" u="none" strike="noStrike" baseline="0" dirty="0">
                <a:solidFill>
                  <a:srgbClr val="000000"/>
                </a:solidFill>
                <a:latin typeface="TimesNewRomanMTStd"/>
              </a:rPr>
            </a:br>
            <a:endParaRPr lang="en-US" sz="1800" b="0" i="0" u="none" strike="noStrike" baseline="0" dirty="0">
              <a:solidFill>
                <a:srgbClr val="000000"/>
              </a:solidFill>
              <a:latin typeface="TimesNewRomanMTStd"/>
            </a:endParaRPr>
          </a:p>
          <a:p>
            <a:pPr algn="l"/>
            <a:r>
              <a:rPr lang="en-US" sz="1800" b="0" i="0" u="none" strike="noStrike" baseline="0" dirty="0">
                <a:solidFill>
                  <a:srgbClr val="FF0073"/>
                </a:solidFill>
                <a:latin typeface="AvenirLTStd-Heavy"/>
              </a:rPr>
              <a:t>3 a- </a:t>
            </a:r>
            <a:r>
              <a:rPr lang="en-US" sz="1800" b="0" i="0" u="none" strike="noStrike" baseline="0" dirty="0">
                <a:solidFill>
                  <a:srgbClr val="000000"/>
                </a:solidFill>
                <a:latin typeface="TimesNewRomanMTStd"/>
              </a:rPr>
              <a:t>C</a:t>
            </a:r>
          </a:p>
          <a:p>
            <a:pPr algn="l"/>
            <a:r>
              <a:rPr lang="en-US" sz="1800" b="0" i="0" u="none" strike="noStrike" baseline="0" dirty="0">
                <a:solidFill>
                  <a:srgbClr val="FF0073"/>
                </a:solidFill>
                <a:latin typeface="AvenirLTStd-Heavy"/>
              </a:rPr>
              <a:t>b </a:t>
            </a:r>
            <a:r>
              <a:rPr lang="en-US" sz="1800" b="0" i="0" u="none" strike="noStrike" baseline="0" dirty="0">
                <a:solidFill>
                  <a:srgbClr val="000000"/>
                </a:solidFill>
                <a:latin typeface="TimesNewRomanMTStd"/>
              </a:rPr>
              <a:t>Decreasing the number of lamps in a circuit will increase the current.</a:t>
            </a:r>
          </a:p>
          <a:p>
            <a:pPr algn="l"/>
            <a:endParaRPr lang="en-US" sz="1800" b="0" i="0" u="none" strike="noStrike" baseline="0" dirty="0">
              <a:solidFill>
                <a:srgbClr val="FF0073"/>
              </a:solidFill>
              <a:latin typeface="AvenirLTStd-Heavy"/>
            </a:endParaRPr>
          </a:p>
          <a:p>
            <a:pPr algn="l"/>
            <a:r>
              <a:rPr lang="en-US" sz="1800" b="0" i="0" u="none" strike="noStrike" baseline="0" dirty="0">
                <a:solidFill>
                  <a:srgbClr val="FF0073"/>
                </a:solidFill>
                <a:latin typeface="AvenirLTStd-Heavy"/>
              </a:rPr>
              <a:t>4 a- </a:t>
            </a:r>
            <a:r>
              <a:rPr lang="en-US" sz="1800" b="0" i="0" u="none" strike="noStrike" baseline="0" dirty="0">
                <a:solidFill>
                  <a:srgbClr val="000000"/>
                </a:solidFill>
                <a:latin typeface="TimesNewRomanMTStd"/>
              </a:rPr>
              <a:t>Add another cell; remove one of the lamps.</a:t>
            </a:r>
            <a:br>
              <a:rPr lang="en-US" sz="1800" b="0" i="0" u="none" strike="noStrike" baseline="0" dirty="0">
                <a:solidFill>
                  <a:srgbClr val="000000"/>
                </a:solidFill>
                <a:latin typeface="TimesNewRomanMTStd"/>
              </a:rPr>
            </a:br>
            <a:r>
              <a:rPr lang="en-US">
                <a:solidFill>
                  <a:srgbClr val="FF0073"/>
                </a:solidFill>
                <a:latin typeface="AvenirLTStd-Heavy"/>
              </a:rPr>
              <a:t>b</a:t>
            </a:r>
            <a:r>
              <a:rPr lang="en-US" sz="1800" b="0" i="0" u="none" strike="noStrike" baseline="0">
                <a:solidFill>
                  <a:srgbClr val="FF0073"/>
                </a:solidFill>
                <a:latin typeface="AvenirLTStd-Heavy"/>
              </a:rPr>
              <a:t>- </a:t>
            </a:r>
            <a:r>
              <a:rPr lang="en-US" sz="1800" b="0" i="0" u="none" strike="noStrike" baseline="0" dirty="0">
                <a:solidFill>
                  <a:srgbClr val="000000"/>
                </a:solidFill>
                <a:latin typeface="TimesNewRomanMTStd"/>
              </a:rPr>
              <a:t>Remove one of the cells; add another lamp.</a:t>
            </a:r>
            <a:endParaRPr lang="en-US" dirty="0"/>
          </a:p>
        </p:txBody>
      </p:sp>
    </p:spTree>
    <p:extLst>
      <p:ext uri="{BB962C8B-B14F-4D97-AF65-F5344CB8AC3E}">
        <p14:creationId xmlns:p14="http://schemas.microsoft.com/office/powerpoint/2010/main" val="177188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ark floating bulbs with one lit up brightly">
            <a:extLst>
              <a:ext uri="{FF2B5EF4-FFF2-40B4-BE49-F238E27FC236}">
                <a16:creationId xmlns:a16="http://schemas.microsoft.com/office/drawing/2014/main" id="{DA54B1F8-B051-B484-62B1-16E2BD6669FC}"/>
              </a:ext>
            </a:extLst>
          </p:cNvPr>
          <p:cNvPicPr>
            <a:picLocks noChangeAspect="1"/>
          </p:cNvPicPr>
          <p:nvPr/>
        </p:nvPicPr>
        <p:blipFill rotWithShape="1">
          <a:blip r:embed="rId2"/>
          <a:srcRect l="19573" r="9632" b="1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1B854F-7044-7EC0-988C-9C4BD5A22DC9}"/>
              </a:ext>
            </a:extLst>
          </p:cNvPr>
          <p:cNvSpPr>
            <a:spLocks noGrp="1"/>
          </p:cNvSpPr>
          <p:nvPr>
            <p:ph type="title"/>
          </p:nvPr>
        </p:nvSpPr>
        <p:spPr>
          <a:xfrm>
            <a:off x="5827048" y="407987"/>
            <a:ext cx="5721484" cy="1325563"/>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633C57CD-951B-A531-CE7A-00BDFBEFDE61}"/>
              </a:ext>
            </a:extLst>
          </p:cNvPr>
          <p:cNvSpPr>
            <a:spLocks noGrp="1"/>
          </p:cNvSpPr>
          <p:nvPr>
            <p:ph idx="1"/>
          </p:nvPr>
        </p:nvSpPr>
        <p:spPr>
          <a:xfrm>
            <a:off x="5827048" y="1868487"/>
            <a:ext cx="5721484" cy="4351338"/>
          </a:xfrm>
        </p:spPr>
        <p:txBody>
          <a:bodyPr vert="horz" lIns="91440" tIns="45720" rIns="91440" bIns="45720" rtlCol="0">
            <a:normAutofit/>
          </a:bodyPr>
          <a:lstStyle/>
          <a:p>
            <a:r>
              <a:rPr lang="en-US" dirty="0">
                <a:ea typeface="+mn-lt"/>
                <a:cs typeface="+mn-lt"/>
              </a:rPr>
              <a:t>Find out what happens to current when you add more cells in a circuit</a:t>
            </a:r>
            <a:endParaRPr lang="en-US" dirty="0"/>
          </a:p>
          <a:p>
            <a:r>
              <a:rPr lang="en-US" dirty="0">
                <a:ea typeface="+mn-lt"/>
                <a:cs typeface="+mn-lt"/>
              </a:rPr>
              <a:t>Find out what happens to current when you add more lamps in a circuit.</a:t>
            </a:r>
            <a:endParaRPr lang="en-US" dirty="0"/>
          </a:p>
        </p:txBody>
      </p:sp>
    </p:spTree>
    <p:extLst>
      <p:ext uri="{BB962C8B-B14F-4D97-AF65-F5344CB8AC3E}">
        <p14:creationId xmlns:p14="http://schemas.microsoft.com/office/powerpoint/2010/main" val="286075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CC28-0989-CECE-4960-3DFEB28D1CAB}"/>
              </a:ext>
            </a:extLst>
          </p:cNvPr>
          <p:cNvSpPr>
            <a:spLocks noGrp="1"/>
          </p:cNvSpPr>
          <p:nvPr>
            <p:ph type="title"/>
          </p:nvPr>
        </p:nvSpPr>
        <p:spPr/>
        <p:txBody>
          <a:bodyPr/>
          <a:lstStyle/>
          <a:p>
            <a:r>
              <a:rPr lang="en-US" dirty="0"/>
              <a:t>Warming up</a:t>
            </a:r>
          </a:p>
        </p:txBody>
      </p:sp>
      <p:pic>
        <p:nvPicPr>
          <p:cNvPr id="4" name="Content Placeholder 3" descr="A red and white card with black text&#10;&#10;Description automatically generated">
            <a:extLst>
              <a:ext uri="{FF2B5EF4-FFF2-40B4-BE49-F238E27FC236}">
                <a16:creationId xmlns:a16="http://schemas.microsoft.com/office/drawing/2014/main" id="{E55F5572-434F-791A-CAAE-A2F2D9913E5D}"/>
              </a:ext>
            </a:extLst>
          </p:cNvPr>
          <p:cNvPicPr>
            <a:picLocks noGrp="1" noChangeAspect="1"/>
          </p:cNvPicPr>
          <p:nvPr>
            <p:ph idx="1"/>
          </p:nvPr>
        </p:nvPicPr>
        <p:blipFill>
          <a:blip r:embed="rId2"/>
          <a:stretch>
            <a:fillRect/>
          </a:stretch>
        </p:blipFill>
        <p:spPr>
          <a:xfrm>
            <a:off x="2360837" y="2308583"/>
            <a:ext cx="7770833" cy="3859742"/>
          </a:xfrm>
        </p:spPr>
      </p:pic>
    </p:spTree>
    <p:extLst>
      <p:ext uri="{BB962C8B-B14F-4D97-AF65-F5344CB8AC3E}">
        <p14:creationId xmlns:p14="http://schemas.microsoft.com/office/powerpoint/2010/main" val="32038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80AA-47F9-D9A9-0810-0BA294D694EE}"/>
              </a:ext>
            </a:extLst>
          </p:cNvPr>
          <p:cNvSpPr>
            <a:spLocks noGrp="1"/>
          </p:cNvSpPr>
          <p:nvPr>
            <p:ph type="title"/>
          </p:nvPr>
        </p:nvSpPr>
        <p:spPr/>
        <p:txBody>
          <a:bodyPr/>
          <a:lstStyle/>
          <a:p>
            <a:r>
              <a:rPr lang="en-US" sz="2400" dirty="0">
                <a:solidFill>
                  <a:srgbClr val="FF0000"/>
                </a:solidFill>
              </a:rPr>
              <a:t>Remember</a:t>
            </a:r>
            <a:endParaRPr lang="en-US" dirty="0"/>
          </a:p>
        </p:txBody>
      </p:sp>
      <p:sp>
        <p:nvSpPr>
          <p:cNvPr id="3" name="Content Placeholder 2">
            <a:extLst>
              <a:ext uri="{FF2B5EF4-FFF2-40B4-BE49-F238E27FC236}">
                <a16:creationId xmlns:a16="http://schemas.microsoft.com/office/drawing/2014/main" id="{E9C94EEE-601E-A706-0D40-24E514125050}"/>
              </a:ext>
            </a:extLst>
          </p:cNvPr>
          <p:cNvSpPr>
            <a:spLocks noGrp="1"/>
          </p:cNvSpPr>
          <p:nvPr>
            <p:ph idx="1"/>
          </p:nvPr>
        </p:nvSpPr>
        <p:spPr/>
        <p:txBody>
          <a:bodyPr vert="horz" lIns="91440" tIns="45720" rIns="91440" bIns="45720" rtlCol="0" anchor="t">
            <a:normAutofit/>
          </a:bodyPr>
          <a:lstStyle/>
          <a:p>
            <a:r>
              <a:rPr lang="en-US" dirty="0">
                <a:ea typeface="+mn-lt"/>
                <a:cs typeface="+mn-lt"/>
              </a:rPr>
              <a:t> That current is the same all the way around a series circuit.</a:t>
            </a:r>
            <a:br>
              <a:rPr lang="en-US" dirty="0">
                <a:ea typeface="+mn-lt"/>
                <a:cs typeface="+mn-lt"/>
              </a:rPr>
            </a:br>
            <a:endParaRPr lang="en-US" dirty="0"/>
          </a:p>
          <a:p>
            <a:r>
              <a:rPr lang="en-US" dirty="0">
                <a:ea typeface="+mn-lt"/>
                <a:cs typeface="+mn-lt"/>
              </a:rPr>
              <a:t>You can think of the electrons in a series circuit like</a:t>
            </a:r>
            <a:r>
              <a:rPr lang="en-US" dirty="0">
                <a:solidFill>
                  <a:srgbClr val="FF0000"/>
                </a:solidFill>
                <a:ea typeface="+mn-lt"/>
                <a:cs typeface="+mn-lt"/>
              </a:rPr>
              <a:t> a train</a:t>
            </a:r>
            <a:r>
              <a:rPr lang="en-US" dirty="0">
                <a:ea typeface="+mn-lt"/>
                <a:cs typeface="+mn-lt"/>
              </a:rPr>
              <a:t>. All parts of the train move at the same speed on the track. The back of the train cannot go faster than the front of the train. As soon as one part of the train moves, all the train will move.</a:t>
            </a:r>
            <a:endParaRPr lang="en-US" dirty="0"/>
          </a:p>
        </p:txBody>
      </p:sp>
      <p:pic>
        <p:nvPicPr>
          <p:cNvPr id="1026" name="Picture 2" descr="Art Fun Sticker by littlepassports for iOS &amp; Android | GIPHY">
            <a:extLst>
              <a:ext uri="{FF2B5EF4-FFF2-40B4-BE49-F238E27FC236}">
                <a16:creationId xmlns:a16="http://schemas.microsoft.com/office/drawing/2014/main" id="{0DA15941-EB93-DC56-7261-9D668A9A0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894" y="1730375"/>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5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5CAE-E1AE-753C-3E7B-2B0FBF36E9E3}"/>
              </a:ext>
            </a:extLst>
          </p:cNvPr>
          <p:cNvSpPr>
            <a:spLocks noGrp="1"/>
          </p:cNvSpPr>
          <p:nvPr>
            <p:ph type="title"/>
          </p:nvPr>
        </p:nvSpPr>
        <p:spPr/>
        <p:txBody>
          <a:bodyPr/>
          <a:lstStyle/>
          <a:p>
            <a:r>
              <a:rPr lang="en-US" dirty="0"/>
              <a:t>Moreover</a:t>
            </a:r>
          </a:p>
        </p:txBody>
      </p:sp>
      <p:sp>
        <p:nvSpPr>
          <p:cNvPr id="3" name="Content Placeholder 2">
            <a:extLst>
              <a:ext uri="{FF2B5EF4-FFF2-40B4-BE49-F238E27FC236}">
                <a16:creationId xmlns:a16="http://schemas.microsoft.com/office/drawing/2014/main" id="{93929476-24B5-8920-529E-53ED0660DEE3}"/>
              </a:ext>
            </a:extLst>
          </p:cNvPr>
          <p:cNvSpPr>
            <a:spLocks noGrp="1"/>
          </p:cNvSpPr>
          <p:nvPr>
            <p:ph idx="1"/>
          </p:nvPr>
        </p:nvSpPr>
        <p:spPr>
          <a:xfrm>
            <a:off x="838200" y="1825624"/>
            <a:ext cx="10515600" cy="4033637"/>
          </a:xfrm>
        </p:spPr>
        <p:txBody>
          <a:bodyPr vert="horz" lIns="91440" tIns="45720" rIns="91440" bIns="45720" rtlCol="0" anchor="t">
            <a:normAutofit/>
          </a:bodyPr>
          <a:lstStyle/>
          <a:p>
            <a:r>
              <a:rPr lang="en-US" u="sng" dirty="0">
                <a:ea typeface="+mn-lt"/>
                <a:cs typeface="+mn-lt"/>
              </a:rPr>
              <a:t>Electrons flow at the same speed</a:t>
            </a:r>
            <a:r>
              <a:rPr lang="en-US" dirty="0">
                <a:ea typeface="+mn-lt"/>
                <a:cs typeface="+mn-lt"/>
              </a:rPr>
              <a:t> in the wires of a series circuit. When electrons start to flow in one part of the circuit, they all start to flow.</a:t>
            </a:r>
            <a:endParaRPr lang="en-US" dirty="0"/>
          </a:p>
          <a:p>
            <a:r>
              <a:rPr lang="en-US" dirty="0">
                <a:ea typeface="+mn-lt"/>
                <a:cs typeface="+mn-lt"/>
              </a:rPr>
              <a:t>That means you can </a:t>
            </a:r>
            <a:r>
              <a:rPr lang="en-US" u="sng" dirty="0">
                <a:ea typeface="+mn-lt"/>
                <a:cs typeface="+mn-lt"/>
              </a:rPr>
              <a:t>put an ammeter at any position in a series circuit</a:t>
            </a:r>
            <a:r>
              <a:rPr lang="en-US" dirty="0">
                <a:ea typeface="+mn-lt"/>
                <a:cs typeface="+mn-lt"/>
              </a:rPr>
              <a:t> and it will give the same result.</a:t>
            </a:r>
            <a:br>
              <a:rPr lang="en-US" dirty="0">
                <a:ea typeface="+mn-lt"/>
                <a:cs typeface="+mn-lt"/>
              </a:rPr>
            </a:br>
            <a:endParaRPr lang="en-US" dirty="0"/>
          </a:p>
          <a:p>
            <a:r>
              <a:rPr lang="en-US" dirty="0">
                <a:ea typeface="+mn-lt"/>
                <a:cs typeface="+mn-lt"/>
              </a:rPr>
              <a:t>It also means that you can put the </a:t>
            </a:r>
            <a:br>
              <a:rPr lang="en-US" dirty="0">
                <a:ea typeface="+mn-lt"/>
                <a:cs typeface="+mn-lt"/>
              </a:rPr>
            </a:br>
            <a:r>
              <a:rPr lang="en-US" u="sng" dirty="0">
                <a:ea typeface="+mn-lt"/>
                <a:cs typeface="+mn-lt"/>
              </a:rPr>
              <a:t>same components of a series circuit </a:t>
            </a:r>
            <a:br>
              <a:rPr lang="en-US" u="sng" dirty="0">
                <a:ea typeface="+mn-lt"/>
                <a:cs typeface="+mn-lt"/>
              </a:rPr>
            </a:br>
            <a:r>
              <a:rPr lang="en-US" u="sng" dirty="0">
                <a:ea typeface="+mn-lt"/>
                <a:cs typeface="+mn-lt"/>
              </a:rPr>
              <a:t>in a different order and the current </a:t>
            </a:r>
            <a:br>
              <a:rPr lang="en-US" u="sng" dirty="0">
                <a:ea typeface="+mn-lt"/>
                <a:cs typeface="+mn-lt"/>
              </a:rPr>
            </a:br>
            <a:r>
              <a:rPr lang="en-US" u="sng" dirty="0">
                <a:ea typeface="+mn-lt"/>
                <a:cs typeface="+mn-lt"/>
              </a:rPr>
              <a:t>will be the same.</a:t>
            </a:r>
          </a:p>
          <a:p>
            <a:endParaRPr lang="en-US" dirty="0"/>
          </a:p>
        </p:txBody>
      </p:sp>
      <p:pic>
        <p:nvPicPr>
          <p:cNvPr id="2050" name="Picture 2" descr="teaching electric circuits – e=mc2andallthat">
            <a:extLst>
              <a:ext uri="{FF2B5EF4-FFF2-40B4-BE49-F238E27FC236}">
                <a16:creationId xmlns:a16="http://schemas.microsoft.com/office/drawing/2014/main" id="{AF4BE7B1-CEE7-EE87-1984-1ABDDFAEB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5" b="12207"/>
          <a:stretch/>
        </p:blipFill>
        <p:spPr bwMode="auto">
          <a:xfrm>
            <a:off x="6853561" y="3429000"/>
            <a:ext cx="4799860" cy="288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5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8138-2864-B055-7137-C6E39DFD18CB}"/>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0406CD09-E7A6-C304-8C01-08B9D6B80B8D}"/>
              </a:ext>
            </a:extLst>
          </p:cNvPr>
          <p:cNvSpPr>
            <a:spLocks noGrp="1"/>
          </p:cNvSpPr>
          <p:nvPr>
            <p:ph idx="1"/>
          </p:nvPr>
        </p:nvSpPr>
        <p:spPr/>
        <p:txBody>
          <a:bodyPr vert="horz" lIns="91440" tIns="45720" rIns="91440" bIns="45720" rtlCol="0" anchor="t">
            <a:normAutofit/>
          </a:bodyPr>
          <a:lstStyle/>
          <a:p>
            <a:r>
              <a:rPr lang="en-US" dirty="0"/>
              <a:t>Adding components or removing components will affect the current. </a:t>
            </a:r>
          </a:p>
          <a:p>
            <a:endParaRPr lang="en-US" dirty="0"/>
          </a:p>
          <a:p>
            <a:r>
              <a:rPr lang="en-US" dirty="0"/>
              <a:t>The effect depends on what components are changed.</a:t>
            </a:r>
          </a:p>
        </p:txBody>
      </p:sp>
      <p:pic>
        <p:nvPicPr>
          <p:cNvPr id="3074" name="Picture 2" descr="electrical circuit components | Gahzly">
            <a:extLst>
              <a:ext uri="{FF2B5EF4-FFF2-40B4-BE49-F238E27FC236}">
                <a16:creationId xmlns:a16="http://schemas.microsoft.com/office/drawing/2014/main" id="{3CDAC4DC-93A0-C246-8421-820B3BC3E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755496"/>
            <a:ext cx="27622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8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AD659F-7148-3E1B-A382-57EC270C4E72}"/>
              </a:ext>
            </a:extLst>
          </p:cNvPr>
          <p:cNvSpPr>
            <a:spLocks noGrp="1"/>
          </p:cNvSpPr>
          <p:nvPr>
            <p:ph type="title"/>
          </p:nvPr>
        </p:nvSpPr>
        <p:spPr>
          <a:xfrm>
            <a:off x="838200" y="365125"/>
            <a:ext cx="5393361" cy="1325563"/>
          </a:xfrm>
        </p:spPr>
        <p:txBody>
          <a:bodyPr>
            <a:normAutofit/>
          </a:bodyPr>
          <a:lstStyle/>
          <a:p>
            <a:r>
              <a:rPr lang="en-US" dirty="0"/>
              <a:t>1- </a:t>
            </a:r>
            <a:r>
              <a:rPr lang="en-US" dirty="0">
                <a:ea typeface="+mj-lt"/>
                <a:cs typeface="+mj-lt"/>
              </a:rPr>
              <a:t>Adding or removing cells</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4DCC9B-DCA5-2CED-586B-C5CB4E1BEE01}"/>
              </a:ext>
            </a:extLst>
          </p:cNvPr>
          <p:cNvSpPr>
            <a:spLocks noGrp="1"/>
          </p:cNvSpPr>
          <p:nvPr>
            <p:ph idx="1"/>
          </p:nvPr>
        </p:nvSpPr>
        <p:spPr>
          <a:xfrm>
            <a:off x="838200" y="1825625"/>
            <a:ext cx="5393361" cy="4351338"/>
          </a:xfrm>
        </p:spPr>
        <p:txBody>
          <a:bodyPr vert="horz" lIns="91440" tIns="45720" rIns="91440" bIns="45720" rtlCol="0">
            <a:normAutofit/>
          </a:bodyPr>
          <a:lstStyle/>
          <a:p>
            <a:r>
              <a:rPr lang="en-US" dirty="0">
                <a:ea typeface="+mn-lt"/>
                <a:cs typeface="+mn-lt"/>
              </a:rPr>
              <a:t>Cells and batteries are stores of chemical energy. In a complete circuit, the chemical energy gets changed to electrical energy.</a:t>
            </a:r>
            <a:br>
              <a:rPr lang="en-US" dirty="0"/>
            </a:br>
            <a:endParaRPr lang="en-US"/>
          </a:p>
          <a:p>
            <a:r>
              <a:rPr lang="en-US" dirty="0">
                <a:ea typeface="+mn-lt"/>
                <a:cs typeface="+mn-lt"/>
              </a:rPr>
              <a:t>That means if you add more cells to a circuit, you have more chemical energy to change into electrical energy in the circuit.</a:t>
            </a:r>
            <a:endParaRPr lang="en-US"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attery Charging">
            <a:extLst>
              <a:ext uri="{FF2B5EF4-FFF2-40B4-BE49-F238E27FC236}">
                <a16:creationId xmlns:a16="http://schemas.microsoft.com/office/drawing/2014/main" id="{FB85EB55-AFFD-0E9A-1162-8C40B32FCE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1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9D20D99-2F72-569E-DDD5-1FE56DD7998C}"/>
              </a:ext>
            </a:extLst>
          </p:cNvPr>
          <p:cNvPicPr>
            <a:picLocks noChangeAspect="1"/>
          </p:cNvPicPr>
          <p:nvPr/>
        </p:nvPicPr>
        <p:blipFill rotWithShape="1">
          <a:blip r:embed="rId2"/>
          <a:srcRect r="1613" b="-13062"/>
          <a:stretch/>
        </p:blipFill>
        <p:spPr>
          <a:xfrm>
            <a:off x="6154687" y="2369254"/>
            <a:ext cx="5571578" cy="22687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C3ECA4-EFEE-EA83-E0C7-7EAA0BDB0038}"/>
              </a:ext>
            </a:extLst>
          </p:cNvPr>
          <p:cNvSpPr>
            <a:spLocks noGrp="1"/>
          </p:cNvSpPr>
          <p:nvPr>
            <p:ph type="title"/>
          </p:nvPr>
        </p:nvSpPr>
        <p:spPr>
          <a:xfrm>
            <a:off x="838201" y="479493"/>
            <a:ext cx="5257800" cy="1325563"/>
          </a:xfrm>
        </p:spPr>
        <p:txBody>
          <a:bodyPr>
            <a:normAutofit/>
          </a:bodyPr>
          <a:lstStyle/>
          <a:p>
            <a:r>
              <a:rPr lang="en-US"/>
              <a:t>Look at the two circuits.</a:t>
            </a:r>
            <a:endParaRPr lang="en-US" dirty="0"/>
          </a:p>
        </p:txBody>
      </p:sp>
      <p:sp>
        <p:nvSpPr>
          <p:cNvPr id="3" name="Content Placeholder 2">
            <a:extLst>
              <a:ext uri="{FF2B5EF4-FFF2-40B4-BE49-F238E27FC236}">
                <a16:creationId xmlns:a16="http://schemas.microsoft.com/office/drawing/2014/main" id="{24EAF033-9538-1F73-2BEB-5C5E90C409D5}"/>
              </a:ext>
            </a:extLst>
          </p:cNvPr>
          <p:cNvSpPr>
            <a:spLocks noGrp="1"/>
          </p:cNvSpPr>
          <p:nvPr>
            <p:ph idx="1"/>
          </p:nvPr>
        </p:nvSpPr>
        <p:spPr>
          <a:xfrm>
            <a:off x="838201" y="1984443"/>
            <a:ext cx="5257800" cy="4192520"/>
          </a:xfrm>
        </p:spPr>
        <p:txBody>
          <a:bodyPr vert="horz" lIns="91440" tIns="45720" rIns="91440" bIns="45720" rtlCol="0" anchor="t">
            <a:normAutofit/>
          </a:bodyPr>
          <a:lstStyle/>
          <a:p>
            <a:r>
              <a:rPr lang="en-US" dirty="0">
                <a:ea typeface="+mn-lt"/>
                <a:cs typeface="+mn-lt"/>
              </a:rPr>
              <a:t>Each component is identical in both circuits.</a:t>
            </a:r>
            <a:endParaRPr lang="en-US" dirty="0"/>
          </a:p>
          <a:p>
            <a:r>
              <a:rPr lang="en-US" dirty="0">
                <a:ea typeface="+mn-lt"/>
                <a:cs typeface="+mn-lt"/>
              </a:rPr>
              <a:t>The circuit with two cells has double the electrical energy of the circuit with one cell.</a:t>
            </a:r>
            <a:endParaRPr lang="en-US" dirty="0"/>
          </a:p>
          <a:p>
            <a:r>
              <a:rPr lang="en-US" dirty="0">
                <a:ea typeface="+mn-lt"/>
                <a:cs typeface="+mn-lt"/>
              </a:rPr>
              <a:t>The lamp will be brighter.</a:t>
            </a:r>
            <a:endParaRPr lang="en-US" dirty="0"/>
          </a:p>
          <a:p>
            <a:r>
              <a:rPr lang="en-US" dirty="0">
                <a:ea typeface="+mn-lt"/>
                <a:cs typeface="+mn-lt"/>
              </a:rPr>
              <a:t>The ammeter in the circuit with two cells shows that the current is doubled.</a:t>
            </a:r>
            <a:endParaRPr lang="en-US" dirty="0"/>
          </a:p>
        </p:txBody>
      </p:sp>
    </p:spTree>
    <p:extLst>
      <p:ext uri="{BB962C8B-B14F-4D97-AF65-F5344CB8AC3E}">
        <p14:creationId xmlns:p14="http://schemas.microsoft.com/office/powerpoint/2010/main" val="182231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08A4-9AD3-A518-5787-989032E8205E}"/>
              </a:ext>
            </a:extLst>
          </p:cNvPr>
          <p:cNvSpPr>
            <a:spLocks noGrp="1"/>
          </p:cNvSpPr>
          <p:nvPr>
            <p:ph type="title"/>
          </p:nvPr>
        </p:nvSpPr>
        <p:spPr/>
        <p:txBody>
          <a:bodyPr/>
          <a:lstStyle/>
          <a:p>
            <a:r>
              <a:rPr lang="en-US" dirty="0"/>
              <a:t>Safety tips</a:t>
            </a:r>
          </a:p>
        </p:txBody>
      </p:sp>
      <p:sp>
        <p:nvSpPr>
          <p:cNvPr id="3" name="Content Placeholder 2">
            <a:extLst>
              <a:ext uri="{FF2B5EF4-FFF2-40B4-BE49-F238E27FC236}">
                <a16:creationId xmlns:a16="http://schemas.microsoft.com/office/drawing/2014/main" id="{00D6253E-8FD6-8FBA-A35B-3F9823541A06}"/>
              </a:ext>
            </a:extLst>
          </p:cNvPr>
          <p:cNvSpPr>
            <a:spLocks noGrp="1"/>
          </p:cNvSpPr>
          <p:nvPr>
            <p:ph idx="1"/>
          </p:nvPr>
        </p:nvSpPr>
        <p:spPr/>
        <p:txBody>
          <a:bodyPr vert="horz" lIns="91440" tIns="45720" rIns="91440" bIns="45720" rtlCol="0" anchor="t">
            <a:normAutofit/>
          </a:bodyPr>
          <a:lstStyle/>
          <a:p>
            <a:r>
              <a:rPr lang="en-US" dirty="0">
                <a:ea typeface="+mn-lt"/>
                <a:cs typeface="+mn-lt"/>
              </a:rPr>
              <a:t>You need to be careful adding more cells to a circuit. The lamps can be damaged, and the wires can get hot.</a:t>
            </a:r>
            <a:endParaRPr lang="en-US" dirty="0"/>
          </a:p>
          <a:p>
            <a:r>
              <a:rPr lang="en-US" dirty="0">
                <a:ea typeface="+mn-lt"/>
                <a:cs typeface="+mn-lt"/>
              </a:rPr>
              <a:t>Adding more cells increases the current when the other components are kept the same.</a:t>
            </a:r>
            <a:endParaRPr lang="en-US" dirty="0"/>
          </a:p>
          <a:p>
            <a:r>
              <a:rPr lang="en-US" dirty="0">
                <a:ea typeface="+mn-lt"/>
                <a:cs typeface="+mn-lt"/>
              </a:rPr>
              <a:t>Removing cells decreases the current when the other components are kept the same.</a:t>
            </a:r>
            <a:endParaRPr lang="en-US" dirty="0"/>
          </a:p>
        </p:txBody>
      </p:sp>
      <p:pic>
        <p:nvPicPr>
          <p:cNvPr id="1026" name="Picture 2">
            <a:extLst>
              <a:ext uri="{FF2B5EF4-FFF2-40B4-BE49-F238E27FC236}">
                <a16:creationId xmlns:a16="http://schemas.microsoft.com/office/drawing/2014/main" id="{027DEC31-8538-BA06-D801-86EC216EF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156" y="476302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12426"/>
      </p:ext>
    </p:extLst>
  </p:cSld>
  <p:clrMapOvr>
    <a:masterClrMapping/>
  </p:clrMapOvr>
</p:sld>
</file>

<file path=ppt/theme/theme1.xml><?xml version="1.0" encoding="utf-8"?>
<a:theme xmlns:a="http://schemas.openxmlformats.org/drawingml/2006/main" name="ShapesVTI">
  <a:themeElements>
    <a:clrScheme name="Office Them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644</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AvenirLTStd-Heavy</vt:lpstr>
      <vt:lpstr>Calibri</vt:lpstr>
      <vt:lpstr>Century Gothic</vt:lpstr>
      <vt:lpstr>TimesNewRomanMTStd</vt:lpstr>
      <vt:lpstr>ShapesVTI</vt:lpstr>
      <vt:lpstr>Adding or Removing Components</vt:lpstr>
      <vt:lpstr>Objectives</vt:lpstr>
      <vt:lpstr>Warming up</vt:lpstr>
      <vt:lpstr>Remember</vt:lpstr>
      <vt:lpstr>Moreover</vt:lpstr>
      <vt:lpstr>But</vt:lpstr>
      <vt:lpstr>1- Adding or removing cells</vt:lpstr>
      <vt:lpstr>Look at the two circuits.</vt:lpstr>
      <vt:lpstr>Safety tips</vt:lpstr>
      <vt:lpstr>2- Adding or removing lamps</vt:lpstr>
      <vt:lpstr>Remember that </vt:lpstr>
      <vt:lpstr>Do you know?</vt:lpstr>
      <vt:lpstr>Check your progress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Eman Zidan</cp:lastModifiedBy>
  <cp:revision>190</cp:revision>
  <dcterms:created xsi:type="dcterms:W3CDTF">2023-11-26T07:44:51Z</dcterms:created>
  <dcterms:modified xsi:type="dcterms:W3CDTF">2023-11-27T08:56:17Z</dcterms:modified>
</cp:coreProperties>
</file>