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296400"/>
  <p:embeddedFontLst>
    <p:embeddedFont>
      <p:font typeface="Cabin"/>
      <p:regular r:id="rId16"/>
      <p:bold r:id="rId17"/>
      <p:italic r:id="rId18"/>
      <p:boldItalic r:id="rId19"/>
    </p:embeddedFont>
    <p:embeddedFont>
      <p:font typeface="Tahoma"/>
      <p:regular r:id="rId20"/>
      <p:bold r:id="rId21"/>
    </p:embeddedFont>
    <p:embeddedFont>
      <p:font typeface="Ultra"/>
      <p:regular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Tahoma-regular.fntdata"/><Relationship Id="rId11" Type="http://schemas.openxmlformats.org/officeDocument/2006/relationships/slide" Target="slides/slide6.xml"/><Relationship Id="rId22" Type="http://schemas.openxmlformats.org/officeDocument/2006/relationships/font" Target="fonts/Ultra-regular.fntdata"/><Relationship Id="rId10" Type="http://schemas.openxmlformats.org/officeDocument/2006/relationships/slide" Target="slides/slide5.xml"/><Relationship Id="rId21" Type="http://schemas.openxmlformats.org/officeDocument/2006/relationships/font" Target="fonts/Tahoma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Cabin-bold.fntdata"/><Relationship Id="rId16" Type="http://schemas.openxmlformats.org/officeDocument/2006/relationships/font" Target="fonts/Cabin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abin-boldItalic.fntdata"/><Relationship Id="rId6" Type="http://schemas.openxmlformats.org/officeDocument/2006/relationships/slide" Target="slides/slide1.xml"/><Relationship Id="rId18" Type="http://schemas.openxmlformats.org/officeDocument/2006/relationships/font" Target="fonts/Cabin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4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2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5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6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7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8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9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0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1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aad795486_0_0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aad795486_0_0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 rot="5400000">
            <a:off x="4724400" y="2133600"/>
            <a:ext cx="65532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 rot="5400000">
            <a:off x="76200" y="-76200"/>
            <a:ext cx="6553200" cy="67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1pPr>
            <a:lvl2pPr indent="-317500" lvl="1" marL="9144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1pPr>
            <a:lvl2pPr indent="-317500" lvl="1" marL="9144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ctrTitle"/>
          </p:nvPr>
        </p:nvSpPr>
        <p:spPr>
          <a:xfrm>
            <a:off x="0" y="3581400"/>
            <a:ext cx="8839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subTitle"/>
          </p:nvPr>
        </p:nvSpPr>
        <p:spPr>
          <a:xfrm>
            <a:off x="0" y="4495800"/>
            <a:ext cx="8839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  <a:defRPr/>
            </a:lvl1pPr>
            <a:lvl2pPr indent="-1968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2pPr>
            <a:lvl3pPr indent="-1905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3pPr>
            <a:lvl4pPr indent="-1905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4pPr>
            <a:lvl5pPr indent="-1905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5pPr>
            <a:lvl6pPr indent="-1905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6pPr>
            <a:lvl7pPr indent="-1905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7pPr>
            <a:lvl8pPr indent="-1905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8pPr>
            <a:lvl9pPr indent="-1905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 rot="5400000">
            <a:off x="2057400" y="-533400"/>
            <a:ext cx="52578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1pPr>
            <a:lvl2pPr indent="-317500" lvl="1" marL="9144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Tahoma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Font typeface="Tahoma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Tahoma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Font typeface="Tahoma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Tahoma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Font typeface="Tahoma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Tahoma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Font typeface="Tahoma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228600" y="1295400"/>
            <a:ext cx="43815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2" type="body"/>
          </p:nvPr>
        </p:nvSpPr>
        <p:spPr>
          <a:xfrm>
            <a:off x="4762500" y="1295400"/>
            <a:ext cx="43815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Tahoma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Font typeface="Tahoma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Tahoma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1pPr>
            <a:lvl2pPr indent="-3175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0" y="6661150"/>
            <a:ext cx="2133600" cy="1968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689725"/>
            <a:ext cx="2895600" cy="168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7010400" y="6689725"/>
            <a:ext cx="21336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/>
            </a:lvl1pPr>
            <a:lvl2pPr indent="0" lvl="1" marL="0" marR="0" rtl="0" algn="r">
              <a:buNone/>
              <a:defRPr/>
            </a:lvl2pPr>
            <a:lvl3pPr indent="0" lvl="2" marL="0" marR="0" rtl="0" algn="r">
              <a:buNone/>
              <a:defRPr/>
            </a:lvl3pPr>
            <a:lvl4pPr indent="0" lvl="3" marL="0" marR="0" rtl="0" algn="r">
              <a:buNone/>
              <a:defRPr/>
            </a:lvl4pPr>
            <a:lvl5pPr indent="0" lvl="4" marL="0" marR="0" rtl="0" algn="r">
              <a:buNone/>
              <a:defRPr/>
            </a:lvl5pPr>
            <a:lvl6pPr indent="0" lvl="5" marL="0" marR="0" rtl="0" algn="r">
              <a:buNone/>
              <a:defRPr/>
            </a:lvl6pPr>
            <a:lvl7pPr indent="0" lvl="6" marL="0" marR="0" rtl="0" algn="r">
              <a:buNone/>
              <a:defRPr/>
            </a:lvl7pPr>
            <a:lvl8pPr indent="0" lvl="7" marL="0" marR="0" rtl="0" algn="r">
              <a:buNone/>
              <a:defRPr/>
            </a:lvl8pPr>
            <a:lvl9pPr indent="0" lvl="8" marL="0" marR="0" rtl="0" algn="r">
              <a:buNone/>
              <a:defRPr/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1pPr>
            <a:lvl2pPr indent="-3175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•"/>
              <a:defRPr/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–"/>
              <a:defRPr/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Char char="»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0" y="6689725"/>
            <a:ext cx="2133600" cy="168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3124200" y="6689725"/>
            <a:ext cx="2895600" cy="168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10400" y="6689725"/>
            <a:ext cx="2133600" cy="168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/>
            </a:lvl1pPr>
            <a:lvl2pPr indent="0" lvl="1" marL="0" marR="0" rtl="0" algn="r">
              <a:buNone/>
              <a:defRPr/>
            </a:lvl2pPr>
            <a:lvl3pPr indent="0" lvl="2" marL="0" marR="0" rtl="0" algn="r">
              <a:buNone/>
              <a:defRPr/>
            </a:lvl3pPr>
            <a:lvl4pPr indent="0" lvl="3" marL="0" marR="0" rtl="0" algn="r">
              <a:buNone/>
              <a:defRPr/>
            </a:lvl4pPr>
            <a:lvl5pPr indent="0" lvl="4" marL="0" marR="0" rtl="0" algn="r">
              <a:buNone/>
              <a:defRPr/>
            </a:lvl5pPr>
            <a:lvl6pPr indent="0" lvl="5" marL="0" marR="0" rtl="0" algn="r">
              <a:buNone/>
              <a:defRPr/>
            </a:lvl6pPr>
            <a:lvl7pPr indent="0" lvl="6" marL="0" marR="0" rtl="0" algn="r">
              <a:buNone/>
              <a:defRPr/>
            </a:lvl7pPr>
            <a:lvl8pPr indent="0" lvl="7" marL="0" marR="0" rtl="0" algn="r">
              <a:buNone/>
              <a:defRPr/>
            </a:lvl8pPr>
            <a:lvl9pPr indent="0" lvl="8" marL="0" marR="0" rtl="0" algn="r">
              <a:buNone/>
              <a:defRPr/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/>
        </p:nvSpPr>
        <p:spPr>
          <a:xfrm>
            <a:off x="0" y="3581400"/>
            <a:ext cx="8839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Ultra"/>
              <a:buNone/>
            </a:pPr>
            <a:r>
              <a:rPr b="1" i="0" lang="en-US" sz="4800" u="none" cap="none" strike="noStrike">
                <a:solidFill>
                  <a:schemeClr val="lt2"/>
                </a:solidFill>
                <a:latin typeface="Ultra"/>
                <a:ea typeface="Ultra"/>
                <a:cs typeface="Ultra"/>
                <a:sym typeface="Ultra"/>
              </a:rPr>
              <a:t>Appositives</a:t>
            </a:r>
            <a:endParaRPr b="0" i="0" sz="1800" u="none" cap="none" strike="noStrike"/>
          </a:p>
        </p:txBody>
      </p:sp>
      <p:sp>
        <p:nvSpPr>
          <p:cNvPr id="58" name="Google Shape;58;p14"/>
          <p:cNvSpPr txBox="1"/>
          <p:nvPr/>
        </p:nvSpPr>
        <p:spPr>
          <a:xfrm>
            <a:off x="0" y="4495800"/>
            <a:ext cx="8839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p. 69</a:t>
            </a:r>
            <a:endParaRPr b="0" i="0" sz="1800" u="none" cap="none" strike="noStrik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Ultra"/>
              <a:buNone/>
            </a:pPr>
            <a:r>
              <a:rPr b="1" i="0" lang="en-US" sz="3600" u="none" cap="none" strike="noStrike">
                <a:solidFill>
                  <a:schemeClr val="lt2"/>
                </a:solidFill>
                <a:latin typeface="Ultra"/>
                <a:ea typeface="Ultra"/>
                <a:cs typeface="Ultra"/>
                <a:sym typeface="Ultra"/>
              </a:rPr>
              <a:t>PRACTICE &amp; APPLY p. 70 #1-5</a:t>
            </a:r>
            <a:endParaRPr b="0" i="0" sz="1800" u="none" cap="none" strike="noStrike"/>
          </a:p>
        </p:txBody>
      </p:sp>
      <p:sp>
        <p:nvSpPr>
          <p:cNvPr id="134" name="Google Shape;134;p23"/>
          <p:cNvSpPr txBox="1"/>
          <p:nvPr/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Directions: </a:t>
            </a:r>
            <a:r>
              <a:rPr lang="en-US" sz="2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Identify 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the appositive phrase in each sentence. Then, </a:t>
            </a:r>
            <a:r>
              <a:rPr lang="en-US" sz="2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identify 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the word(s) the phrase identifies</a:t>
            </a:r>
            <a:r>
              <a:rPr lang="en-US" sz="2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.</a:t>
            </a:r>
            <a:endParaRPr sz="2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AutoNum type="arabicPeriod"/>
            </a:pPr>
            <a:r>
              <a:rPr lang="en-US" sz="2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Wilma Rudolph, another champion sprinter, also overcame a disability.</a:t>
            </a:r>
            <a:endParaRPr sz="2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AutoNum type="arabicPeriod"/>
            </a:pPr>
            <a:r>
              <a:rPr lang="en-US" sz="2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Rudolph was born with the disease polio.</a:t>
            </a:r>
            <a:endParaRPr sz="2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AutoNum type="arabicPeriod"/>
            </a:pPr>
            <a:r>
              <a:rPr lang="en-US" sz="2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Her mother, Blanche Rudolph, helped her recover.</a:t>
            </a:r>
            <a:endParaRPr sz="2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AutoNum type="arabicPeriod"/>
            </a:pPr>
            <a:r>
              <a:rPr lang="en-US" sz="2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Rudolph, a determined child, ignored doctors’ predictions about never being able to walk again.</a:t>
            </a:r>
            <a:endParaRPr sz="2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2800"/>
              <a:buFont typeface="Cabin"/>
              <a:buAutoNum type="arabicPeriod"/>
            </a:pPr>
            <a:r>
              <a:rPr lang="en-US" sz="2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A basketball star at age 13, she was known for her speed.</a:t>
            </a:r>
            <a:endParaRPr sz="2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5"/>
          <p:cNvSpPr txBox="1"/>
          <p:nvPr/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175"/>
            <a:ext cx="8869362" cy="685482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457200" y="838200"/>
            <a:ext cx="3810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 Phrases</a:t>
            </a:r>
            <a:endParaRPr b="0" i="0" sz="1800" u="none" cap="none" strike="noStrike"/>
          </a:p>
        </p:txBody>
      </p:sp>
      <p:sp>
        <p:nvSpPr>
          <p:cNvPr id="67" name="Google Shape;67;p15"/>
          <p:cNvSpPr txBox="1"/>
          <p:nvPr/>
        </p:nvSpPr>
        <p:spPr>
          <a:xfrm>
            <a:off x="457200" y="1295400"/>
            <a:ext cx="8382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explanatory phrases that follow nouns/pronouns.</a:t>
            </a:r>
            <a:endParaRPr b="0" i="0" sz="1800" u="none" cap="none" strike="noStrik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Ultra"/>
              <a:buNone/>
            </a:pPr>
            <a:r>
              <a:rPr b="1" i="0" lang="en-US" sz="4000" u="none" cap="none" strike="noStrike">
                <a:solidFill>
                  <a:schemeClr val="lt2"/>
                </a:solidFill>
                <a:latin typeface="Ultra"/>
                <a:ea typeface="Ultra"/>
                <a:cs typeface="Ultra"/>
                <a:sym typeface="Ultra"/>
              </a:rPr>
              <a:t>Appositives</a:t>
            </a:r>
            <a:endParaRPr b="0" i="0" sz="1800" u="none" cap="none" strike="noStrike"/>
          </a:p>
        </p:txBody>
      </p:sp>
      <p:sp>
        <p:nvSpPr>
          <p:cNvPr id="73" name="Google Shape;73;p16"/>
          <p:cNvSpPr txBox="1"/>
          <p:nvPr/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An appositive is a noun or pronoun that immediately follows another noun or pronoun to identify or explain it. </a:t>
            </a:r>
            <a:endParaRPr b="0" i="0" sz="1800" u="none" cap="none" strike="noStrike"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	Example</a:t>
            </a:r>
            <a:endParaRPr b="0" i="0" sz="1800" u="none" cap="none" strike="noStrike"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ahoma"/>
              <a:buChar char="–"/>
            </a:pPr>
            <a:r>
              <a:rPr b="0" i="0" lang="en-US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Our </a:t>
            </a:r>
            <a:r>
              <a:rPr b="0" i="1" lang="en-US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teacher</a:t>
            </a:r>
            <a:r>
              <a:rPr b="0" i="0" lang="en-US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b="0" i="0" lang="en-US" sz="2800" u="sng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Mrs. Morrow</a:t>
            </a:r>
            <a:r>
              <a:rPr b="0" i="0" lang="en-US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is the coolest.</a:t>
            </a:r>
            <a:endParaRPr b="0" i="0" sz="1800" u="none" cap="none" strike="noStrike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Impact"/>
              <a:buNone/>
            </a:pPr>
            <a:r>
              <a:rPr b="0" i="0" lang="en-US" sz="4000" u="none" cap="none" strike="noStrike">
                <a:solidFill>
                  <a:schemeClr val="lt2"/>
                </a:solidFill>
                <a:latin typeface="Impact"/>
                <a:ea typeface="Impact"/>
                <a:cs typeface="Impact"/>
                <a:sym typeface="Impact"/>
              </a:rPr>
              <a:t>Commas with Appositives</a:t>
            </a:r>
            <a:endParaRPr b="0" i="0" sz="1800" u="none" cap="none" strike="noStrike"/>
          </a:p>
        </p:txBody>
      </p:sp>
      <p:sp>
        <p:nvSpPr>
          <p:cNvPr id="79" name="Google Shape;79;p17"/>
          <p:cNvSpPr txBox="1"/>
          <p:nvPr/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When an appositive is essential to the meaning of the noun to which it belongs, don’t use commas. </a:t>
            </a:r>
            <a:endParaRPr b="0" i="0" sz="1800" u="none" cap="none" strike="noStrike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When the noun preceding the appositive provides sufficient identification on its own, use commas around the appositive.</a:t>
            </a:r>
            <a:endParaRPr b="0" i="0" sz="1800" u="none" cap="none" strike="noStrike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Examples</a:t>
            </a:r>
            <a:endParaRPr b="0" i="0" sz="1800" u="none" cap="none" strike="noStrike"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bin"/>
              <a:buChar char="–"/>
            </a:pPr>
            <a:r>
              <a:rPr b="0" i="0" lang="en-US" sz="2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Sarah Morrow, our teacher, was born in Waukegan, IL.</a:t>
            </a:r>
            <a:endParaRPr b="0" i="0" sz="1800" u="none" cap="none" strike="noStrike"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bin"/>
              <a:buChar char="–"/>
            </a:pPr>
            <a:r>
              <a:rPr b="0" i="0" lang="en-US" sz="2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Teacher Sarah Morrow was born in Waukegan, IL.</a:t>
            </a:r>
            <a:endParaRPr b="0" i="0" sz="1800" u="none" cap="none" strike="noStrike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/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175"/>
            <a:ext cx="8869362" cy="685482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8"/>
          <p:cNvSpPr txBox="1"/>
          <p:nvPr/>
        </p:nvSpPr>
        <p:spPr>
          <a:xfrm>
            <a:off x="457200" y="838200"/>
            <a:ext cx="3810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 Phrases</a:t>
            </a:r>
            <a:endParaRPr b="0" i="0" sz="1800" u="none" cap="none" strike="noStrike"/>
          </a:p>
        </p:txBody>
      </p:sp>
      <p:sp>
        <p:nvSpPr>
          <p:cNvPr id="88" name="Google Shape;88;p18"/>
          <p:cNvSpPr txBox="1"/>
          <p:nvPr/>
        </p:nvSpPr>
        <p:spPr>
          <a:xfrm>
            <a:off x="457200" y="1295400"/>
            <a:ext cx="8382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explanatory phrases that follow nouns/pronouns.</a:t>
            </a:r>
            <a:endParaRPr b="0" i="0" sz="1800" u="none" cap="none" strike="noStrike"/>
          </a:p>
        </p:txBody>
      </p:sp>
      <p:sp>
        <p:nvSpPr>
          <p:cNvPr id="89" name="Google Shape;89;p18"/>
          <p:cNvSpPr txBox="1"/>
          <p:nvPr/>
        </p:nvSpPr>
        <p:spPr>
          <a:xfrm>
            <a:off x="457200" y="2133600"/>
            <a:ext cx="17526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Appositives</a:t>
            </a:r>
            <a:endParaRPr b="0" i="0" sz="1800" u="none" cap="none" strike="noStrike"/>
          </a:p>
        </p:txBody>
      </p:sp>
      <p:sp>
        <p:nvSpPr>
          <p:cNvPr id="90" name="Google Shape;90;p18"/>
          <p:cNvSpPr txBox="1"/>
          <p:nvPr/>
        </p:nvSpPr>
        <p:spPr>
          <a:xfrm>
            <a:off x="457200" y="2819400"/>
            <a:ext cx="1676400" cy="2862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20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 noun or pronoun that immediately follows another noun or pronoun to identify or explain it.</a:t>
            </a:r>
            <a:endParaRPr b="0" i="0" sz="1800" u="none" cap="none" strike="noStrike"/>
          </a:p>
        </p:txBody>
      </p:sp>
      <p:sp>
        <p:nvSpPr>
          <p:cNvPr id="91" name="Google Shape;91;p18"/>
          <p:cNvSpPr txBox="1"/>
          <p:nvPr/>
        </p:nvSpPr>
        <p:spPr>
          <a:xfrm>
            <a:off x="2876550" y="2133600"/>
            <a:ext cx="17526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Commas</a:t>
            </a:r>
            <a:endParaRPr b="0" i="0" sz="1800" u="none" cap="none" strike="noStrike"/>
          </a:p>
        </p:txBody>
      </p:sp>
      <p:sp>
        <p:nvSpPr>
          <p:cNvPr id="92" name="Google Shape;92;p18"/>
          <p:cNvSpPr txBox="1"/>
          <p:nvPr/>
        </p:nvSpPr>
        <p:spPr>
          <a:xfrm>
            <a:off x="2617787" y="2841625"/>
            <a:ext cx="1676400" cy="1939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20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Appositives are sometimes set off by commas, but not always.</a:t>
            </a:r>
            <a:endParaRPr b="0" i="0" sz="1800" u="none" cap="none" strike="noStrik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Ultra"/>
              <a:buNone/>
            </a:pPr>
            <a:r>
              <a:rPr b="1" i="0" lang="en-US" sz="4000" u="none" cap="none" strike="noStrike">
                <a:solidFill>
                  <a:schemeClr val="lt2"/>
                </a:solidFill>
                <a:latin typeface="Ultra"/>
                <a:ea typeface="Ultra"/>
                <a:cs typeface="Ultra"/>
                <a:sym typeface="Ultra"/>
              </a:rPr>
              <a:t>Appositive Phrases</a:t>
            </a:r>
            <a:endParaRPr b="0" i="0" sz="1800" u="none" cap="none" strike="noStrike"/>
          </a:p>
        </p:txBody>
      </p:sp>
      <p:sp>
        <p:nvSpPr>
          <p:cNvPr id="98" name="Google Shape;98;p19"/>
          <p:cNvSpPr txBox="1"/>
          <p:nvPr/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An appositive phrase is made up of the appositive and its modifiers.</a:t>
            </a:r>
            <a:endParaRPr b="0" i="0" sz="1800" u="none" cap="none" strike="noStrike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TIP: The appositive phrase ends at the next punctuation mark or verb.</a:t>
            </a:r>
            <a:endParaRPr b="0" i="0" sz="1800" u="none" cap="none" strike="noStrike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	Example</a:t>
            </a:r>
            <a:endParaRPr b="0" i="0" sz="1800" u="none" cap="none" strike="noStrike"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Char char="–"/>
            </a:pP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My neighbor got her degree in </a:t>
            </a:r>
            <a:r>
              <a:rPr b="0" i="1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entomology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r>
              <a:rPr b="0" i="0" lang="en-US" sz="2800" u="sng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the scientific study of insects</a:t>
            </a:r>
            <a:r>
              <a:rPr b="0" i="1" lang="en-US" sz="2800" u="sng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.</a:t>
            </a:r>
            <a:endParaRPr b="0" i="0" sz="1800" u="none" cap="none" strike="noStrike"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Char char="–"/>
            </a:pPr>
            <a:r>
              <a:rPr b="0" i="1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Brian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r>
              <a:rPr b="0" i="0" lang="en-US" sz="2800" u="sng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our friend and classmate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, is a good student.</a:t>
            </a:r>
            <a:endParaRPr b="0" i="0" sz="1800" u="none" cap="none" strike="noStrike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Ultra"/>
              <a:buNone/>
            </a:pPr>
            <a:r>
              <a:rPr b="1" i="0" lang="en-US" sz="4000" u="none" cap="none" strike="noStrike">
                <a:solidFill>
                  <a:schemeClr val="lt2"/>
                </a:solidFill>
                <a:latin typeface="Ultra"/>
                <a:ea typeface="Ultra"/>
                <a:cs typeface="Ultra"/>
                <a:sym typeface="Ultra"/>
              </a:rPr>
              <a:t>Appositive Phrases Cont’d</a:t>
            </a:r>
            <a:endParaRPr b="0" i="0" sz="1800" u="none" cap="none" strike="noStrike"/>
          </a:p>
        </p:txBody>
      </p:sp>
      <p:sp>
        <p:nvSpPr>
          <p:cNvPr id="104" name="Google Shape;104;p20"/>
          <p:cNvSpPr txBox="1"/>
          <p:nvPr/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Occasionally the appositive phrase precedes the noun or pronoun explained.</a:t>
            </a:r>
            <a:endParaRPr b="0" i="0" sz="1800" u="none" cap="none" strike="noStrike"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Char char="–"/>
            </a:pP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Creates sentence variety.</a:t>
            </a:r>
            <a:endParaRPr b="0" i="0" sz="1800" u="none" cap="none" strike="noStrike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	Example</a:t>
            </a:r>
            <a:endParaRPr b="0" i="0" sz="1800" u="none" cap="none" strike="noStrike"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Char char="–"/>
            </a:pPr>
            <a:r>
              <a:rPr b="0" i="0" lang="en-US" sz="2800" u="sng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An accomplished gardener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r>
              <a:rPr b="0" i="1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Mr. Bostwick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 could grow vegetables in Antarctica.</a:t>
            </a:r>
            <a:endParaRPr b="0" i="0" sz="1800" u="none" cap="none" strike="noStrike"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bin"/>
              <a:buChar char="–"/>
            </a:pPr>
            <a:r>
              <a:rPr b="0" i="0" lang="en-US" sz="2800" u="sng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The best teacher in the building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r>
              <a:rPr b="0" i="1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Mrs. Morrow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 could teach a monkey English.</a:t>
            </a:r>
            <a:endParaRPr b="0" i="0" sz="1800" u="none" cap="none" strike="noStrike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1"/>
          <p:cNvSpPr txBox="1"/>
          <p:nvPr/>
        </p:nvSpPr>
        <p:spPr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175"/>
            <a:ext cx="8869362" cy="68548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1"/>
          <p:cNvSpPr txBox="1"/>
          <p:nvPr/>
        </p:nvSpPr>
        <p:spPr>
          <a:xfrm>
            <a:off x="457200" y="838200"/>
            <a:ext cx="3810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 Phrases</a:t>
            </a:r>
            <a:endParaRPr b="0" i="0" sz="1800" u="none" cap="none" strike="noStrike"/>
          </a:p>
        </p:txBody>
      </p:sp>
      <p:sp>
        <p:nvSpPr>
          <p:cNvPr id="113" name="Google Shape;113;p21"/>
          <p:cNvSpPr txBox="1"/>
          <p:nvPr/>
        </p:nvSpPr>
        <p:spPr>
          <a:xfrm>
            <a:off x="457200" y="1295400"/>
            <a:ext cx="8382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explanatory phrases that follow nouns/pronouns.</a:t>
            </a:r>
            <a:endParaRPr b="0" i="0" sz="1800" u="none" cap="none" strike="noStrike"/>
          </a:p>
        </p:txBody>
      </p:sp>
      <p:sp>
        <p:nvSpPr>
          <p:cNvPr id="114" name="Google Shape;114;p21"/>
          <p:cNvSpPr txBox="1"/>
          <p:nvPr/>
        </p:nvSpPr>
        <p:spPr>
          <a:xfrm>
            <a:off x="457200" y="2133600"/>
            <a:ext cx="17526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Appositives</a:t>
            </a:r>
            <a:endParaRPr b="0" i="0" sz="1800" u="none" cap="none" strike="noStrike"/>
          </a:p>
        </p:txBody>
      </p:sp>
      <p:sp>
        <p:nvSpPr>
          <p:cNvPr id="115" name="Google Shape;115;p21"/>
          <p:cNvSpPr txBox="1"/>
          <p:nvPr/>
        </p:nvSpPr>
        <p:spPr>
          <a:xfrm>
            <a:off x="304800" y="2819400"/>
            <a:ext cx="1905000" cy="2554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20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 noun or pronoun that immediately follows another noun or pronoun to identify or explain it.</a:t>
            </a:r>
            <a:endParaRPr b="0" i="0" sz="1800" u="none" cap="none" strike="noStrike"/>
          </a:p>
        </p:txBody>
      </p:sp>
      <p:sp>
        <p:nvSpPr>
          <p:cNvPr id="116" name="Google Shape;116;p21"/>
          <p:cNvSpPr txBox="1"/>
          <p:nvPr/>
        </p:nvSpPr>
        <p:spPr>
          <a:xfrm>
            <a:off x="2876550" y="2133600"/>
            <a:ext cx="17526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Commas</a:t>
            </a:r>
            <a:endParaRPr b="0" i="0" sz="1800" u="none" cap="none" strike="noStrike"/>
          </a:p>
        </p:txBody>
      </p:sp>
      <p:sp>
        <p:nvSpPr>
          <p:cNvPr id="117" name="Google Shape;117;p21"/>
          <p:cNvSpPr txBox="1"/>
          <p:nvPr/>
        </p:nvSpPr>
        <p:spPr>
          <a:xfrm>
            <a:off x="2617787" y="2841625"/>
            <a:ext cx="1801812" cy="1939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20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Appositives are sometimes set off by commas, but not always.</a:t>
            </a:r>
            <a:endParaRPr b="0" i="0" sz="1800" u="none" cap="none" strike="noStrike"/>
          </a:p>
        </p:txBody>
      </p:sp>
      <p:sp>
        <p:nvSpPr>
          <p:cNvPr id="118" name="Google Shape;118;p21"/>
          <p:cNvSpPr txBox="1"/>
          <p:nvPr/>
        </p:nvSpPr>
        <p:spPr>
          <a:xfrm>
            <a:off x="4846637" y="2149475"/>
            <a:ext cx="1995487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 Phrases</a:t>
            </a:r>
            <a:endParaRPr b="0" i="0" sz="1800" u="none" cap="none" strike="noStrike"/>
          </a:p>
        </p:txBody>
      </p:sp>
      <p:sp>
        <p:nvSpPr>
          <p:cNvPr id="119" name="Google Shape;119;p21"/>
          <p:cNvSpPr txBox="1"/>
          <p:nvPr/>
        </p:nvSpPr>
        <p:spPr>
          <a:xfrm>
            <a:off x="4724400" y="2865437"/>
            <a:ext cx="1905000" cy="163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20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An appositive phrase is made up of the appositive and its modifiers.</a:t>
            </a:r>
            <a:endParaRPr b="0" i="0" sz="1800" u="none" cap="none" strike="noStrike"/>
          </a:p>
        </p:txBody>
      </p:sp>
      <p:sp>
        <p:nvSpPr>
          <p:cNvPr id="120" name="Google Shape;120;p21"/>
          <p:cNvSpPr txBox="1"/>
          <p:nvPr/>
        </p:nvSpPr>
        <p:spPr>
          <a:xfrm>
            <a:off x="7391400" y="2149475"/>
            <a:ext cx="1219200" cy="3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Tip</a:t>
            </a:r>
            <a:endParaRPr b="0" i="0" sz="1800" u="none" cap="none" strike="noStrike"/>
          </a:p>
        </p:txBody>
      </p:sp>
      <p:sp>
        <p:nvSpPr>
          <p:cNvPr id="121" name="Google Shape;121;p21"/>
          <p:cNvSpPr txBox="1"/>
          <p:nvPr/>
        </p:nvSpPr>
        <p:spPr>
          <a:xfrm>
            <a:off x="6934200" y="2841625"/>
            <a:ext cx="1870075" cy="301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7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The appositive phrase ends at the next punctuation mark or verb.</a:t>
            </a:r>
            <a:endParaRPr b="0" i="0" sz="1800" u="none" cap="none" strike="noStrike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7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Occasionally the appositive phrase precedes the noun or pronoun explained.</a:t>
            </a:r>
            <a:endParaRPr b="0" i="0" sz="1800" u="none" cap="none" strike="noStrike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122" name="Google Shape;122;p21"/>
          <p:cNvSpPr txBox="1"/>
          <p:nvPr/>
        </p:nvSpPr>
        <p:spPr>
          <a:xfrm>
            <a:off x="315912" y="6019800"/>
            <a:ext cx="8382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Font typeface="Tahoma"/>
              <a:buNone/>
            </a:pPr>
            <a:r>
              <a:rPr b="0" i="0" lang="en-US" sz="1800" u="none" cap="none" strike="noStrike">
                <a:solidFill>
                  <a:srgbClr val="1C1C1C"/>
                </a:solidFill>
                <a:latin typeface="Tahoma"/>
                <a:ea typeface="Tahoma"/>
                <a:cs typeface="Tahoma"/>
                <a:sym typeface="Tahoma"/>
              </a:rPr>
              <a:t>Appositive phrases…</a:t>
            </a:r>
            <a:endParaRPr b="0" i="0" sz="1800" u="none" cap="none" strike="noStrik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Ultra"/>
              <a:buNone/>
            </a:pPr>
            <a:r>
              <a:rPr b="1" lang="en-US" sz="3600">
                <a:solidFill>
                  <a:schemeClr val="lt2"/>
                </a:solidFill>
                <a:latin typeface="Ultra"/>
                <a:ea typeface="Ultra"/>
                <a:cs typeface="Ultra"/>
                <a:sym typeface="Ultra"/>
              </a:rPr>
              <a:t>Sentence Combining</a:t>
            </a:r>
            <a:endParaRPr/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Directions: </a:t>
            </a:r>
            <a:r>
              <a:rPr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Combine the following sentences by forming appositives. (Note: Do not use </a:t>
            </a:r>
            <a:r>
              <a:rPr i="1"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who, which</a:t>
            </a:r>
            <a:r>
              <a:rPr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 or </a:t>
            </a:r>
            <a:r>
              <a:rPr i="1"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that</a:t>
            </a:r>
            <a:r>
              <a:rPr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 to form an appositive)</a:t>
            </a:r>
            <a:endParaRPr sz="26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bin"/>
              <a:buAutoNum type="arabicPeriod"/>
            </a:pPr>
            <a:r>
              <a:rPr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The car was made in 2009. It is a Toyota. It is red. It belongs to Joe.</a:t>
            </a:r>
            <a:endParaRPr sz="26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bin"/>
              <a:buAutoNum type="arabicPeriod"/>
            </a:pPr>
            <a:r>
              <a:rPr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The girl is little. She is cute. She is also very smart. Her name is Mary.</a:t>
            </a:r>
            <a:endParaRPr sz="26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bin"/>
              <a:buAutoNum type="arabicPeriod"/>
            </a:pPr>
            <a:r>
              <a:rPr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Vincent van Gogh was a famous artist. He painted “The Starry Night.” He painted it in 1889.</a:t>
            </a:r>
            <a:endParaRPr sz="26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bin"/>
              <a:buAutoNum type="arabicPeriod"/>
            </a:pPr>
            <a:r>
              <a:rPr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 We watched a movie. The title was “Peter Pan.” It is my favorite movie.</a:t>
            </a:r>
            <a:endParaRPr sz="26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bin"/>
              <a:buAutoNum type="arabicPeriod"/>
            </a:pPr>
            <a:r>
              <a:rPr lang="en-US" sz="26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He is my favorite uncle. His name is Bob. He is winning the game.</a:t>
            </a:r>
            <a:endParaRPr sz="26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rimson landscape design template">
  <a:themeElements>
    <a:clrScheme name="Crimson landscape design template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rimson landscape design template">
  <a:themeElements>
    <a:clrScheme name="Crimson landscape design template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