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7279F00-5F52-47A8-851C-61C7B4EC8F1D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5DD1AD5-56C3-4AF1-B361-C67819C578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2027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29/04/1445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20305" y="1811499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رسالة من آبائنا وأمهاتنا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322676" y="375963"/>
            <a:ext cx="2375945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قصة استماع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328623" y="196334"/>
            <a:ext cx="4990469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tabLst>
                <a:tab pos="180340" algn="l"/>
              </a:tabLst>
            </a:pPr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نـــــص الاســـتـــمــــاع "رِســـالَـــةٌ مِــــنْ آبَائِنَا وَأمَهَاتِنَا"</a:t>
            </a:r>
            <a:endParaRPr lang="en-US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0798593" y="657999"/>
            <a:ext cx="1241044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80340" algn="l"/>
              </a:tabLst>
            </a:pPr>
            <a:r>
              <a:rPr lang="en-US" b="1" u="sng">
                <a:solidFill>
                  <a:srgbClr val="FF0000"/>
                </a:solidFill>
                <a:latin typeface="Simplified Arabic" panose="02020603050405020304" pitchFamily="18" charset="-78"/>
                <a:ea typeface="Times New Roman" panose="02020603050405020304" pitchFamily="18" charset="0"/>
              </a:rPr>
              <a:t> </a:t>
            </a:r>
            <a:r>
              <a:rPr lang="ar-EG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نص القصة: </a:t>
            </a:r>
            <a:endParaRPr lang="en-US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: Rounded Corners 13966"/>
          <p:cNvSpPr>
            <a:spLocks noChangeArrowheads="1"/>
          </p:cNvSpPr>
          <p:nvPr/>
        </p:nvSpPr>
        <p:spPr bwMode="auto">
          <a:xfrm>
            <a:off x="239486" y="1027331"/>
            <a:ext cx="11800151" cy="226015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يَا أَبْنَائِي " إِنْ جَسَدَ كلٍّ مِنْكُمْ مُمَيَّزٌ وَلَهُ خُصوصيَّةٌ أَنْتُمْ تَشْعُرُونَ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بِالْأَمَانِ عِنْدَمَا نَحْتَضِنُكُمْ بَيْنَ ايْدِينَا ، وَكَذلِكَ فَأَنْتُمْ تَشْعُرُونَ بِسَّعَادَةٍ غامِرَةٍ</a:t>
            </a: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عِنْدَمَا نَحْمِلُكُمْ وَنَرْفَعُكُمْ عَالِيًا فِي الهَوَاءِ ؛ فَتَضْحَكُونَ مِنْ قُلوبِكُمْ ،</a:t>
            </a: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هَذِهِ لَمَساتٌ طَيِّبَةٌ تُشْعِرُ أَجْسامَكُمْ بِالْإِرْتِيَاحِ وَعَدَمِ الخَوْفِ 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rtl="1">
              <a:spcAft>
                <a:spcPct val="0"/>
              </a:spcAft>
              <a:tabLst>
                <a:tab pos="180340" algn="l"/>
              </a:tabLst>
            </a:pP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 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13019" descr="D:\بثينة جديد 2\5e93291e28db8a001c9ffb73.0229a2d6e5d36d6f6abf69b5.jpeg"/>
          <p:cNvPicPr/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2" t="13578" r="5657" b="11598"/>
          <a:stretch>
            <a:fillRect/>
          </a:stretch>
        </p:blipFill>
        <p:spPr bwMode="auto">
          <a:xfrm>
            <a:off x="923290" y="3858123"/>
            <a:ext cx="6457224" cy="28148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عنصر نائب للتاريخ 5">
            <a:extLst>
              <a:ext uri="{FF2B5EF4-FFF2-40B4-BE49-F238E27FC236}">
                <a16:creationId xmlns:a16="http://schemas.microsoft.com/office/drawing/2014/main" id="{05643A3B-B8FE-6C8E-FBCD-391060C3C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C6E5F-41A3-47A3-B987-AF52A74A9ED4}" type="datetime12">
              <a:rPr lang="ar-EG" smtClean="0"/>
              <a:t>12/11/2023 08:48 ص</a:t>
            </a:fld>
            <a:endParaRPr lang="ar-EG"/>
          </a:p>
        </p:txBody>
      </p:sp>
      <p:sp>
        <p:nvSpPr>
          <p:cNvPr id="8" name="عنصر نائب لرقم الشريحة 7">
            <a:extLst>
              <a:ext uri="{FF2B5EF4-FFF2-40B4-BE49-F238E27FC236}">
                <a16:creationId xmlns:a16="http://schemas.microsoft.com/office/drawing/2014/main" id="{1F8742D4-8E9A-ABF1-72ED-F6D04CFA7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56AC-8CFD-4BB7-B4DE-56B1767558D5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0977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13967"/>
          <p:cNvSpPr>
            <a:spLocks noChangeArrowheads="1"/>
          </p:cNvSpPr>
          <p:nvPr/>
        </p:nvSpPr>
        <p:spPr bwMode="auto">
          <a:xfrm>
            <a:off x="990600" y="370114"/>
            <a:ext cx="10918460" cy="302622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أَمَّا اللَّمْسَةُ اَلَّتِي تَجْعَلُكُمْ تَشْعُرُونَ بِعَدَمِ اَلِارْتياحِ وَالضّيقِ ؛ فَهِيَ لَمْسَةٌ غَيْرُ طَيِّبَةٍ 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حِينَمَا تَشْعُرُونَ بِعَدَمِ اَلِارْتياحِ مِنْ لَمْسَةٍ غَيْرِ طَيِّبَةٍ أَوْ بِوُجُودِ شَىءٍ خَطَأ ؛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يَجِبُ عَلَيْكُمْ أَنْ تَخْبِرُونَا بِمَا تَشْعُرُونَ بِهِ عَلَى الْفَوْرِ ، وَأَنْ تَقُولُوا لِمَنْ يُؤْذِي</a:t>
            </a:r>
            <a:r>
              <a:rPr lang="ar-EG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EG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أَجْسَامَكُمْ بِلَمَساتِهِ غَيْرِ الطَّيِّبَةِ </a:t>
            </a:r>
            <a:r>
              <a:rPr lang="en-US" sz="3200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</a:rPr>
              <a:t> " </a:t>
            </a:r>
            <a:r>
              <a:rPr lang="ar-EG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كُفَّ عَنْ هَذَا " 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>
              <a:spcAft>
                <a:spcPct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13021" descr="Lovepik- صورة PSD-401611706 id الرسومات بحث - صور طفل مريض"/>
          <p:cNvPicPr/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94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33800" y="3657600"/>
            <a:ext cx="2917371" cy="204234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E66B743-7E98-1ADA-FE7A-537B653E3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66A3-7163-4E9A-8B20-B3CC49BFFF36}" type="datetime12">
              <a:rPr lang="ar-EG" smtClean="0"/>
              <a:t>12/11/2023 08:48 ص</a:t>
            </a:fld>
            <a:endParaRPr lang="ar-EG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C87D798-55B9-07BC-F961-B4D9EC59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56AC-8CFD-4BB7-B4DE-56B1767558D5}" type="slidenum">
              <a:rPr lang="ar-EG" smtClean="0"/>
              <a:t>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5705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3968"/>
          <p:cNvSpPr>
            <a:spLocks noChangeArrowheads="1"/>
          </p:cNvSpPr>
          <p:nvPr/>
        </p:nvSpPr>
        <p:spPr bwMode="auto">
          <a:xfrm>
            <a:off x="609601" y="1219201"/>
            <a:ext cx="11256578" cy="25014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450215" algn="r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</a:t>
            </a:r>
            <a:r>
              <a:rPr lang="ar-EG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وَعِنْدَمَا تَشْعُرُونَ بِلَمَسَاتٍ غَيْرِ طَيِّبَةٍ مِنْ بَعْضِ المُحِيطِينَ بِكُمْ ، فَإِنَّهُ يُطْلَقُ عَلَى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128270" algn="r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هَذَا الفِعْلِ " إِيذَاءٌ " وَأَحْيَانًا يَكونُ الْإِيذَاءُ شَيْئًا يَصْعُبٌ الْحَدِيثُ عَنْهُ ،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128270" algn="r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وَلَكِنْ عَلَيْكُمْ أَنْ تَتَعَلَّمُوا البَوْحَ لَنَا بِمَا تَعَرَّضْتُمْ لَهُ مِنْ إِيذَاءٍ ؛ حَتَّي يُمْكِنَنَا أَنْ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128270" algn="r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نَعْمَلَ شَيْئًا لِمَنْعِ ذَلِكَ المُؤْذِي مِنْ إيذائِكُمْ 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ct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pic>
        <p:nvPicPr>
          <p:cNvPr id="3" name="Picture 12816" descr="Sick boy with chest pain on white background illustration Stock Vector  Image &amp;amp; Art - Alamy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31"/>
          <a:stretch>
            <a:fillRect/>
          </a:stretch>
        </p:blipFill>
        <p:spPr bwMode="auto">
          <a:xfrm>
            <a:off x="430925" y="4515314"/>
            <a:ext cx="1489122" cy="2070538"/>
          </a:xfrm>
          <a:prstGeom prst="rect">
            <a:avLst/>
          </a:prstGeom>
          <a:solidFill>
            <a:schemeClr val="accent4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310C7A7-AB51-1F50-FD8F-F52A7845F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56AC-8CFD-4BB7-B4DE-56B1767558D5}" type="slidenum">
              <a:rPr lang="ar-EG" smtClean="0"/>
              <a:t>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9756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3969"/>
          <p:cNvSpPr>
            <a:spLocks noChangeArrowheads="1"/>
          </p:cNvSpPr>
          <p:nvPr/>
        </p:nvSpPr>
        <p:spPr bwMode="auto">
          <a:xfrm>
            <a:off x="838200" y="812754"/>
            <a:ext cx="11246258" cy="246017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spcAft>
                <a:spcPct val="0"/>
              </a:spcAft>
            </a:pPr>
            <a:r>
              <a:rPr lang="ar-EG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وَتَذْكَّرُوا دَوْمًا يَا أَ</a:t>
            </a: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EG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بْنَائِي ، أَنَّ تَعَرُّضَكُمْ لِلْإِيذَاءِ لَايْعْنِي أَنَّكُمْ سَيِّئُونَ ،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>
              <a:spcAft>
                <a:spcPct val="0"/>
              </a:spcAft>
            </a:pPr>
            <a:r>
              <a:rPr lang="ar-EG" sz="3200" u="sng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فَاَلْسَّيِّئُ هُوَ مَنْ حَاوَلَ إيذاءَكُمْ ، وَأَنَّ الْإِيذَاءَ لَيْسَ خَطَأَكُمْ أَبَدًا ،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>
              <a:spcAft>
                <a:spcPct val="0"/>
              </a:spcAft>
            </a:pPr>
            <a:r>
              <a:rPr lang="ar-EG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وَإِنَّمَا هُوَ خَطَأُ مَنْ فَعلَ ذَلِكَ ؛ وَلِذَا تَوَجَّهُوا لِمَكانٍ آمِنٍ وَأَخْبِرُونَا بِمَا حَدَثَ .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12819" descr="حزمة صفعة الرموز التعبيرية, صفعة, صفعة الوجه, ضرب الناس PNG وملف PSD  للتحميل مجانا"/>
          <p:cNvPicPr/>
          <p:nvPr/>
        </p:nvPicPr>
        <p:blipFill>
          <a:blip r:embed="rId2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979873"/>
            <a:ext cx="1605405" cy="14795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: Rounded Corners 13970"/>
          <p:cNvSpPr>
            <a:spLocks noChangeArrowheads="1"/>
          </p:cNvSpPr>
          <p:nvPr/>
        </p:nvSpPr>
        <p:spPr bwMode="auto">
          <a:xfrm>
            <a:off x="304800" y="3458434"/>
            <a:ext cx="11779658" cy="313830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وَأَنَّ هُنَاكَ أَجْزَاءً مِنْ أَجْسامِكُمْ خَاصَّةً جِدًّا ، وَلَيْسَ مِنْ حَقِّ أَيِّ شَخْصٍ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آخَرَ أَنْ يَرَاهَا أَوْ يَلْمَسَها ؛ </a:t>
            </a:r>
            <a:r>
              <a:rPr lang="ar-EG" sz="2400" u="sng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فَإِذَا مَا تَعَرَّضْتُمْ لِأَيِّ إِيذَاءٍ ؛ فَاطْلُبُوا الحِمَايَةَ تَوًّا ،</a:t>
            </a:r>
            <a:r>
              <a:rPr lang="ar-EG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وَارْفَعُوا أَصْوَاتَكُمْ أَوِ اصْرٌخُوا وَلَوَّحُوا بِأَيْدِيكُمْ وَأَرْجُلِكُمْ ؛ حَتَّى تَلْفتُوا أَنْظَارَ النَّاسِ إِلَيْكُمْ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                                 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                                  وَبَعْدهَا أَسْرِعُوا مُبْتَعَدِينَ عَلَى الفَوْرِ ،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                                         وَتَوَجَّهُوا إِلَى مَكانٍ تَشْعُرُونَ فِيهِ بِالْاَمَانِ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                                      وَذَلِكَ لِأَنَّكُمْ مُمَيَّزونَ ، وَلِأَنَّ أَجْسادَكُمْ مُمَيَّزَةٌ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             وَلَهَا خُصُوصِيَّةٌ 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rtl="1">
              <a:spcAft>
                <a:spcPct val="0"/>
              </a:spcAft>
              <a:tabLst>
                <a:tab pos="180340" algn="l"/>
              </a:tabLs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 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13120" descr="19 Ba....\\ ideas | صورة, مكياج العيون, مراحل نمو الطفل"/>
          <p:cNvPicPr/>
          <p:nvPr/>
        </p:nvPicPr>
        <p:blipFill>
          <a:blip r:embed="rId3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87086" y="3458434"/>
            <a:ext cx="3108888" cy="1627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3121" descr="D:\راااااااااااابعة\التجميع الأولي لكراسة 4 ب لغة عربية 2022\6-kid-talking-to-policeman-cartoon-clipart-600x904.jpg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5904" y="4693309"/>
            <a:ext cx="4529622" cy="17652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6BBA425-1076-23FB-B152-236FBBFF6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08881-AC7E-43CF-A2E1-3CE9C8C2958A}" type="datetime12">
              <a:rPr lang="ar-EG" smtClean="0"/>
              <a:t>12/11/2023 08:48 ص</a:t>
            </a:fld>
            <a:endParaRPr lang="ar-EG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3FE4305-0DE7-498F-7255-A90FB5A2D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56AC-8CFD-4BB7-B4DE-56B1767558D5}" type="slidenum">
              <a:rPr lang="ar-EG" smtClean="0"/>
              <a:t>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1345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022452" y="0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80340" algn="l"/>
              </a:tabLst>
            </a:pPr>
            <a:r>
              <a:rPr lang="ar-EG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اللغويات :</a:t>
            </a:r>
            <a:r>
              <a:rPr lang="ar-EG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	</a:t>
            </a:r>
            <a:endParaRPr lang="en-US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/>
          </p:nvPr>
        </p:nvGraphicFramePr>
        <p:xfrm>
          <a:off x="283028" y="584268"/>
          <a:ext cx="11686678" cy="4673531"/>
        </p:xfrm>
        <a:graphic>
          <a:graphicData uri="http://schemas.openxmlformats.org/drawingml/2006/table">
            <a:tbl>
              <a:tblPr rtl="1" firstRow="1" firstCol="1" bandRow="1"/>
              <a:tblGrid>
                <a:gridCol w="1856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6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1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78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64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0711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معناها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مضادها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المفرد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الجمع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11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غامرة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كبيرة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الْبَوْح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الإخفاء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الحديث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الأحاديث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43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تَوًّا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حالًا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غَامِرَة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قليلة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إيذاء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إيذاءات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711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خصوصية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ما هو خاص بك دون سواك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كُف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استمر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لمسة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لمسات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711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الإيذاء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الإضرار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الارتياح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الانزعاج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جزء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أجزاء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711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لَوَّحُوا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أَشِيرُوا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تَوًّا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لاحقًا – بعد قليل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سيئ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سيئون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711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كٌف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تَوَقفْ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منع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سماح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المؤذي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المؤذون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711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الْبَوْح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الإظهار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إيذاء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نفع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خطأ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أخطاء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711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تَلْفِتُوا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تجذبوا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توجهوا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ارجعوا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جسد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أجزاء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F5BB295-0EC8-683C-DB58-395A3034B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1B1-1132-42A9-9592-17827356C1DB}" type="datetime12">
              <a:rPr lang="ar-EG" smtClean="0"/>
              <a:t>12/11/2023 08:48 ص</a:t>
            </a:fld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92EDC30-D6B8-0EAD-E2AE-99E62876C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56AC-8CFD-4BB7-B4DE-56B1767558D5}" type="slidenum">
              <a:rPr lang="ar-EG" smtClean="0"/>
              <a:t>6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38468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992355" y="141906"/>
            <a:ext cx="207140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5193665" algn="l"/>
              </a:tabLst>
            </a:pPr>
            <a:r>
              <a:rPr lang="ar-EG" sz="28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3- أهم النقاط: 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97971" y="851824"/>
            <a:ext cx="11778343" cy="224676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5193665" algn="l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</a:t>
            </a:r>
            <a:r>
              <a:rPr lang="ar-EG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جسد كل منكم مميز له خصوصية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وهناك أجزاء في جسمك خاصة لايمكن لأحد أن يراها أو يلمسها .  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5193665" algn="l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lang="ar-EG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اللـــــــــــــمــــــــــــــســـــــــــــــات الــــــــــــطـــــــــــيــــــــــــبـــــــــــــة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هـــــــــــــــــــــي الـــــــــــــتــــــــــــــــي تــــــــــــــشــــــــــــــعــــــــــــــــركــــــــــــــم بــــــــــالأمـــــــــــان .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5193665" algn="l"/>
              </a:tabLst>
            </a:pPr>
            <a:r>
              <a:rPr lang="ar-EG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*يــــــــــــجــــــــب إخــــــبـــــــــــار الأب والأم عــــــــــن اللــــــــمسات غير الطيبة لمنع حدوث هذا الفعل .</a:t>
            </a:r>
            <a:endParaRPr lang="en-US" sz="200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5193665" algn="l"/>
              </a:tabLst>
            </a:pPr>
            <a:r>
              <a:rPr lang="ar-EG" sz="2800" b="1" u="sng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lang="ar-EG" sz="28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الـــــــــــــســـــــــيــــــــــــئ</a:t>
            </a:r>
            <a:r>
              <a:rPr lang="ar-EG" sz="2800" b="1" u="sng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هــــــــــــــو مـــــــــــــن قــــــــــــام بالإيــــــــــــــذاء ولــــــــــيــــــــــــــــس مــــــــــن تـــــــعـرض لــــه .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5193665" algn="l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 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F3AA121-1AEF-B280-B300-5DAEFD91B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2F87-FF2B-4F26-B116-8A0B57A30831}" type="datetime12">
              <a:rPr lang="ar-EG" smtClean="0"/>
              <a:t>12/11/2023 08:48 ص</a:t>
            </a:fld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022AD78-8FB2-382F-33DF-DFAB92B54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56AC-8CFD-4BB7-B4DE-56B1767558D5}" type="slidenum">
              <a:rPr lang="ar-EG" smtClean="0"/>
              <a:t>7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0486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051836" y="256340"/>
            <a:ext cx="5724644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5193665" algn="l"/>
              </a:tabLst>
            </a:pPr>
            <a:r>
              <a:rPr lang="ar-EG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التقويم  </a:t>
            </a:r>
            <a:r>
              <a:rPr lang="ar-EG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 : أجب عما يأتي : </a:t>
            </a:r>
            <a:r>
              <a:rPr lang="ar-EG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		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70115" y="864552"/>
            <a:ext cx="11430000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</a:t>
            </a: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اذكر بعض أشياء التي تشعرنا بعدم الأمان كما فهمت من الدرس . </a:t>
            </a:r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......................................................................................................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كـــــــــــــيــــــــــــــف تـــــــــــواجــــــــــه الإيـــــــــــــــــذاء ؟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......................................................................................................</a:t>
            </a:r>
            <a:endParaRPr lang="ar-EG" sz="2400"/>
          </a:p>
        </p:txBody>
      </p:sp>
      <p:sp>
        <p:nvSpPr>
          <p:cNvPr id="4" name="مستطيل 3"/>
          <p:cNvSpPr/>
          <p:nvPr/>
        </p:nvSpPr>
        <p:spPr>
          <a:xfrm>
            <a:off x="370115" y="2967335"/>
            <a:ext cx="11429999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5193665" algn="l"/>
              </a:tabLst>
            </a:pPr>
            <a:r>
              <a:rPr lang="ar-EG" sz="28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ب: هات المطلوب مما يلي : 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معنى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(</a:t>
            </a:r>
            <a:r>
              <a:rPr lang="ar-SA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الْبَوْح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) :................ 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مضاد 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</a:t>
            </a:r>
            <a:r>
              <a:rPr lang="ar-SA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تَوًّا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):................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*جمع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(الإيذاء):..................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0852781-3A02-175B-DE95-7E6D8D899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BC77-9DBF-46A3-9D60-A4D0F4234990}" type="datetime12">
              <a:rPr lang="ar-EG" smtClean="0"/>
              <a:t>12/11/2023 08:50 ص</a:t>
            </a:fld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0B6F76C-3488-8C98-418B-A55929E41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56AC-8CFD-4BB7-B4DE-56B1767558D5}" type="slidenum">
              <a:rPr lang="ar-EG" smtClean="0"/>
              <a:t>8</a:t>
            </a:fld>
            <a:endParaRPr lang="ar-EG"/>
          </a:p>
        </p:txBody>
      </p:sp>
      <p:sp>
        <p:nvSpPr>
          <p:cNvPr id="8" name="مستطيل 1"/>
          <p:cNvSpPr/>
          <p:nvPr/>
        </p:nvSpPr>
        <p:spPr>
          <a:xfrm>
            <a:off x="86465" y="4278150"/>
            <a:ext cx="11930743" cy="138499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ج: </a:t>
            </a:r>
            <a:r>
              <a:rPr lang="ar-EG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ضع علامة( </a:t>
            </a:r>
            <a:r>
              <a:rPr lang="ar-EG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√</a:t>
            </a:r>
            <a:r>
              <a:rPr lang="ar-EG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) العبارة الصحيحة ، وعلامة (×) أمام العبارة الخاطئة  :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اللــــــمــــســــــة الطيبة لا تشعرنا بالارتياح .		                          	(    )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2-الــــــتـعرض للإيذاء لا يعني أنكم سيئون .			         		(    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51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9557656" y="237292"/>
            <a:ext cx="224933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EG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د </a:t>
            </a:r>
            <a:r>
              <a:rPr kumimoji="0" lang="ar-EG" sz="20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- أكمل الشكل التالي: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12821"/>
          <p:cNvGrpSpPr/>
          <p:nvPr/>
        </p:nvGrpSpPr>
        <p:grpSpPr>
          <a:xfrm>
            <a:off x="1079046" y="1513114"/>
            <a:ext cx="10481582" cy="4111081"/>
            <a:chOff x="0" y="0"/>
            <a:chExt cx="6410325" cy="1810972"/>
          </a:xfrm>
        </p:grpSpPr>
        <p:sp>
          <p:nvSpPr>
            <p:cNvPr id="6" name="AutoShape 1380"/>
            <p:cNvSpPr>
              <a:spLocks noChangeArrowheads="1"/>
            </p:cNvSpPr>
            <p:nvPr/>
          </p:nvSpPr>
          <p:spPr bwMode="auto">
            <a:xfrm>
              <a:off x="4733925" y="0"/>
              <a:ext cx="1676400" cy="701241"/>
            </a:xfrm>
            <a:prstGeom prst="roundRect">
              <a:avLst>
                <a:gd name="adj" fmla="val 16667"/>
              </a:avLst>
            </a:prstGeom>
            <a:solidFill>
              <a:sysClr val="window" lastClr="FFFFFF">
                <a:lumMod val="100000"/>
                <a:lumOff val="0"/>
              </a:sysClr>
            </a:solidFill>
            <a:ln w="63500" cmpd="thickThin">
              <a:solidFill>
                <a:srgbClr val="4F81BD">
                  <a:lumMod val="100000"/>
                  <a:lumOff val="0"/>
                </a:srgbClr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spcAft>
                  <a:spcPct val="0"/>
                </a:spcAft>
              </a:pPr>
              <a:r>
                <a:rPr lang="ar-SA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....................................................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spcAft>
                  <a:spcPct val="0"/>
                </a:spcAft>
              </a:pPr>
              <a:r>
                <a:rPr lang="ar-SA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..........................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AutoShape 1387"/>
            <p:cNvSpPr>
              <a:spLocks noChangeArrowheads="1"/>
            </p:cNvSpPr>
            <p:nvPr/>
          </p:nvSpPr>
          <p:spPr bwMode="auto">
            <a:xfrm>
              <a:off x="0" y="0"/>
              <a:ext cx="1518285" cy="701128"/>
            </a:xfrm>
            <a:prstGeom prst="roundRect">
              <a:avLst>
                <a:gd name="adj" fmla="val 16667"/>
              </a:avLst>
            </a:prstGeom>
            <a:solidFill>
              <a:sysClr val="window" lastClr="FFFFFF">
                <a:lumMod val="100000"/>
                <a:lumOff val="0"/>
              </a:sysClr>
            </a:solidFill>
            <a:ln w="63500" cmpd="thickThin">
              <a:solidFill>
                <a:srgbClr val="4F81BD">
                  <a:lumMod val="100000"/>
                  <a:lumOff val="0"/>
                </a:srgbClr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spcAft>
                  <a:spcPct val="0"/>
                </a:spcAft>
              </a:pPr>
              <a:r>
                <a:rPr lang="ar-SA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..............................................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spcAft>
                  <a:spcPct val="0"/>
                </a:spcAft>
              </a:pPr>
              <a:r>
                <a:rPr lang="ar-SA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.......................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AutoShape 1379"/>
            <p:cNvSpPr>
              <a:spLocks noChangeArrowheads="1"/>
            </p:cNvSpPr>
            <p:nvPr/>
          </p:nvSpPr>
          <p:spPr bwMode="auto">
            <a:xfrm>
              <a:off x="2257425" y="314325"/>
              <a:ext cx="1738630" cy="1050290"/>
            </a:xfrm>
            <a:prstGeom prst="roundRect">
              <a:avLst>
                <a:gd name="adj" fmla="val 16667"/>
              </a:avLst>
            </a:prstGeom>
            <a:solidFill>
              <a:sysClr val="window" lastClr="FFFFFF">
                <a:lumMod val="100000"/>
                <a:lumOff val="0"/>
              </a:sysClr>
            </a:solidFill>
            <a:ln w="63500" cmpd="thickThin">
              <a:solidFill>
                <a:srgbClr val="4F81BD">
                  <a:lumMod val="100000"/>
                  <a:lumOff val="0"/>
                </a:srgbClr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>
                <a:spcAft>
                  <a:spcPct val="0"/>
                </a:spcAft>
              </a:pPr>
              <a:r>
                <a:rPr lang="ar-EG" sz="40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إذ تعرض أحدكم للإيذاء يجب عليه أن </a:t>
              </a:r>
              <a:endPara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9" name="AutoShape 1391"/>
            <p:cNvCxnSpPr>
              <a:cxnSpLocks noChangeShapeType="1"/>
            </p:cNvCxnSpPr>
            <p:nvPr/>
          </p:nvCxnSpPr>
          <p:spPr bwMode="auto">
            <a:xfrm flipV="1">
              <a:off x="4000500" y="314325"/>
              <a:ext cx="739140" cy="3429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AutoShape 1393"/>
            <p:cNvCxnSpPr>
              <a:cxnSpLocks noChangeShapeType="1"/>
            </p:cNvCxnSpPr>
            <p:nvPr/>
          </p:nvCxnSpPr>
          <p:spPr bwMode="auto">
            <a:xfrm>
              <a:off x="1571625" y="381000"/>
              <a:ext cx="685800" cy="274955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AutoShape 1386"/>
            <p:cNvSpPr>
              <a:spLocks noChangeArrowheads="1"/>
            </p:cNvSpPr>
            <p:nvPr/>
          </p:nvSpPr>
          <p:spPr bwMode="auto">
            <a:xfrm>
              <a:off x="4733925" y="1104900"/>
              <a:ext cx="1666875" cy="706072"/>
            </a:xfrm>
            <a:prstGeom prst="roundRect">
              <a:avLst>
                <a:gd name="adj" fmla="val 16667"/>
              </a:avLst>
            </a:prstGeom>
            <a:solidFill>
              <a:sysClr val="window" lastClr="FFFFFF">
                <a:lumMod val="100000"/>
                <a:lumOff val="0"/>
              </a:sysClr>
            </a:solidFill>
            <a:ln w="63500" cmpd="thickThin">
              <a:solidFill>
                <a:srgbClr val="4F81BD">
                  <a:lumMod val="100000"/>
                  <a:lumOff val="0"/>
                </a:srgbClr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spcAft>
                  <a:spcPct val="0"/>
                </a:spcAft>
              </a:pPr>
              <a:r>
                <a:rPr lang="ar-SA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...................................................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spcAft>
                  <a:spcPct val="0"/>
                </a:spcAft>
              </a:pPr>
              <a:r>
                <a:rPr lang="ar-SA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.........................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2" name="AutoShape 1394"/>
            <p:cNvCxnSpPr>
              <a:cxnSpLocks noChangeShapeType="1"/>
            </p:cNvCxnSpPr>
            <p:nvPr/>
          </p:nvCxnSpPr>
          <p:spPr bwMode="auto">
            <a:xfrm>
              <a:off x="4000500" y="1181100"/>
              <a:ext cx="739140" cy="18415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1392"/>
            <p:cNvCxnSpPr>
              <a:cxnSpLocks noChangeShapeType="1"/>
            </p:cNvCxnSpPr>
            <p:nvPr/>
          </p:nvCxnSpPr>
          <p:spPr bwMode="auto">
            <a:xfrm flipV="1">
              <a:off x="1638300" y="1181100"/>
              <a:ext cx="619125" cy="2667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AutoShape 1388"/>
            <p:cNvSpPr>
              <a:spLocks noChangeArrowheads="1"/>
            </p:cNvSpPr>
            <p:nvPr/>
          </p:nvSpPr>
          <p:spPr bwMode="auto">
            <a:xfrm>
              <a:off x="47625" y="1104721"/>
              <a:ext cx="1518285" cy="705958"/>
            </a:xfrm>
            <a:prstGeom prst="roundRect">
              <a:avLst>
                <a:gd name="adj" fmla="val 16667"/>
              </a:avLst>
            </a:prstGeom>
            <a:solidFill>
              <a:sysClr val="window" lastClr="FFFFFF">
                <a:lumMod val="100000"/>
                <a:lumOff val="0"/>
              </a:sysClr>
            </a:solidFill>
            <a:ln w="63500" cmpd="thickThin">
              <a:solidFill>
                <a:srgbClr val="4F81BD">
                  <a:lumMod val="100000"/>
                  <a:lumOff val="0"/>
                </a:srgbClr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spcAft>
                  <a:spcPct val="0"/>
                </a:spcAft>
              </a:pPr>
              <a:r>
                <a:rPr lang="ar-SA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.....................................................................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2E99DBA-3C84-9F2F-0213-B4BF27BEC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0E96-43C0-4CB5-92C7-E203C47FE34C}" type="datetime12">
              <a:rPr lang="ar-EG" smtClean="0"/>
              <a:t>12/11/2023 08:48 ص</a:t>
            </a:fld>
            <a:endParaRPr lang="ar-EG"/>
          </a:p>
        </p:txBody>
      </p:sp>
      <p:sp>
        <p:nvSpPr>
          <p:cNvPr id="16" name="عنصر نائب لرقم الشريحة 15">
            <a:extLst>
              <a:ext uri="{FF2B5EF4-FFF2-40B4-BE49-F238E27FC236}">
                <a16:creationId xmlns:a16="http://schemas.microsoft.com/office/drawing/2014/main" id="{146548FC-2BE9-22F1-593C-66F5E979D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56AC-8CFD-4BB7-B4DE-56B1767558D5}" type="slidenum">
              <a:rPr lang="ar-EG" smtClean="0"/>
              <a:t>9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7910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542</Words>
  <Application>Microsoft Office PowerPoint</Application>
  <PresentationFormat>Widescreen</PresentationFormat>
  <Paragraphs>126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Simplified Arabic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27</cp:revision>
  <dcterms:created xsi:type="dcterms:W3CDTF">2023-09-27T06:33:31Z</dcterms:created>
  <dcterms:modified xsi:type="dcterms:W3CDTF">2023-11-12T06:51:20Z</dcterms:modified>
</cp:coreProperties>
</file>