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Lst>
  <p:sldSz cx="9144000" cy="6858000" type="screen4x3"/>
  <p:notesSz cx="6858000" cy="9144000"/>
  <p:embeddedFontLst>
    <p:embeddedFont>
      <p:font typeface="Twinkl" charset="0"/>
      <p:regular r:id="rId27"/>
      <p:bold r:id="rId28"/>
    </p:embeddedFont>
    <p:embeddedFont>
      <p:font typeface="Roboto"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4" d="100"/>
          <a:sy n="74" d="100"/>
        </p:scale>
        <p:origin x="-1248" y="-9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twinkl.co.uk/resources/curriculum-for-excellence-first-mathematics/curriculum-for-excellence-first-mathematics-number-money-and-measure/curriculum-for-excellence-first-mathematics-number-money-and-measure-tim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s/curriculum-for-excellence-first-mathematics/curriculum-for-excellence-first-mathematics-number-money-and-measure/curriculum-for-excellence-first-mathematics-number-money-and-measure-tim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50E3AF40-3B3C-4412-89DB-B5FEF856657B}"/>
              </a:ext>
            </a:extLst>
          </p:cNvPr>
          <p:cNvSpPr/>
          <p:nvPr userDrawn="1"/>
        </p:nvSpPr>
        <p:spPr>
          <a:xfrm>
            <a:off x="149629" y="6026727"/>
            <a:ext cx="100584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7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7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E7B6AF0E-3A78-4EB0-86BB-3F4375CA3DD3}"/>
              </a:ext>
            </a:extLst>
          </p:cNvPr>
          <p:cNvSpPr/>
          <p:nvPr userDrawn="1"/>
        </p:nvSpPr>
        <p:spPr>
          <a:xfrm>
            <a:off x="149629" y="6026727"/>
            <a:ext cx="100584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xmlns="" id="{6A409725-BFBC-498B-90F5-38FCF545A1D2}"/>
              </a:ext>
            </a:extLst>
          </p:cNvPr>
          <p:cNvGrpSpPr/>
          <p:nvPr/>
        </p:nvGrpSpPr>
        <p:grpSpPr>
          <a:xfrm>
            <a:off x="2010032" y="3988455"/>
            <a:ext cx="2325112" cy="2327188"/>
            <a:chOff x="3409444" y="2617743"/>
            <a:chExt cx="2325112" cy="2327188"/>
          </a:xfrm>
        </p:grpSpPr>
        <p:pic>
          <p:nvPicPr>
            <p:cNvPr id="12" name="Picture 11">
              <a:extLst>
                <a:ext uri="{FF2B5EF4-FFF2-40B4-BE49-F238E27FC236}">
                  <a16:creationId xmlns:a16="http://schemas.microsoft.com/office/drawing/2014/main" xmlns="" id="{AF15BB66-01ED-487B-ADF4-9E2DD0117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444" y="2617743"/>
              <a:ext cx="2325112" cy="2327188"/>
            </a:xfrm>
            <a:prstGeom prst="rect">
              <a:avLst/>
            </a:prstGeom>
          </p:spPr>
        </p:pic>
        <p:sp>
          <p:nvSpPr>
            <p:cNvPr id="13" name="Oval 12">
              <a:extLst>
                <a:ext uri="{FF2B5EF4-FFF2-40B4-BE49-F238E27FC236}">
                  <a16:creationId xmlns:a16="http://schemas.microsoft.com/office/drawing/2014/main" xmlns="" id="{FC564448-A64D-41B9-B4FA-4181B6D58563}"/>
                </a:ext>
              </a:extLst>
            </p:cNvPr>
            <p:cNvSpPr/>
            <p:nvPr/>
          </p:nvSpPr>
          <p:spPr>
            <a:xfrm>
              <a:off x="4514759" y="3728861"/>
              <a:ext cx="104952" cy="104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2974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E4799-04C3-4D80-8B66-B896ECC23A50}"/>
              </a:ext>
            </a:extLst>
          </p:cNvPr>
          <p:cNvSpPr>
            <a:spLocks noGrp="1"/>
          </p:cNvSpPr>
          <p:nvPr>
            <p:ph type="title"/>
          </p:nvPr>
        </p:nvSpPr>
        <p:spPr>
          <a:xfrm>
            <a:off x="457198" y="1852347"/>
            <a:ext cx="8220075" cy="994306"/>
          </a:xfrm>
        </p:spPr>
        <p:txBody>
          <a:bodyPr/>
          <a:lstStyle/>
          <a:p>
            <a:r>
              <a:rPr lang="en-US" dirty="0"/>
              <a:t>The movie ends at 9 o’clock!</a:t>
            </a:r>
            <a:endParaRPr lang="en-GB" dirty="0"/>
          </a:p>
        </p:txBody>
      </p:sp>
      <p:pic>
        <p:nvPicPr>
          <p:cNvPr id="3" name="Picture 2">
            <a:extLst>
              <a:ext uri="{FF2B5EF4-FFF2-40B4-BE49-F238E27FC236}">
                <a16:creationId xmlns:a16="http://schemas.microsoft.com/office/drawing/2014/main" xmlns="" id="{568B93D3-F937-467D-94B5-F155093BD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04EA75C3-B7B6-40B4-965C-86DA4E9F1512}"/>
              </a:ext>
            </a:extLst>
          </p:cNvPr>
          <p:cNvCxnSpPr>
            <a:cxnSpLocks/>
          </p:cNvCxnSpPr>
          <p:nvPr/>
        </p:nvCxnSpPr>
        <p:spPr>
          <a:xfrm flipV="1">
            <a:off x="4573408" y="3874237"/>
            <a:ext cx="0" cy="647421"/>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D3D33A81-33B3-40B6-8012-72F82DB1216B}"/>
              </a:ext>
            </a:extLst>
          </p:cNvPr>
          <p:cNvCxnSpPr>
            <a:cxnSpLocks/>
          </p:cNvCxnSpPr>
          <p:nvPr/>
        </p:nvCxnSpPr>
        <p:spPr>
          <a:xfrm flipH="1">
            <a:off x="4070350" y="4508976"/>
            <a:ext cx="503059" cy="0"/>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23A79C3D-B0BD-4253-B751-D9B0A7FC6362}"/>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766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0FBDF-591D-43D2-B203-F0134A11EED6}"/>
              </a:ext>
            </a:extLst>
          </p:cNvPr>
          <p:cNvSpPr>
            <a:spLocks noGrp="1"/>
          </p:cNvSpPr>
          <p:nvPr>
            <p:ph type="title"/>
          </p:nvPr>
        </p:nvSpPr>
        <p:spPr/>
        <p:txBody>
          <a:bodyPr/>
          <a:lstStyle/>
          <a:p>
            <a:r>
              <a:rPr lang="en-GB" sz="3200" dirty="0"/>
              <a:t>Half Past and Quarter To Number Lines</a:t>
            </a:r>
          </a:p>
        </p:txBody>
      </p:sp>
      <p:pic>
        <p:nvPicPr>
          <p:cNvPr id="6" name="Graphic 5">
            <a:extLst>
              <a:ext uri="{FF2B5EF4-FFF2-40B4-BE49-F238E27FC236}">
                <a16:creationId xmlns:a16="http://schemas.microsoft.com/office/drawing/2014/main" xmlns="" id="{BFBE54EB-758A-4894-ABC4-4C45EE08A5D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00200" y="3105471"/>
            <a:ext cx="5943600" cy="647058"/>
          </a:xfrm>
          <a:prstGeom prst="rect">
            <a:avLst/>
          </a:prstGeom>
        </p:spPr>
      </p:pic>
      <p:sp>
        <p:nvSpPr>
          <p:cNvPr id="7" name="TextBox 6">
            <a:extLst>
              <a:ext uri="{FF2B5EF4-FFF2-40B4-BE49-F238E27FC236}">
                <a16:creationId xmlns:a16="http://schemas.microsoft.com/office/drawing/2014/main" xmlns="" id="{F511F713-5949-4865-A628-93F698AD950B}"/>
              </a:ext>
            </a:extLst>
          </p:cNvPr>
          <p:cNvSpPr txBox="1"/>
          <p:nvPr/>
        </p:nvSpPr>
        <p:spPr>
          <a:xfrm>
            <a:off x="771525" y="1685484"/>
            <a:ext cx="7600950" cy="369332"/>
          </a:xfrm>
          <a:prstGeom prst="rect">
            <a:avLst/>
          </a:prstGeom>
          <a:noFill/>
        </p:spPr>
        <p:txBody>
          <a:bodyPr wrap="square" rtlCol="0">
            <a:spAutoFit/>
          </a:bodyPr>
          <a:lstStyle/>
          <a:p>
            <a:pPr algn="ctr"/>
            <a:r>
              <a:rPr lang="en-US" dirty="0"/>
              <a:t>When we include halves and quarters the number line changes slightly.</a:t>
            </a:r>
            <a:endParaRPr lang="en-GB" dirty="0"/>
          </a:p>
        </p:txBody>
      </p:sp>
      <p:cxnSp>
        <p:nvCxnSpPr>
          <p:cNvPr id="8" name="Straight Arrow Connector 7">
            <a:extLst>
              <a:ext uri="{FF2B5EF4-FFF2-40B4-BE49-F238E27FC236}">
                <a16:creationId xmlns:a16="http://schemas.microsoft.com/office/drawing/2014/main" xmlns="" id="{CD907CAA-4406-4D5C-9DB8-85AFA272CA06}"/>
              </a:ext>
            </a:extLst>
          </p:cNvPr>
          <p:cNvCxnSpPr>
            <a:cxnSpLocks/>
          </p:cNvCxnSpPr>
          <p:nvPr/>
        </p:nvCxnSpPr>
        <p:spPr>
          <a:xfrm>
            <a:off x="1981200" y="2934021"/>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C037A4DA-63AC-469D-A766-01FB9593B939}"/>
              </a:ext>
            </a:extLst>
          </p:cNvPr>
          <p:cNvSpPr txBox="1"/>
          <p:nvPr/>
        </p:nvSpPr>
        <p:spPr>
          <a:xfrm>
            <a:off x="771525" y="4546428"/>
            <a:ext cx="7600950" cy="646331"/>
          </a:xfrm>
          <a:prstGeom prst="rect">
            <a:avLst/>
          </a:prstGeom>
          <a:noFill/>
        </p:spPr>
        <p:txBody>
          <a:bodyPr wrap="square" rtlCol="0">
            <a:spAutoFit/>
          </a:bodyPr>
          <a:lstStyle/>
          <a:p>
            <a:pPr algn="ctr"/>
            <a:r>
              <a:rPr lang="en-US" dirty="0"/>
              <a:t>One hour is 60 minutes, and half of 60 is 30 minutes. Halfway between each hour we put 30 on the number line.</a:t>
            </a:r>
            <a:endParaRPr lang="en-GB" dirty="0"/>
          </a:p>
        </p:txBody>
      </p:sp>
      <p:sp>
        <p:nvSpPr>
          <p:cNvPr id="31" name="TextBox 30">
            <a:extLst>
              <a:ext uri="{FF2B5EF4-FFF2-40B4-BE49-F238E27FC236}">
                <a16:creationId xmlns:a16="http://schemas.microsoft.com/office/drawing/2014/main" xmlns="" id="{C6855863-E645-4C63-BA43-1DF5E806FF60}"/>
              </a:ext>
            </a:extLst>
          </p:cNvPr>
          <p:cNvSpPr txBox="1"/>
          <p:nvPr/>
        </p:nvSpPr>
        <p:spPr>
          <a:xfrm>
            <a:off x="771525" y="2458413"/>
            <a:ext cx="7600950" cy="369332"/>
          </a:xfrm>
          <a:prstGeom prst="rect">
            <a:avLst/>
          </a:prstGeom>
          <a:noFill/>
        </p:spPr>
        <p:txBody>
          <a:bodyPr wrap="square" rtlCol="0">
            <a:spAutoFit/>
          </a:bodyPr>
          <a:lstStyle/>
          <a:p>
            <a:pPr algn="ctr"/>
            <a:r>
              <a:rPr lang="en-US" b="1" dirty="0"/>
              <a:t>Half</a:t>
            </a:r>
            <a:endParaRPr lang="en-GB" b="1" dirty="0"/>
          </a:p>
        </p:txBody>
      </p:sp>
    </p:spTree>
    <p:extLst>
      <p:ext uri="{BB962C8B-B14F-4D97-AF65-F5344CB8AC3E}">
        <p14:creationId xmlns:p14="http://schemas.microsoft.com/office/powerpoint/2010/main" val="8798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3.33333E-6 2.22222E-6 L 0.01354 -0.03727 C 0.01649 -0.0456 0.021 -0.05 0.02534 -0.05 C 0.03055 -0.05 0.03472 -0.0456 0.03767 -0.03727 L 0.05173 2.22222E-6 " pathEditMode="relative" rAng="0" ptsTypes="AAAAA">
                                      <p:cBhvr>
                                        <p:cTn id="28" dur="2000" fill="hold"/>
                                        <p:tgtEl>
                                          <p:spTgt spid="8"/>
                                        </p:tgtEl>
                                        <p:attrNameLst>
                                          <p:attrName>ppt_x</p:attrName>
                                          <p:attrName>ppt_y</p:attrName>
                                        </p:attrNameLst>
                                      </p:cBhvr>
                                      <p:rCtr x="2587" y="-2500"/>
                                    </p:animMotion>
                                  </p:childTnLst>
                                </p:cTn>
                              </p:par>
                            </p:childTnLst>
                          </p:cTn>
                        </p:par>
                        <p:par>
                          <p:cTn id="29" fill="hold">
                            <p:stCondLst>
                              <p:cond delay="2000"/>
                            </p:stCondLst>
                            <p:childTnLst>
                              <p:par>
                                <p:cTn id="30" presetID="37" presetClass="path" presetSubtype="0" accel="50000" decel="50000" fill="hold" nodeType="afterEffect">
                                  <p:stCondLst>
                                    <p:cond delay="0"/>
                                  </p:stCondLst>
                                  <p:childTnLst>
                                    <p:animMotion origin="layout" path="M 0.05173 2.22222E-6 L 0.06493 -0.04005 C 0.06771 -0.04908 0.07205 -0.05394 0.07639 -0.05394 C 0.08159 -0.05394 0.08576 -0.04908 0.08836 -0.04005 L 0.10277 2.22222E-6 " pathEditMode="relative" rAng="0" ptsTypes="AAAAA">
                                      <p:cBhvr>
                                        <p:cTn id="31" dur="2000" fill="hold"/>
                                        <p:tgtEl>
                                          <p:spTgt spid="8"/>
                                        </p:tgtEl>
                                        <p:attrNameLst>
                                          <p:attrName>ppt_x</p:attrName>
                                          <p:attrName>ppt_y</p:attrName>
                                        </p:attrNameLst>
                                      </p:cBhvr>
                                      <p:rCtr x="2552" y="-2708"/>
                                    </p:animMotion>
                                  </p:childTnLst>
                                </p:cTn>
                              </p:par>
                            </p:childTnLst>
                          </p:cTn>
                        </p:par>
                        <p:par>
                          <p:cTn id="32" fill="hold">
                            <p:stCondLst>
                              <p:cond delay="4000"/>
                            </p:stCondLst>
                            <p:childTnLst>
                              <p:par>
                                <p:cTn id="33" presetID="37" presetClass="path" presetSubtype="0" accel="50000" decel="50000" fill="hold" nodeType="afterEffect">
                                  <p:stCondLst>
                                    <p:cond delay="0"/>
                                  </p:stCondLst>
                                  <p:childTnLst>
                                    <p:animMotion origin="layout" path="M 0.10277 2.22222E-6 L 0.11614 -0.04005 C 0.11909 -0.04908 0.12326 -0.05394 0.1276 -0.05394 C 0.13281 -0.05394 0.1368 -0.04908 0.13958 -0.04005 L 0.15347 2.22222E-6 " pathEditMode="relative" rAng="0" ptsTypes="AAAAA">
                                      <p:cBhvr>
                                        <p:cTn id="34" dur="2000" fill="hold"/>
                                        <p:tgtEl>
                                          <p:spTgt spid="8"/>
                                        </p:tgtEl>
                                        <p:attrNameLst>
                                          <p:attrName>ppt_x</p:attrName>
                                          <p:attrName>ppt_y</p:attrName>
                                        </p:attrNameLst>
                                      </p:cBhvr>
                                      <p:rCtr x="2535" y="-2708"/>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0FBDF-591D-43D2-B203-F0134A11EED6}"/>
              </a:ext>
            </a:extLst>
          </p:cNvPr>
          <p:cNvSpPr>
            <a:spLocks noGrp="1"/>
          </p:cNvSpPr>
          <p:nvPr>
            <p:ph type="title"/>
          </p:nvPr>
        </p:nvSpPr>
        <p:spPr/>
        <p:txBody>
          <a:bodyPr/>
          <a:lstStyle/>
          <a:p>
            <a:r>
              <a:rPr lang="en-GB" sz="3200" dirty="0"/>
              <a:t>Half Past and Quarter To Number Lines</a:t>
            </a:r>
          </a:p>
        </p:txBody>
      </p:sp>
      <p:sp>
        <p:nvSpPr>
          <p:cNvPr id="7" name="TextBox 6">
            <a:extLst>
              <a:ext uri="{FF2B5EF4-FFF2-40B4-BE49-F238E27FC236}">
                <a16:creationId xmlns:a16="http://schemas.microsoft.com/office/drawing/2014/main" xmlns="" id="{F511F713-5949-4865-A628-93F698AD950B}"/>
              </a:ext>
            </a:extLst>
          </p:cNvPr>
          <p:cNvSpPr txBox="1"/>
          <p:nvPr/>
        </p:nvSpPr>
        <p:spPr>
          <a:xfrm>
            <a:off x="771525" y="1619075"/>
            <a:ext cx="7600950" cy="369332"/>
          </a:xfrm>
          <a:prstGeom prst="rect">
            <a:avLst/>
          </a:prstGeom>
          <a:noFill/>
        </p:spPr>
        <p:txBody>
          <a:bodyPr wrap="square" rtlCol="0">
            <a:spAutoFit/>
          </a:bodyPr>
          <a:lstStyle/>
          <a:p>
            <a:pPr algn="ctr"/>
            <a:r>
              <a:rPr lang="en-US" b="1" dirty="0"/>
              <a:t>Quarter</a:t>
            </a:r>
            <a:endParaRPr lang="en-GB" b="1" dirty="0"/>
          </a:p>
        </p:txBody>
      </p:sp>
      <p:pic>
        <p:nvPicPr>
          <p:cNvPr id="9" name="Graphic 8">
            <a:extLst>
              <a:ext uri="{FF2B5EF4-FFF2-40B4-BE49-F238E27FC236}">
                <a16:creationId xmlns:a16="http://schemas.microsoft.com/office/drawing/2014/main" xmlns="" id="{F9DD43F2-E012-4BC6-A20E-6F71988F1C9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99459" y="3429000"/>
            <a:ext cx="1335552" cy="1033463"/>
          </a:xfrm>
          <a:prstGeom prst="rect">
            <a:avLst/>
          </a:prstGeom>
        </p:spPr>
      </p:pic>
      <p:pic>
        <p:nvPicPr>
          <p:cNvPr id="4" name="Graphic 3">
            <a:extLst>
              <a:ext uri="{FF2B5EF4-FFF2-40B4-BE49-F238E27FC236}">
                <a16:creationId xmlns:a16="http://schemas.microsoft.com/office/drawing/2014/main" xmlns="" id="{920D4F4A-0940-4E15-BF5A-18EF3EC30E7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75360" y="5085334"/>
            <a:ext cx="7291387" cy="793787"/>
          </a:xfrm>
          <a:prstGeom prst="rect">
            <a:avLst/>
          </a:prstGeom>
        </p:spPr>
      </p:pic>
      <p:sp>
        <p:nvSpPr>
          <p:cNvPr id="10" name="TextBox 9">
            <a:extLst>
              <a:ext uri="{FF2B5EF4-FFF2-40B4-BE49-F238E27FC236}">
                <a16:creationId xmlns:a16="http://schemas.microsoft.com/office/drawing/2014/main" xmlns="" id="{E5403F26-3C71-4C93-B4A3-8CAD38C0AE54}"/>
              </a:ext>
            </a:extLst>
          </p:cNvPr>
          <p:cNvSpPr txBox="1"/>
          <p:nvPr/>
        </p:nvSpPr>
        <p:spPr>
          <a:xfrm>
            <a:off x="771525" y="2315323"/>
            <a:ext cx="7600950" cy="646331"/>
          </a:xfrm>
          <a:prstGeom prst="rect">
            <a:avLst/>
          </a:prstGeom>
          <a:noFill/>
        </p:spPr>
        <p:txBody>
          <a:bodyPr wrap="square" rtlCol="0">
            <a:spAutoFit/>
          </a:bodyPr>
          <a:lstStyle/>
          <a:p>
            <a:pPr algn="ctr"/>
            <a:r>
              <a:rPr lang="en-US" dirty="0"/>
              <a:t>A quarter of an hour is 15 minutes. At quarter past, it is 15 minutes past the hour. Quarter to is 3 quarters past the hour, which is 45 minutes.</a:t>
            </a:r>
            <a:endParaRPr lang="en-GB" dirty="0"/>
          </a:p>
        </p:txBody>
      </p:sp>
      <p:cxnSp>
        <p:nvCxnSpPr>
          <p:cNvPr id="11" name="Straight Arrow Connector 10">
            <a:extLst>
              <a:ext uri="{FF2B5EF4-FFF2-40B4-BE49-F238E27FC236}">
                <a16:creationId xmlns:a16="http://schemas.microsoft.com/office/drawing/2014/main" xmlns="" id="{ADF3CBB5-70D0-423F-B4DC-057187D78E25}"/>
              </a:ext>
            </a:extLst>
          </p:cNvPr>
          <p:cNvCxnSpPr>
            <a:cxnSpLocks/>
          </p:cNvCxnSpPr>
          <p:nvPr/>
        </p:nvCxnSpPr>
        <p:spPr>
          <a:xfrm>
            <a:off x="1875790" y="4955159"/>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9A605EFE-2F21-4329-85A0-6F001015B3BF}"/>
              </a:ext>
            </a:extLst>
          </p:cNvPr>
          <p:cNvCxnSpPr>
            <a:cxnSpLocks/>
          </p:cNvCxnSpPr>
          <p:nvPr/>
        </p:nvCxnSpPr>
        <p:spPr>
          <a:xfrm>
            <a:off x="2167890" y="4955159"/>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1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par>
                          <p:cTn id="39" fill="hold">
                            <p:stCondLst>
                              <p:cond delay="1000"/>
                            </p:stCondLst>
                            <p:childTnLst>
                              <p:par>
                                <p:cTn id="40" presetID="26" presetClass="emph" presetSubtype="0" fill="hold" nodeType="afterEffect">
                                  <p:stCondLst>
                                    <p:cond delay="0"/>
                                  </p:stCondLst>
                                  <p:childTnLst>
                                    <p:animEffect transition="out" filter="fade">
                                      <p:cBhvr>
                                        <p:cTn id="41" dur="500" tmFilter="0, 0; .2, .5; .8, .5; 1, 0"/>
                                        <p:tgtEl>
                                          <p:spTgt spid="30"/>
                                        </p:tgtEl>
                                      </p:cBhvr>
                                    </p:animEffect>
                                    <p:animScale>
                                      <p:cBhvr>
                                        <p:cTn id="42"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C9F6B-1966-4D93-BB01-17DAF407E948}"/>
              </a:ext>
            </a:extLst>
          </p:cNvPr>
          <p:cNvSpPr>
            <a:spLocks noGrp="1"/>
          </p:cNvSpPr>
          <p:nvPr>
            <p:ph type="title"/>
          </p:nvPr>
        </p:nvSpPr>
        <p:spPr/>
        <p:txBody>
          <a:bodyPr/>
          <a:lstStyle/>
          <a:p>
            <a:r>
              <a:rPr lang="en-US" dirty="0"/>
              <a:t>Questions About Time</a:t>
            </a:r>
            <a:endParaRPr lang="en-GB" dirty="0"/>
          </a:p>
        </p:txBody>
      </p:sp>
      <p:sp>
        <p:nvSpPr>
          <p:cNvPr id="3" name="TextBox 2">
            <a:extLst>
              <a:ext uri="{FF2B5EF4-FFF2-40B4-BE49-F238E27FC236}">
                <a16:creationId xmlns:a16="http://schemas.microsoft.com/office/drawing/2014/main" xmlns="" id="{1CCB8DA0-36B8-423E-BF9F-B8840E19324D}"/>
              </a:ext>
            </a:extLst>
          </p:cNvPr>
          <p:cNvSpPr txBox="1"/>
          <p:nvPr/>
        </p:nvSpPr>
        <p:spPr>
          <a:xfrm>
            <a:off x="771525" y="1619075"/>
            <a:ext cx="7600950" cy="369332"/>
          </a:xfrm>
          <a:prstGeom prst="rect">
            <a:avLst/>
          </a:prstGeom>
          <a:noFill/>
        </p:spPr>
        <p:txBody>
          <a:bodyPr wrap="square" rtlCol="0">
            <a:spAutoFit/>
          </a:bodyPr>
          <a:lstStyle/>
          <a:p>
            <a:pPr algn="ctr"/>
            <a:r>
              <a:rPr lang="en-US" dirty="0"/>
              <a:t>The plane leaves at 4:30 in the afternoon. The flight takes 4 hours.</a:t>
            </a:r>
            <a:endParaRPr lang="en-GB" dirty="0"/>
          </a:p>
        </p:txBody>
      </p:sp>
      <p:sp>
        <p:nvSpPr>
          <p:cNvPr id="4" name="TextBox 3">
            <a:extLst>
              <a:ext uri="{FF2B5EF4-FFF2-40B4-BE49-F238E27FC236}">
                <a16:creationId xmlns:a16="http://schemas.microsoft.com/office/drawing/2014/main" xmlns="" id="{BE9D7717-618C-451C-865A-E6A3887D8DEA}"/>
              </a:ext>
            </a:extLst>
          </p:cNvPr>
          <p:cNvSpPr txBox="1"/>
          <p:nvPr/>
        </p:nvSpPr>
        <p:spPr>
          <a:xfrm>
            <a:off x="771525" y="2134281"/>
            <a:ext cx="7600950" cy="369332"/>
          </a:xfrm>
          <a:prstGeom prst="rect">
            <a:avLst/>
          </a:prstGeom>
          <a:noFill/>
        </p:spPr>
        <p:txBody>
          <a:bodyPr wrap="square" rtlCol="0">
            <a:spAutoFit/>
          </a:bodyPr>
          <a:lstStyle/>
          <a:p>
            <a:pPr algn="ctr"/>
            <a:r>
              <a:rPr lang="en-US" b="1" dirty="0"/>
              <a:t>What time does the flight arrive?</a:t>
            </a:r>
            <a:endParaRPr lang="en-GB" b="1" dirty="0"/>
          </a:p>
        </p:txBody>
      </p:sp>
      <p:pic>
        <p:nvPicPr>
          <p:cNvPr id="5" name="Picture 4">
            <a:extLst>
              <a:ext uri="{FF2B5EF4-FFF2-40B4-BE49-F238E27FC236}">
                <a16:creationId xmlns:a16="http://schemas.microsoft.com/office/drawing/2014/main" xmlns="" id="{E376B39C-FE7F-4718-B53D-E7035298B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755853"/>
            <a:ext cx="1936060" cy="1937788"/>
          </a:xfrm>
          <a:prstGeom prst="rect">
            <a:avLst/>
          </a:prstGeom>
        </p:spPr>
      </p:pic>
      <p:sp>
        <p:nvSpPr>
          <p:cNvPr id="6" name="TextBox 5">
            <a:extLst>
              <a:ext uri="{FF2B5EF4-FFF2-40B4-BE49-F238E27FC236}">
                <a16:creationId xmlns:a16="http://schemas.microsoft.com/office/drawing/2014/main" xmlns="" id="{0FD5103E-2EDD-4845-9C5F-95188E315986}"/>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cxnSp>
        <p:nvCxnSpPr>
          <p:cNvPr id="7" name="Straight Arrow Connector 6">
            <a:extLst>
              <a:ext uri="{FF2B5EF4-FFF2-40B4-BE49-F238E27FC236}">
                <a16:creationId xmlns:a16="http://schemas.microsoft.com/office/drawing/2014/main" xmlns="" id="{5BFF71F4-4949-4916-936C-7A7E5AB50BA6}"/>
              </a:ext>
            </a:extLst>
          </p:cNvPr>
          <p:cNvCxnSpPr>
            <a:cxnSpLocks/>
          </p:cNvCxnSpPr>
          <p:nvPr/>
        </p:nvCxnSpPr>
        <p:spPr>
          <a:xfrm>
            <a:off x="4573408" y="3721558"/>
            <a:ext cx="0" cy="60660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950710B9-9FE1-4FC2-AF03-47C073B21E99}"/>
              </a:ext>
            </a:extLst>
          </p:cNvPr>
          <p:cNvCxnSpPr>
            <a:cxnSpLocks/>
          </p:cNvCxnSpPr>
          <p:nvPr/>
        </p:nvCxnSpPr>
        <p:spPr>
          <a:xfrm>
            <a:off x="4573409" y="3708876"/>
            <a:ext cx="378771" cy="265074"/>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4EEB7EBB-58EC-48ED-AB77-34BBB9580843}"/>
              </a:ext>
            </a:extLst>
          </p:cNvPr>
          <p:cNvSpPr/>
          <p:nvPr/>
        </p:nvSpPr>
        <p:spPr>
          <a:xfrm rot="10800000">
            <a:off x="4520932" y="36605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xmlns="" id="{9E4A051D-2666-4551-8F64-9A502E2ED2C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25879" y="5442524"/>
            <a:ext cx="6492242" cy="768924"/>
          </a:xfrm>
          <a:prstGeom prst="rect">
            <a:avLst/>
          </a:prstGeom>
        </p:spPr>
      </p:pic>
      <p:cxnSp>
        <p:nvCxnSpPr>
          <p:cNvPr id="14" name="Straight Arrow Connector 13">
            <a:extLst>
              <a:ext uri="{FF2B5EF4-FFF2-40B4-BE49-F238E27FC236}">
                <a16:creationId xmlns:a16="http://schemas.microsoft.com/office/drawing/2014/main" xmlns="" id="{6A531C8F-5A10-49F0-94CB-94D51090C034}"/>
              </a:ext>
            </a:extLst>
          </p:cNvPr>
          <p:cNvCxnSpPr>
            <a:cxnSpLocks/>
          </p:cNvCxnSpPr>
          <p:nvPr/>
        </p:nvCxnSpPr>
        <p:spPr>
          <a:xfrm>
            <a:off x="3450590" y="5271074"/>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5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nodeType="clickEffect">
                                  <p:stCondLst>
                                    <p:cond delay="0"/>
                                  </p:stCondLst>
                                  <p:childTnLst>
                                    <p:animMotion origin="layout" path="M -5.55556E-7 1.48148E-6 L 0.01528 -0.03727 C 0.0191 -0.0456 0.02431 -0.05 0.02969 -0.05 C 0.03559 -0.05 0.0408 -0.0456 0.0441 -0.03727 L 0.06146 1.48148E-6 " pathEditMode="relative" rAng="0" ptsTypes="AAAAA">
                                      <p:cBhvr>
                                        <p:cTn id="42" dur="2000" fill="hold"/>
                                        <p:tgtEl>
                                          <p:spTgt spid="14"/>
                                        </p:tgtEl>
                                        <p:attrNameLst>
                                          <p:attrName>ppt_x</p:attrName>
                                          <p:attrName>ppt_y</p:attrName>
                                        </p:attrNameLst>
                                      </p:cBhvr>
                                      <p:rCtr x="3073" y="-2500"/>
                                    </p:animMotion>
                                  </p:childTnLst>
                                </p:cTn>
                              </p:par>
                            </p:childTnLst>
                          </p:cTn>
                        </p:par>
                        <p:par>
                          <p:cTn id="43" fill="hold">
                            <p:stCondLst>
                              <p:cond delay="2000"/>
                            </p:stCondLst>
                            <p:childTnLst>
                              <p:par>
                                <p:cTn id="44" presetID="37" presetClass="path" presetSubtype="0" accel="50000" decel="50000" fill="hold" nodeType="afterEffect">
                                  <p:stCondLst>
                                    <p:cond delay="0"/>
                                  </p:stCondLst>
                                  <p:childTnLst>
                                    <p:animMotion origin="layout" path="M 0.06146 1.48148E-6 L 0.07743 -0.04005 C 0.0809 -0.04908 0.08594 -0.05394 0.09115 -0.05394 C 0.09757 -0.05394 0.10226 -0.04908 0.10573 -0.04005 L 0.12257 1.48148E-6 " pathEditMode="relative" rAng="0" ptsTypes="AAAAA">
                                      <p:cBhvr>
                                        <p:cTn id="45" dur="2000" fill="hold"/>
                                        <p:tgtEl>
                                          <p:spTgt spid="14"/>
                                        </p:tgtEl>
                                        <p:attrNameLst>
                                          <p:attrName>ppt_x</p:attrName>
                                          <p:attrName>ppt_y</p:attrName>
                                        </p:attrNameLst>
                                      </p:cBhvr>
                                      <p:rCtr x="3056" y="-2708"/>
                                    </p:animMotion>
                                  </p:childTnLst>
                                </p:cTn>
                              </p:par>
                            </p:childTnLst>
                          </p:cTn>
                        </p:par>
                        <p:par>
                          <p:cTn id="46" fill="hold">
                            <p:stCondLst>
                              <p:cond delay="4000"/>
                            </p:stCondLst>
                            <p:childTnLst>
                              <p:par>
                                <p:cTn id="47" presetID="37" presetClass="path" presetSubtype="0" accel="50000" decel="50000" fill="hold" nodeType="afterEffect">
                                  <p:stCondLst>
                                    <p:cond delay="0"/>
                                  </p:stCondLst>
                                  <p:childTnLst>
                                    <p:animMotion origin="layout" path="M 0.12257 1.48148E-6 L 0.13802 -0.04005 C 0.14132 -0.04908 0.14653 -0.05394 0.15156 -0.05394 C 0.15781 -0.05394 0.16285 -0.04908 0.1658 -0.04005 L 0.18299 1.48148E-6 " pathEditMode="relative" rAng="0" ptsTypes="AAAAA">
                                      <p:cBhvr>
                                        <p:cTn id="48" dur="2000" fill="hold"/>
                                        <p:tgtEl>
                                          <p:spTgt spid="14"/>
                                        </p:tgtEl>
                                        <p:attrNameLst>
                                          <p:attrName>ppt_x</p:attrName>
                                          <p:attrName>ppt_y</p:attrName>
                                        </p:attrNameLst>
                                      </p:cBhvr>
                                      <p:rCtr x="3021" y="-2708"/>
                                    </p:animMotion>
                                  </p:childTnLst>
                                </p:cTn>
                              </p:par>
                            </p:childTnLst>
                          </p:cTn>
                        </p:par>
                        <p:par>
                          <p:cTn id="49" fill="hold">
                            <p:stCondLst>
                              <p:cond delay="6000"/>
                            </p:stCondLst>
                            <p:childTnLst>
                              <p:par>
                                <p:cTn id="50" presetID="37" presetClass="path" presetSubtype="0" accel="50000" decel="50000" fill="hold" nodeType="afterEffect">
                                  <p:stCondLst>
                                    <p:cond delay="0"/>
                                  </p:stCondLst>
                                  <p:childTnLst>
                                    <p:animMotion origin="layout" path="M 0.18299 1.48148E-6 L 0.19879 -0.04005 C 0.20208 -0.04908 0.20747 -0.05394 0.21267 -0.05394 C 0.21858 -0.05394 0.22361 -0.04908 0.22691 -0.04005 L 0.24375 1.48148E-6 " pathEditMode="relative" rAng="0" ptsTypes="AAAAA">
                                      <p:cBhvr>
                                        <p:cTn id="51" dur="2000" fill="hold"/>
                                        <p:tgtEl>
                                          <p:spTgt spid="14"/>
                                        </p:tgtEl>
                                        <p:attrNameLst>
                                          <p:attrName>ppt_x</p:attrName>
                                          <p:attrName>ppt_y</p:attrName>
                                        </p:attrNameLst>
                                      </p:cBhvr>
                                      <p:rCtr x="3038" y="-2708"/>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B5AE-9DF2-4FDD-A783-232AF477707D}"/>
              </a:ext>
            </a:extLst>
          </p:cNvPr>
          <p:cNvSpPr>
            <a:spLocks noGrp="1"/>
          </p:cNvSpPr>
          <p:nvPr>
            <p:ph type="title"/>
          </p:nvPr>
        </p:nvSpPr>
        <p:spPr>
          <a:xfrm>
            <a:off x="457198" y="2009827"/>
            <a:ext cx="8220075" cy="994306"/>
          </a:xfrm>
        </p:spPr>
        <p:txBody>
          <a:bodyPr/>
          <a:lstStyle/>
          <a:p>
            <a:pPr algn="ctr"/>
            <a:r>
              <a:rPr lang="en-US" dirty="0"/>
              <a:t>The flight arrives at half past 8 or 8.30.</a:t>
            </a:r>
            <a:endParaRPr lang="en-GB" dirty="0"/>
          </a:p>
        </p:txBody>
      </p:sp>
      <p:pic>
        <p:nvPicPr>
          <p:cNvPr id="3" name="Picture 2">
            <a:extLst>
              <a:ext uri="{FF2B5EF4-FFF2-40B4-BE49-F238E27FC236}">
                <a16:creationId xmlns:a16="http://schemas.microsoft.com/office/drawing/2014/main" xmlns="" id="{82C179F8-9F64-4B19-9DB8-FE10EC6ED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9B967902-7A79-43DA-AF70-A76A0839B8EF}"/>
              </a:ext>
            </a:extLst>
          </p:cNvPr>
          <p:cNvCxnSpPr>
            <a:cxnSpLocks/>
          </p:cNvCxnSpPr>
          <p:nvPr/>
        </p:nvCxnSpPr>
        <p:spPr>
          <a:xfrm>
            <a:off x="4573408" y="4521658"/>
            <a:ext cx="0" cy="63708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8153E7C-FDC9-449B-A0E0-78414BD1D3D4}"/>
              </a:ext>
            </a:extLst>
          </p:cNvPr>
          <p:cNvCxnSpPr>
            <a:cxnSpLocks/>
          </p:cNvCxnSpPr>
          <p:nvPr/>
        </p:nvCxnSpPr>
        <p:spPr>
          <a:xfrm flipH="1">
            <a:off x="4168140" y="4508976"/>
            <a:ext cx="405269" cy="200184"/>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B545BA5-B49C-465C-AFEE-ECACA7111D3C}"/>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35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DEED7-5309-41E3-995B-44451A7B50CB}"/>
              </a:ext>
            </a:extLst>
          </p:cNvPr>
          <p:cNvSpPr>
            <a:spLocks noGrp="1"/>
          </p:cNvSpPr>
          <p:nvPr>
            <p:ph type="title"/>
          </p:nvPr>
        </p:nvSpPr>
        <p:spPr/>
        <p:txBody>
          <a:bodyPr/>
          <a:lstStyle/>
          <a:p>
            <a:r>
              <a:rPr lang="en-US" dirty="0"/>
              <a:t>Questions About Time</a:t>
            </a:r>
            <a:endParaRPr lang="en-GB" dirty="0"/>
          </a:p>
        </p:txBody>
      </p:sp>
      <p:sp>
        <p:nvSpPr>
          <p:cNvPr id="4" name="TextBox 3">
            <a:extLst>
              <a:ext uri="{FF2B5EF4-FFF2-40B4-BE49-F238E27FC236}">
                <a16:creationId xmlns:a16="http://schemas.microsoft.com/office/drawing/2014/main" xmlns="" id="{5946EA87-2BE0-40D2-ADEF-9BF983636E8F}"/>
              </a:ext>
            </a:extLst>
          </p:cNvPr>
          <p:cNvSpPr txBox="1"/>
          <p:nvPr/>
        </p:nvSpPr>
        <p:spPr>
          <a:xfrm>
            <a:off x="771525" y="1513613"/>
            <a:ext cx="7600950" cy="646331"/>
          </a:xfrm>
          <a:prstGeom prst="rect">
            <a:avLst/>
          </a:prstGeom>
          <a:noFill/>
        </p:spPr>
        <p:txBody>
          <a:bodyPr wrap="square" rtlCol="0">
            <a:spAutoFit/>
          </a:bodyPr>
          <a:lstStyle/>
          <a:p>
            <a:pPr algn="ctr"/>
            <a:r>
              <a:rPr lang="en-US" dirty="0"/>
              <a:t>The train to Glasgow leaves at quarter past 2.</a:t>
            </a:r>
            <a:r>
              <a:rPr lang="en-GB" dirty="0"/>
              <a:t> </a:t>
            </a:r>
          </a:p>
          <a:p>
            <a:pPr algn="ctr"/>
            <a:r>
              <a:rPr lang="en-GB" dirty="0"/>
              <a:t>The train journey takes 3 hours.</a:t>
            </a:r>
            <a:endParaRPr lang="en-US" dirty="0"/>
          </a:p>
        </p:txBody>
      </p:sp>
      <p:sp>
        <p:nvSpPr>
          <p:cNvPr id="5" name="TextBox 4">
            <a:extLst>
              <a:ext uri="{FF2B5EF4-FFF2-40B4-BE49-F238E27FC236}">
                <a16:creationId xmlns:a16="http://schemas.microsoft.com/office/drawing/2014/main" xmlns="" id="{D7F2A6F0-4373-4699-87C4-27FDF3C7DBB7}"/>
              </a:ext>
            </a:extLst>
          </p:cNvPr>
          <p:cNvSpPr txBox="1"/>
          <p:nvPr/>
        </p:nvSpPr>
        <p:spPr>
          <a:xfrm>
            <a:off x="771525" y="2305818"/>
            <a:ext cx="7600950" cy="369332"/>
          </a:xfrm>
          <a:prstGeom prst="rect">
            <a:avLst/>
          </a:prstGeom>
          <a:noFill/>
        </p:spPr>
        <p:txBody>
          <a:bodyPr wrap="square" rtlCol="0">
            <a:spAutoFit/>
          </a:bodyPr>
          <a:lstStyle/>
          <a:p>
            <a:pPr algn="ctr"/>
            <a:r>
              <a:rPr lang="en-US" b="1" dirty="0"/>
              <a:t>What time does the train arrive in Glasgow?</a:t>
            </a:r>
            <a:endParaRPr lang="en-GB" b="1" dirty="0"/>
          </a:p>
        </p:txBody>
      </p:sp>
      <p:pic>
        <p:nvPicPr>
          <p:cNvPr id="6" name="Picture 5">
            <a:extLst>
              <a:ext uri="{FF2B5EF4-FFF2-40B4-BE49-F238E27FC236}">
                <a16:creationId xmlns:a16="http://schemas.microsoft.com/office/drawing/2014/main" xmlns="" id="{1B88A9ED-59AC-4AA2-92EE-DF3B8776C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926486"/>
            <a:ext cx="1936060" cy="1937788"/>
          </a:xfrm>
          <a:prstGeom prst="rect">
            <a:avLst/>
          </a:prstGeom>
        </p:spPr>
      </p:pic>
      <p:cxnSp>
        <p:nvCxnSpPr>
          <p:cNvPr id="7" name="Straight Arrow Connector 6">
            <a:extLst>
              <a:ext uri="{FF2B5EF4-FFF2-40B4-BE49-F238E27FC236}">
                <a16:creationId xmlns:a16="http://schemas.microsoft.com/office/drawing/2014/main" xmlns="" id="{A2F1E6DA-B8F2-4D72-99E9-9E3A7C7AD132}"/>
              </a:ext>
            </a:extLst>
          </p:cNvPr>
          <p:cNvCxnSpPr>
            <a:cxnSpLocks/>
          </p:cNvCxnSpPr>
          <p:nvPr/>
        </p:nvCxnSpPr>
        <p:spPr>
          <a:xfrm flipV="1">
            <a:off x="4573408" y="3879509"/>
            <a:ext cx="638672" cy="1268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82B730C5-515C-4369-9FBD-595A2262DBC8}"/>
              </a:ext>
            </a:extLst>
          </p:cNvPr>
          <p:cNvCxnSpPr>
            <a:cxnSpLocks/>
          </p:cNvCxnSpPr>
          <p:nvPr/>
        </p:nvCxnSpPr>
        <p:spPr>
          <a:xfrm flipV="1">
            <a:off x="4573409" y="3622832"/>
            <a:ext cx="378770" cy="256677"/>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D826B121-7E82-490E-96CB-C8A977CE8E39}"/>
              </a:ext>
            </a:extLst>
          </p:cNvPr>
          <p:cNvSpPr/>
          <p:nvPr/>
        </p:nvSpPr>
        <p:spPr>
          <a:xfrm rot="10800000">
            <a:off x="4520932" y="3831231"/>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xmlns="" id="{29FDB400-4E2A-4423-B102-677534FB4B7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2211"/>
          <a:stretch/>
        </p:blipFill>
        <p:spPr>
          <a:xfrm>
            <a:off x="975360" y="5550474"/>
            <a:ext cx="7291387" cy="617479"/>
          </a:xfrm>
          <a:prstGeom prst="rect">
            <a:avLst/>
          </a:prstGeom>
        </p:spPr>
      </p:pic>
      <p:cxnSp>
        <p:nvCxnSpPr>
          <p:cNvPr id="17" name="Straight Arrow Connector 16">
            <a:extLst>
              <a:ext uri="{FF2B5EF4-FFF2-40B4-BE49-F238E27FC236}">
                <a16:creationId xmlns:a16="http://schemas.microsoft.com/office/drawing/2014/main" xmlns="" id="{65D1E03C-3B06-4C88-B917-F604510D9B26}"/>
              </a:ext>
            </a:extLst>
          </p:cNvPr>
          <p:cNvCxnSpPr>
            <a:cxnSpLocks/>
          </p:cNvCxnSpPr>
          <p:nvPr/>
        </p:nvCxnSpPr>
        <p:spPr>
          <a:xfrm>
            <a:off x="2453640" y="5207574"/>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70063494-B287-4002-B70B-ECE4F09E79D2}"/>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spTree>
    <p:extLst>
      <p:ext uri="{BB962C8B-B14F-4D97-AF65-F5344CB8AC3E}">
        <p14:creationId xmlns:p14="http://schemas.microsoft.com/office/powerpoint/2010/main" val="5386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nodeType="clickEffect">
                                  <p:stCondLst>
                                    <p:cond delay="0"/>
                                  </p:stCondLst>
                                  <p:childTnLst>
                                    <p:animMotion origin="layout" path="M -2.77778E-6 7.40741E-7 L 0.01528 -0.03727 C 0.0191 -0.0456 0.02431 -0.05 0.02969 -0.05 C 0.03559 -0.05 0.0408 -0.0456 0.0441 -0.03727 L 0.06146 7.40741E-7 " pathEditMode="relative" rAng="0" ptsTypes="AAAAA">
                                      <p:cBhvr>
                                        <p:cTn id="40" dur="2000" fill="hold"/>
                                        <p:tgtEl>
                                          <p:spTgt spid="17"/>
                                        </p:tgtEl>
                                        <p:attrNameLst>
                                          <p:attrName>ppt_x</p:attrName>
                                          <p:attrName>ppt_y</p:attrName>
                                        </p:attrNameLst>
                                      </p:cBhvr>
                                      <p:rCtr x="3073" y="-2500"/>
                                    </p:animMotion>
                                  </p:childTnLst>
                                </p:cTn>
                              </p:par>
                            </p:childTnLst>
                          </p:cTn>
                        </p:par>
                        <p:par>
                          <p:cTn id="41" fill="hold">
                            <p:stCondLst>
                              <p:cond delay="2000"/>
                            </p:stCondLst>
                            <p:childTnLst>
                              <p:par>
                                <p:cTn id="42" presetID="37" presetClass="path" presetSubtype="0" accel="50000" decel="50000" fill="hold" nodeType="afterEffect">
                                  <p:stCondLst>
                                    <p:cond delay="0"/>
                                  </p:stCondLst>
                                  <p:childTnLst>
                                    <p:animMotion origin="layout" path="M 0.06146 7.40741E-7 L 0.07813 -0.04005 C 0.08177 -0.04907 0.08716 -0.05394 0.09254 -0.05394 C 0.09931 -0.05394 0.10434 -0.04907 0.10799 -0.04005 L 0.1257 7.40741E-7 " pathEditMode="relative" rAng="0" ptsTypes="AAAAA">
                                      <p:cBhvr>
                                        <p:cTn id="43" dur="2000" fill="hold"/>
                                        <p:tgtEl>
                                          <p:spTgt spid="17"/>
                                        </p:tgtEl>
                                        <p:attrNameLst>
                                          <p:attrName>ppt_x</p:attrName>
                                          <p:attrName>ppt_y</p:attrName>
                                        </p:attrNameLst>
                                      </p:cBhvr>
                                      <p:rCtr x="3212" y="-2708"/>
                                    </p:animMotion>
                                  </p:childTnLst>
                                </p:cTn>
                              </p:par>
                            </p:childTnLst>
                          </p:cTn>
                        </p:par>
                        <p:par>
                          <p:cTn id="44" fill="hold">
                            <p:stCondLst>
                              <p:cond delay="4000"/>
                            </p:stCondLst>
                            <p:childTnLst>
                              <p:par>
                                <p:cTn id="45" presetID="37" presetClass="path" presetSubtype="0" accel="50000" decel="50000" fill="hold" nodeType="afterEffect">
                                  <p:stCondLst>
                                    <p:cond delay="0"/>
                                  </p:stCondLst>
                                  <p:childTnLst>
                                    <p:animMotion origin="layout" path="M 0.1257 7.40741E-7 L 0.1415 -0.04005 C 0.14479 -0.04907 0.15 -0.05394 0.15521 -0.05394 C 0.16181 -0.05394 0.16702 -0.04907 0.16997 -0.04005 L 0.18785 7.40741E-7 " pathEditMode="relative" rAng="0" ptsTypes="AAAAA">
                                      <p:cBhvr>
                                        <p:cTn id="46" dur="2000" fill="hold"/>
                                        <p:tgtEl>
                                          <p:spTgt spid="17"/>
                                        </p:tgtEl>
                                        <p:attrNameLst>
                                          <p:attrName>ppt_x</p:attrName>
                                          <p:attrName>ppt_y</p:attrName>
                                        </p:attrNameLst>
                                      </p:cBhvr>
                                      <p:rCtr x="3108" y="-2708"/>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B5AE-9DF2-4FDD-A783-232AF477707D}"/>
              </a:ext>
            </a:extLst>
          </p:cNvPr>
          <p:cNvSpPr>
            <a:spLocks noGrp="1"/>
          </p:cNvSpPr>
          <p:nvPr>
            <p:ph type="title"/>
          </p:nvPr>
        </p:nvSpPr>
        <p:spPr>
          <a:xfrm>
            <a:off x="457198" y="2009827"/>
            <a:ext cx="8220075" cy="994306"/>
          </a:xfrm>
        </p:spPr>
        <p:txBody>
          <a:bodyPr/>
          <a:lstStyle/>
          <a:p>
            <a:pPr algn="ctr"/>
            <a:r>
              <a:rPr lang="en-US" dirty="0"/>
              <a:t>The train arrives at </a:t>
            </a:r>
            <a:br>
              <a:rPr lang="en-US" dirty="0"/>
            </a:br>
            <a:r>
              <a:rPr lang="en-US" dirty="0"/>
              <a:t>quarter past 5 or 5.15.</a:t>
            </a:r>
            <a:endParaRPr lang="en-GB" dirty="0"/>
          </a:p>
        </p:txBody>
      </p:sp>
      <p:pic>
        <p:nvPicPr>
          <p:cNvPr id="3" name="Picture 2">
            <a:extLst>
              <a:ext uri="{FF2B5EF4-FFF2-40B4-BE49-F238E27FC236}">
                <a16:creationId xmlns:a16="http://schemas.microsoft.com/office/drawing/2014/main" xmlns="" id="{82C179F8-9F64-4B19-9DB8-FE10EC6ED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9B967902-7A79-43DA-AF70-A76A0839B8EF}"/>
              </a:ext>
            </a:extLst>
          </p:cNvPr>
          <p:cNvCxnSpPr>
            <a:cxnSpLocks/>
          </p:cNvCxnSpPr>
          <p:nvPr/>
        </p:nvCxnSpPr>
        <p:spPr>
          <a:xfrm flipV="1">
            <a:off x="4573408" y="4508976"/>
            <a:ext cx="585332" cy="1268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8153E7C-FDC9-449B-A0E0-78414BD1D3D4}"/>
              </a:ext>
            </a:extLst>
          </p:cNvPr>
          <p:cNvCxnSpPr>
            <a:cxnSpLocks/>
          </p:cNvCxnSpPr>
          <p:nvPr/>
        </p:nvCxnSpPr>
        <p:spPr>
          <a:xfrm>
            <a:off x="4573409" y="4508976"/>
            <a:ext cx="250051" cy="360204"/>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B545BA5-B49C-465C-AFEE-ECACA7111D3C}"/>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311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517741-D80E-460B-9834-1E075B8F717E}"/>
              </a:ext>
            </a:extLst>
          </p:cNvPr>
          <p:cNvSpPr>
            <a:spLocks noGrp="1"/>
          </p:cNvSpPr>
          <p:nvPr>
            <p:ph type="title"/>
          </p:nvPr>
        </p:nvSpPr>
        <p:spPr/>
        <p:txBody>
          <a:bodyPr/>
          <a:lstStyle/>
          <a:p>
            <a:r>
              <a:rPr lang="en-US" dirty="0"/>
              <a:t>Questions About Time</a:t>
            </a:r>
            <a:endParaRPr lang="en-GB" dirty="0"/>
          </a:p>
        </p:txBody>
      </p:sp>
      <p:sp>
        <p:nvSpPr>
          <p:cNvPr id="3" name="TextBox 2">
            <a:extLst>
              <a:ext uri="{FF2B5EF4-FFF2-40B4-BE49-F238E27FC236}">
                <a16:creationId xmlns:a16="http://schemas.microsoft.com/office/drawing/2014/main" xmlns="" id="{8939A83E-70B0-421C-8CF0-D66943B00DFA}"/>
              </a:ext>
            </a:extLst>
          </p:cNvPr>
          <p:cNvSpPr txBox="1"/>
          <p:nvPr/>
        </p:nvSpPr>
        <p:spPr>
          <a:xfrm>
            <a:off x="771525" y="1513613"/>
            <a:ext cx="7600950" cy="646331"/>
          </a:xfrm>
          <a:prstGeom prst="rect">
            <a:avLst/>
          </a:prstGeom>
          <a:noFill/>
        </p:spPr>
        <p:txBody>
          <a:bodyPr wrap="square" rtlCol="0">
            <a:spAutoFit/>
          </a:bodyPr>
          <a:lstStyle/>
          <a:p>
            <a:pPr algn="ctr"/>
            <a:r>
              <a:rPr lang="en-US" dirty="0"/>
              <a:t>You arrive at the park at 1 o’clock. </a:t>
            </a:r>
          </a:p>
          <a:p>
            <a:pPr algn="ctr"/>
            <a:r>
              <a:rPr lang="en-US" dirty="0"/>
              <a:t>You spend 2 hours and 15 minutes at the park.</a:t>
            </a:r>
          </a:p>
        </p:txBody>
      </p:sp>
      <p:sp>
        <p:nvSpPr>
          <p:cNvPr id="4" name="TextBox 3">
            <a:extLst>
              <a:ext uri="{FF2B5EF4-FFF2-40B4-BE49-F238E27FC236}">
                <a16:creationId xmlns:a16="http://schemas.microsoft.com/office/drawing/2014/main" xmlns="" id="{ABA94F0D-9A07-4AE3-AA6A-DB31BBE4B553}"/>
              </a:ext>
            </a:extLst>
          </p:cNvPr>
          <p:cNvSpPr txBox="1"/>
          <p:nvPr/>
        </p:nvSpPr>
        <p:spPr>
          <a:xfrm>
            <a:off x="771525" y="2305818"/>
            <a:ext cx="7600950" cy="369332"/>
          </a:xfrm>
          <a:prstGeom prst="rect">
            <a:avLst/>
          </a:prstGeom>
          <a:noFill/>
        </p:spPr>
        <p:txBody>
          <a:bodyPr wrap="square" rtlCol="0">
            <a:spAutoFit/>
          </a:bodyPr>
          <a:lstStyle/>
          <a:p>
            <a:pPr algn="ctr"/>
            <a:r>
              <a:rPr lang="en-US" b="1" dirty="0"/>
              <a:t>What time do you leave the park?</a:t>
            </a:r>
            <a:endParaRPr lang="en-GB" b="1" dirty="0"/>
          </a:p>
        </p:txBody>
      </p:sp>
      <p:pic>
        <p:nvPicPr>
          <p:cNvPr id="5" name="Picture 4">
            <a:extLst>
              <a:ext uri="{FF2B5EF4-FFF2-40B4-BE49-F238E27FC236}">
                <a16:creationId xmlns:a16="http://schemas.microsoft.com/office/drawing/2014/main" xmlns="" id="{780F8B34-0340-4AC5-8DD3-45348F44E2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926486"/>
            <a:ext cx="1936060" cy="1937788"/>
          </a:xfrm>
          <a:prstGeom prst="rect">
            <a:avLst/>
          </a:prstGeom>
        </p:spPr>
      </p:pic>
      <p:cxnSp>
        <p:nvCxnSpPr>
          <p:cNvPr id="6" name="Straight Arrow Connector 5">
            <a:extLst>
              <a:ext uri="{FF2B5EF4-FFF2-40B4-BE49-F238E27FC236}">
                <a16:creationId xmlns:a16="http://schemas.microsoft.com/office/drawing/2014/main" xmlns="" id="{EFCA6602-5EE4-4AD2-9319-3EC7261FF67F}"/>
              </a:ext>
            </a:extLst>
          </p:cNvPr>
          <p:cNvCxnSpPr>
            <a:cxnSpLocks/>
          </p:cNvCxnSpPr>
          <p:nvPr/>
        </p:nvCxnSpPr>
        <p:spPr>
          <a:xfrm flipH="1" flipV="1">
            <a:off x="4570592" y="3215640"/>
            <a:ext cx="2816" cy="676551"/>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0D43B92-3F0F-41A0-8E66-E2CF8866086F}"/>
              </a:ext>
            </a:extLst>
          </p:cNvPr>
          <p:cNvCxnSpPr>
            <a:cxnSpLocks/>
          </p:cNvCxnSpPr>
          <p:nvPr/>
        </p:nvCxnSpPr>
        <p:spPr>
          <a:xfrm flipV="1">
            <a:off x="4573409" y="3543300"/>
            <a:ext cx="211951" cy="336209"/>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3CE611F7-AE9A-4025-BF02-74580F6BA05A}"/>
              </a:ext>
            </a:extLst>
          </p:cNvPr>
          <p:cNvSpPr/>
          <p:nvPr/>
        </p:nvSpPr>
        <p:spPr>
          <a:xfrm rot="10800000">
            <a:off x="4520932" y="3831231"/>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xmlns="" id="{52900235-DCAE-4415-A2B4-6F741B89DC54}"/>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22211"/>
          <a:stretch/>
        </p:blipFill>
        <p:spPr>
          <a:xfrm>
            <a:off x="975360" y="5550474"/>
            <a:ext cx="7291387" cy="617479"/>
          </a:xfrm>
          <a:prstGeom prst="rect">
            <a:avLst/>
          </a:prstGeom>
        </p:spPr>
      </p:pic>
      <p:cxnSp>
        <p:nvCxnSpPr>
          <p:cNvPr id="12" name="Straight Arrow Connector 11">
            <a:extLst>
              <a:ext uri="{FF2B5EF4-FFF2-40B4-BE49-F238E27FC236}">
                <a16:creationId xmlns:a16="http://schemas.microsoft.com/office/drawing/2014/main" xmlns="" id="{F553C8E4-2DB4-463E-B9BC-2EE0A1E38ED3}"/>
              </a:ext>
            </a:extLst>
          </p:cNvPr>
          <p:cNvCxnSpPr>
            <a:cxnSpLocks/>
          </p:cNvCxnSpPr>
          <p:nvPr/>
        </p:nvCxnSpPr>
        <p:spPr>
          <a:xfrm>
            <a:off x="1729740" y="5207574"/>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FEC91BF5-A539-4A4C-BB83-E7156DECDB06}"/>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spTree>
    <p:extLst>
      <p:ext uri="{BB962C8B-B14F-4D97-AF65-F5344CB8AC3E}">
        <p14:creationId xmlns:p14="http://schemas.microsoft.com/office/powerpoint/2010/main" val="146964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nodeType="clickEffect">
                                  <p:stCondLst>
                                    <p:cond delay="0"/>
                                  </p:stCondLst>
                                  <p:childTnLst>
                                    <p:animMotion origin="layout" path="M 3.88889E-6 7.40741E-7 L 0.01527 -0.03727 C 0.01909 -0.0456 0.0243 -0.05 0.02968 -0.05 C 0.03559 -0.05 0.04079 -0.0456 0.04409 -0.03727 L 0.06145 7.40741E-7 " pathEditMode="relative" rAng="0" ptsTypes="AAAAA">
                                      <p:cBhvr>
                                        <p:cTn id="40" dur="2000" fill="hold"/>
                                        <p:tgtEl>
                                          <p:spTgt spid="12"/>
                                        </p:tgtEl>
                                        <p:attrNameLst>
                                          <p:attrName>ppt_x</p:attrName>
                                          <p:attrName>ppt_y</p:attrName>
                                        </p:attrNameLst>
                                      </p:cBhvr>
                                      <p:rCtr x="3073" y="-2500"/>
                                    </p:animMotion>
                                  </p:childTnLst>
                                </p:cTn>
                              </p:par>
                            </p:childTnLst>
                          </p:cTn>
                        </p:par>
                        <p:par>
                          <p:cTn id="41" fill="hold">
                            <p:stCondLst>
                              <p:cond delay="2000"/>
                            </p:stCondLst>
                            <p:childTnLst>
                              <p:par>
                                <p:cTn id="42" presetID="37" presetClass="path" presetSubtype="0" accel="50000" decel="50000" fill="hold" nodeType="afterEffect">
                                  <p:stCondLst>
                                    <p:cond delay="0"/>
                                  </p:stCondLst>
                                  <p:childTnLst>
                                    <p:animMotion origin="layout" path="M 0.06145 7.40741E-7 L 0.07812 -0.04005 C 0.08177 -0.04907 0.08715 -0.05394 0.09253 -0.05394 C 0.0993 -0.05394 0.10434 -0.04907 0.10798 -0.04005 L 0.12569 7.40741E-7 " pathEditMode="relative" rAng="0" ptsTypes="AAAAA">
                                      <p:cBhvr>
                                        <p:cTn id="43" dur="2000" fill="hold"/>
                                        <p:tgtEl>
                                          <p:spTgt spid="12"/>
                                        </p:tgtEl>
                                        <p:attrNameLst>
                                          <p:attrName>ppt_x</p:attrName>
                                          <p:attrName>ppt_y</p:attrName>
                                        </p:attrNameLst>
                                      </p:cBhvr>
                                      <p:rCtr x="3212" y="-2708"/>
                                    </p:animMotion>
                                  </p:childTnLst>
                                </p:cTn>
                              </p:par>
                            </p:childTnLst>
                          </p:cTn>
                        </p:par>
                        <p:par>
                          <p:cTn id="44" fill="hold">
                            <p:stCondLst>
                              <p:cond delay="4000"/>
                            </p:stCondLst>
                            <p:childTnLst>
                              <p:par>
                                <p:cTn id="45" presetID="37" presetClass="path" presetSubtype="0" accel="50000" decel="50000" fill="hold" nodeType="afterEffect">
                                  <p:stCondLst>
                                    <p:cond delay="0"/>
                                  </p:stCondLst>
                                  <p:childTnLst>
                                    <p:animMotion origin="layout" path="M 0.12569 7.40741E-7 L 0.12986 -0.01875 C 0.13038 -0.02292 0.13194 -0.025 0.13333 -0.025 C 0.13507 -0.025 0.13645 -0.02292 0.13732 -0.01875 L 0.14236 7.40741E-7 " pathEditMode="relative" rAng="0" ptsTypes="AAAAA">
                                      <p:cBhvr>
                                        <p:cTn id="46" dur="2000" fill="hold"/>
                                        <p:tgtEl>
                                          <p:spTgt spid="12"/>
                                        </p:tgtEl>
                                        <p:attrNameLst>
                                          <p:attrName>ppt_x</p:attrName>
                                          <p:attrName>ppt_y</p:attrName>
                                        </p:attrNameLst>
                                      </p:cBhvr>
                                      <p:rCtr x="833" y="-1250"/>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B5AE-9DF2-4FDD-A783-232AF477707D}"/>
              </a:ext>
            </a:extLst>
          </p:cNvPr>
          <p:cNvSpPr>
            <a:spLocks noGrp="1"/>
          </p:cNvSpPr>
          <p:nvPr>
            <p:ph type="title"/>
          </p:nvPr>
        </p:nvSpPr>
        <p:spPr>
          <a:xfrm>
            <a:off x="457198" y="2009827"/>
            <a:ext cx="8220075" cy="994306"/>
          </a:xfrm>
        </p:spPr>
        <p:txBody>
          <a:bodyPr/>
          <a:lstStyle/>
          <a:p>
            <a:pPr algn="ctr"/>
            <a:r>
              <a:rPr lang="en-US" dirty="0"/>
              <a:t>You leave the park at </a:t>
            </a:r>
            <a:br>
              <a:rPr lang="en-US" dirty="0"/>
            </a:br>
            <a:r>
              <a:rPr lang="en-US" dirty="0"/>
              <a:t>quarter past 3 or 3.15.</a:t>
            </a:r>
            <a:endParaRPr lang="en-GB" dirty="0"/>
          </a:p>
        </p:txBody>
      </p:sp>
      <p:pic>
        <p:nvPicPr>
          <p:cNvPr id="3" name="Picture 2">
            <a:extLst>
              <a:ext uri="{FF2B5EF4-FFF2-40B4-BE49-F238E27FC236}">
                <a16:creationId xmlns:a16="http://schemas.microsoft.com/office/drawing/2014/main" xmlns="" id="{82C179F8-9F64-4B19-9DB8-FE10EC6ED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9B967902-7A79-43DA-AF70-A76A0839B8EF}"/>
              </a:ext>
            </a:extLst>
          </p:cNvPr>
          <p:cNvCxnSpPr>
            <a:cxnSpLocks/>
          </p:cNvCxnSpPr>
          <p:nvPr/>
        </p:nvCxnSpPr>
        <p:spPr>
          <a:xfrm flipV="1">
            <a:off x="4573408" y="4508976"/>
            <a:ext cx="585332" cy="1268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8153E7C-FDC9-449B-A0E0-78414BD1D3D4}"/>
              </a:ext>
            </a:extLst>
          </p:cNvPr>
          <p:cNvCxnSpPr>
            <a:cxnSpLocks/>
          </p:cNvCxnSpPr>
          <p:nvPr/>
        </p:nvCxnSpPr>
        <p:spPr>
          <a:xfrm>
            <a:off x="4573409" y="4518500"/>
            <a:ext cx="366891" cy="0"/>
          </a:xfrm>
          <a:prstGeom prst="straightConnector1">
            <a:avLst/>
          </a:prstGeom>
          <a:solidFill>
            <a:schemeClr val="accent2"/>
          </a:solidFill>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B545BA5-B49C-465C-AFEE-ECACA7111D3C}"/>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528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7A34D-48A6-4036-AABE-FE2194E74FBD}"/>
              </a:ext>
            </a:extLst>
          </p:cNvPr>
          <p:cNvSpPr>
            <a:spLocks noGrp="1"/>
          </p:cNvSpPr>
          <p:nvPr>
            <p:ph type="title"/>
          </p:nvPr>
        </p:nvSpPr>
        <p:spPr/>
        <p:txBody>
          <a:bodyPr/>
          <a:lstStyle/>
          <a:p>
            <a:r>
              <a:rPr lang="en-US" dirty="0"/>
              <a:t>Questions About Time</a:t>
            </a:r>
            <a:endParaRPr lang="en-GB" dirty="0"/>
          </a:p>
        </p:txBody>
      </p:sp>
      <p:sp>
        <p:nvSpPr>
          <p:cNvPr id="3" name="TextBox 2">
            <a:extLst>
              <a:ext uri="{FF2B5EF4-FFF2-40B4-BE49-F238E27FC236}">
                <a16:creationId xmlns:a16="http://schemas.microsoft.com/office/drawing/2014/main" xmlns="" id="{9D4B6178-3871-47C1-B05C-2973DBFAB665}"/>
              </a:ext>
            </a:extLst>
          </p:cNvPr>
          <p:cNvSpPr txBox="1"/>
          <p:nvPr/>
        </p:nvSpPr>
        <p:spPr>
          <a:xfrm>
            <a:off x="771525" y="1513613"/>
            <a:ext cx="7600950" cy="646331"/>
          </a:xfrm>
          <a:prstGeom prst="rect">
            <a:avLst/>
          </a:prstGeom>
          <a:noFill/>
        </p:spPr>
        <p:txBody>
          <a:bodyPr wrap="square" rtlCol="0">
            <a:spAutoFit/>
          </a:bodyPr>
          <a:lstStyle/>
          <a:p>
            <a:pPr algn="ctr"/>
            <a:r>
              <a:rPr lang="en-US" dirty="0"/>
              <a:t>You are going on a class trip to the aquarium at quarter to 10.</a:t>
            </a:r>
          </a:p>
          <a:p>
            <a:pPr algn="ctr"/>
            <a:r>
              <a:rPr lang="en-US" dirty="0"/>
              <a:t>You will be spending 3 hours on the trip.</a:t>
            </a:r>
          </a:p>
        </p:txBody>
      </p:sp>
      <p:sp>
        <p:nvSpPr>
          <p:cNvPr id="4" name="TextBox 3">
            <a:extLst>
              <a:ext uri="{FF2B5EF4-FFF2-40B4-BE49-F238E27FC236}">
                <a16:creationId xmlns:a16="http://schemas.microsoft.com/office/drawing/2014/main" xmlns="" id="{7C7AC919-E44C-4F0C-9A12-F355C4352E1B}"/>
              </a:ext>
            </a:extLst>
          </p:cNvPr>
          <p:cNvSpPr txBox="1"/>
          <p:nvPr/>
        </p:nvSpPr>
        <p:spPr>
          <a:xfrm>
            <a:off x="771525" y="2305818"/>
            <a:ext cx="7600950" cy="369332"/>
          </a:xfrm>
          <a:prstGeom prst="rect">
            <a:avLst/>
          </a:prstGeom>
          <a:noFill/>
        </p:spPr>
        <p:txBody>
          <a:bodyPr wrap="square" rtlCol="0">
            <a:spAutoFit/>
          </a:bodyPr>
          <a:lstStyle/>
          <a:p>
            <a:pPr algn="ctr"/>
            <a:r>
              <a:rPr lang="en-US" b="1" dirty="0"/>
              <a:t>What time does the trip finish?</a:t>
            </a:r>
            <a:endParaRPr lang="en-GB" b="1" dirty="0"/>
          </a:p>
        </p:txBody>
      </p:sp>
      <p:pic>
        <p:nvPicPr>
          <p:cNvPr id="5" name="Picture 4">
            <a:extLst>
              <a:ext uri="{FF2B5EF4-FFF2-40B4-BE49-F238E27FC236}">
                <a16:creationId xmlns:a16="http://schemas.microsoft.com/office/drawing/2014/main" xmlns="" id="{368E6ED4-A348-46A9-A553-5DA7C850E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926486"/>
            <a:ext cx="1936060" cy="1937788"/>
          </a:xfrm>
          <a:prstGeom prst="rect">
            <a:avLst/>
          </a:prstGeom>
        </p:spPr>
      </p:pic>
      <p:cxnSp>
        <p:nvCxnSpPr>
          <p:cNvPr id="6" name="Straight Arrow Connector 5">
            <a:extLst>
              <a:ext uri="{FF2B5EF4-FFF2-40B4-BE49-F238E27FC236}">
                <a16:creationId xmlns:a16="http://schemas.microsoft.com/office/drawing/2014/main" xmlns="" id="{AC5E93D5-80A9-4644-87CB-25AFB0BE284D}"/>
              </a:ext>
            </a:extLst>
          </p:cNvPr>
          <p:cNvCxnSpPr>
            <a:cxnSpLocks/>
          </p:cNvCxnSpPr>
          <p:nvPr/>
        </p:nvCxnSpPr>
        <p:spPr>
          <a:xfrm flipH="1" flipV="1">
            <a:off x="3977640" y="3879509"/>
            <a:ext cx="595768" cy="12682"/>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3D15D7CE-77D4-43F0-9EA2-0D1B8695FF36}"/>
              </a:ext>
            </a:extLst>
          </p:cNvPr>
          <p:cNvCxnSpPr>
            <a:cxnSpLocks/>
          </p:cNvCxnSpPr>
          <p:nvPr/>
        </p:nvCxnSpPr>
        <p:spPr>
          <a:xfrm flipH="1" flipV="1">
            <a:off x="4198620" y="3764280"/>
            <a:ext cx="374789" cy="115229"/>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D496649B-1814-497D-8839-8FC173C25A18}"/>
              </a:ext>
            </a:extLst>
          </p:cNvPr>
          <p:cNvSpPr/>
          <p:nvPr/>
        </p:nvSpPr>
        <p:spPr>
          <a:xfrm rot="10800000">
            <a:off x="4520932" y="3831231"/>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xmlns="" id="{6E9D865D-800B-48AF-861E-D23B0B5E3242}"/>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752"/>
          <a:stretch/>
        </p:blipFill>
        <p:spPr>
          <a:xfrm>
            <a:off x="552926" y="5344388"/>
            <a:ext cx="7291387" cy="823566"/>
          </a:xfrm>
          <a:prstGeom prst="rect">
            <a:avLst/>
          </a:prstGeom>
        </p:spPr>
      </p:pic>
      <p:sp>
        <p:nvSpPr>
          <p:cNvPr id="13" name="TextBox 12">
            <a:extLst>
              <a:ext uri="{FF2B5EF4-FFF2-40B4-BE49-F238E27FC236}">
                <a16:creationId xmlns:a16="http://schemas.microsoft.com/office/drawing/2014/main" xmlns="" id="{079449E5-E496-46F1-A254-1E1AE15B1773}"/>
              </a:ext>
            </a:extLst>
          </p:cNvPr>
          <p:cNvSpPr txBox="1"/>
          <p:nvPr/>
        </p:nvSpPr>
        <p:spPr>
          <a:xfrm>
            <a:off x="720456" y="2984250"/>
            <a:ext cx="2655204" cy="1815882"/>
          </a:xfrm>
          <a:prstGeom prst="rect">
            <a:avLst/>
          </a:prstGeom>
          <a:noFill/>
        </p:spPr>
        <p:txBody>
          <a:bodyPr wrap="square" rtlCol="0">
            <a:spAutoFit/>
          </a:bodyPr>
          <a:lstStyle/>
          <a:p>
            <a:pPr algn="ctr"/>
            <a:r>
              <a:rPr lang="en-US" sz="1600" dirty="0"/>
              <a:t>Once we pass the midday point and reach 12 o’clock, the number line begins again as each time occurs twice in one day. This is because there are 24 hours in a day (2 x 12 = 24).</a:t>
            </a:r>
          </a:p>
        </p:txBody>
      </p:sp>
      <p:cxnSp>
        <p:nvCxnSpPr>
          <p:cNvPr id="14" name="Straight Arrow Connector 13">
            <a:extLst>
              <a:ext uri="{FF2B5EF4-FFF2-40B4-BE49-F238E27FC236}">
                <a16:creationId xmlns:a16="http://schemas.microsoft.com/office/drawing/2014/main" xmlns="" id="{D21E11A3-DADF-4C2C-B781-C7B1003A3748}"/>
              </a:ext>
            </a:extLst>
          </p:cNvPr>
          <p:cNvCxnSpPr>
            <a:cxnSpLocks/>
          </p:cNvCxnSpPr>
          <p:nvPr/>
        </p:nvCxnSpPr>
        <p:spPr>
          <a:xfrm>
            <a:off x="6351746" y="5207574"/>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xmlns="" id="{37426D1D-035F-4322-9813-66F9B397659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646194" y="5631387"/>
            <a:ext cx="638175" cy="568238"/>
          </a:xfrm>
          <a:prstGeom prst="rect">
            <a:avLst/>
          </a:prstGeom>
        </p:spPr>
      </p:pic>
      <p:sp>
        <p:nvSpPr>
          <p:cNvPr id="29" name="TextBox 28">
            <a:extLst>
              <a:ext uri="{FF2B5EF4-FFF2-40B4-BE49-F238E27FC236}">
                <a16:creationId xmlns:a16="http://schemas.microsoft.com/office/drawing/2014/main" xmlns="" id="{4765C0FA-242C-4D17-BF7E-8F2E2799364E}"/>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spTree>
    <p:extLst>
      <p:ext uri="{BB962C8B-B14F-4D97-AF65-F5344CB8AC3E}">
        <p14:creationId xmlns:p14="http://schemas.microsoft.com/office/powerpoint/2010/main" val="17233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nodeType="clickEffect">
                                  <p:stCondLst>
                                    <p:cond delay="0"/>
                                  </p:stCondLst>
                                  <p:childTnLst>
                                    <p:animMotion origin="layout" path="M 1.94444E-6 7.40741E-7 L 0.01528 -0.03727 C 0.0191 -0.0456 0.0243 -0.05 0.02969 -0.05 C 0.03559 -0.05 0.0408 -0.0456 0.0441 -0.03727 L 0.06146 7.40741E-7 " pathEditMode="relative" rAng="0" ptsTypes="AAAAA">
                                      <p:cBhvr>
                                        <p:cTn id="42" dur="2000" fill="hold"/>
                                        <p:tgtEl>
                                          <p:spTgt spid="14"/>
                                        </p:tgtEl>
                                        <p:attrNameLst>
                                          <p:attrName>ppt_x</p:attrName>
                                          <p:attrName>ppt_y</p:attrName>
                                        </p:attrNameLst>
                                      </p:cBhvr>
                                      <p:rCtr x="3073" y="-2500"/>
                                    </p:animMotion>
                                  </p:childTnLst>
                                </p:cTn>
                              </p:par>
                            </p:childTnLst>
                          </p:cTn>
                        </p:par>
                        <p:par>
                          <p:cTn id="43" fill="hold">
                            <p:stCondLst>
                              <p:cond delay="2000"/>
                            </p:stCondLst>
                            <p:childTnLst>
                              <p:par>
                                <p:cTn id="44" presetID="37" presetClass="path" presetSubtype="0" accel="50000" decel="50000" fill="hold" nodeType="afterEffect">
                                  <p:stCondLst>
                                    <p:cond delay="0"/>
                                  </p:stCondLst>
                                  <p:childTnLst>
                                    <p:animMotion origin="layout" path="M 0.06146 7.40741E-7 L 0.07812 -0.04005 C 0.08177 -0.04907 0.08715 -0.05394 0.09253 -0.05394 C 0.0993 -0.05394 0.10434 -0.04907 0.10798 -0.04005 L 0.12569 7.40741E-7 " pathEditMode="relative" rAng="0" ptsTypes="AAAAA">
                                      <p:cBhvr>
                                        <p:cTn id="45" dur="2000" fill="hold"/>
                                        <p:tgtEl>
                                          <p:spTgt spid="14"/>
                                        </p:tgtEl>
                                        <p:attrNameLst>
                                          <p:attrName>ppt_x</p:attrName>
                                          <p:attrName>ppt_y</p:attrName>
                                        </p:attrNameLst>
                                      </p:cBhvr>
                                      <p:rCtr x="3212" y="-2708"/>
                                    </p:animMotion>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nodeType="clickEffect">
                                  <p:stCondLst>
                                    <p:cond delay="0"/>
                                  </p:stCondLst>
                                  <p:childTnLst>
                                    <p:animMotion origin="layout" path="M 0.12569 7.40741E-7 L 0.14305 -0.03727 C 0.14687 -0.0456 0.1526 -0.05 0.15816 -0.05 C 0.16493 -0.05 0.17031 -0.0456 0.17413 -0.03727 L 0.19201 7.40741E-7 " pathEditMode="relative" rAng="0" ptsTypes="AAAAA">
                                      <p:cBhvr>
                                        <p:cTn id="61" dur="2000" fill="hold"/>
                                        <p:tgtEl>
                                          <p:spTgt spid="14"/>
                                        </p:tgtEl>
                                        <p:attrNameLst>
                                          <p:attrName>ppt_x</p:attrName>
                                          <p:attrName>ppt_y</p:attrName>
                                        </p:attrNameLst>
                                      </p:cBhvr>
                                      <p:rCtr x="3316" y="-2500"/>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3"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98524"/>
            <a:ext cx="1519707" cy="95947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570631" y="5872766"/>
            <a:ext cx="1519707" cy="95947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787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B5AE-9DF2-4FDD-A783-232AF477707D}"/>
              </a:ext>
            </a:extLst>
          </p:cNvPr>
          <p:cNvSpPr>
            <a:spLocks noGrp="1"/>
          </p:cNvSpPr>
          <p:nvPr>
            <p:ph type="title"/>
          </p:nvPr>
        </p:nvSpPr>
        <p:spPr>
          <a:xfrm>
            <a:off x="457198" y="2009827"/>
            <a:ext cx="8220075" cy="994306"/>
          </a:xfrm>
        </p:spPr>
        <p:txBody>
          <a:bodyPr/>
          <a:lstStyle/>
          <a:p>
            <a:pPr algn="ctr"/>
            <a:r>
              <a:rPr lang="en-US" dirty="0"/>
              <a:t>The trip finishes at </a:t>
            </a:r>
            <a:br>
              <a:rPr lang="en-US" dirty="0"/>
            </a:br>
            <a:r>
              <a:rPr lang="en-US" dirty="0"/>
              <a:t>quarter to 1 or 12.45.</a:t>
            </a:r>
            <a:endParaRPr lang="en-GB" dirty="0"/>
          </a:p>
        </p:txBody>
      </p:sp>
      <p:pic>
        <p:nvPicPr>
          <p:cNvPr id="3" name="Picture 2">
            <a:extLst>
              <a:ext uri="{FF2B5EF4-FFF2-40B4-BE49-F238E27FC236}">
                <a16:creationId xmlns:a16="http://schemas.microsoft.com/office/drawing/2014/main" xmlns="" id="{82C179F8-9F64-4B19-9DB8-FE10EC6ED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9B967902-7A79-43DA-AF70-A76A0839B8EF}"/>
              </a:ext>
            </a:extLst>
          </p:cNvPr>
          <p:cNvCxnSpPr>
            <a:cxnSpLocks/>
          </p:cNvCxnSpPr>
          <p:nvPr/>
        </p:nvCxnSpPr>
        <p:spPr>
          <a:xfrm flipH="1" flipV="1">
            <a:off x="3931920" y="4518500"/>
            <a:ext cx="641488" cy="3158"/>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8153E7C-FDC9-449B-A0E0-78414BD1D3D4}"/>
              </a:ext>
            </a:extLst>
          </p:cNvPr>
          <p:cNvCxnSpPr>
            <a:cxnSpLocks/>
          </p:cNvCxnSpPr>
          <p:nvPr/>
        </p:nvCxnSpPr>
        <p:spPr>
          <a:xfrm flipV="1">
            <a:off x="4573409" y="4053840"/>
            <a:ext cx="52475" cy="464660"/>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B545BA5-B49C-465C-AFEE-ECACA7111D3C}"/>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30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1178E-4803-44BC-BF78-84C4C82C3E18}"/>
              </a:ext>
            </a:extLst>
          </p:cNvPr>
          <p:cNvSpPr>
            <a:spLocks noGrp="1"/>
          </p:cNvSpPr>
          <p:nvPr>
            <p:ph type="title"/>
          </p:nvPr>
        </p:nvSpPr>
        <p:spPr/>
        <p:txBody>
          <a:bodyPr/>
          <a:lstStyle/>
          <a:p>
            <a:r>
              <a:rPr lang="en-US" dirty="0"/>
              <a:t>Questions About Time</a:t>
            </a:r>
            <a:endParaRPr lang="en-GB" dirty="0"/>
          </a:p>
        </p:txBody>
      </p:sp>
      <p:sp>
        <p:nvSpPr>
          <p:cNvPr id="3" name="TextBox 2">
            <a:extLst>
              <a:ext uri="{FF2B5EF4-FFF2-40B4-BE49-F238E27FC236}">
                <a16:creationId xmlns:a16="http://schemas.microsoft.com/office/drawing/2014/main" xmlns="" id="{5C847CFF-6306-49FB-896C-5EBDEB506200}"/>
              </a:ext>
            </a:extLst>
          </p:cNvPr>
          <p:cNvSpPr txBox="1"/>
          <p:nvPr/>
        </p:nvSpPr>
        <p:spPr>
          <a:xfrm>
            <a:off x="771525" y="1513613"/>
            <a:ext cx="7600950" cy="646331"/>
          </a:xfrm>
          <a:prstGeom prst="rect">
            <a:avLst/>
          </a:prstGeom>
          <a:noFill/>
        </p:spPr>
        <p:txBody>
          <a:bodyPr wrap="square" rtlCol="0">
            <a:spAutoFit/>
          </a:bodyPr>
          <a:lstStyle/>
          <a:p>
            <a:pPr algn="ctr"/>
            <a:r>
              <a:rPr lang="en-US" dirty="0"/>
              <a:t>The bus arrives at quarter past 7.</a:t>
            </a:r>
          </a:p>
          <a:p>
            <a:pPr algn="ctr"/>
            <a:r>
              <a:rPr lang="en-US" dirty="0"/>
              <a:t>It takes 5 and a half hours to reach its destination.</a:t>
            </a:r>
          </a:p>
        </p:txBody>
      </p:sp>
      <p:sp>
        <p:nvSpPr>
          <p:cNvPr id="4" name="TextBox 3">
            <a:extLst>
              <a:ext uri="{FF2B5EF4-FFF2-40B4-BE49-F238E27FC236}">
                <a16:creationId xmlns:a16="http://schemas.microsoft.com/office/drawing/2014/main" xmlns="" id="{30E9F7C5-04DE-4C39-AF8B-868C7CE4C147}"/>
              </a:ext>
            </a:extLst>
          </p:cNvPr>
          <p:cNvSpPr txBox="1"/>
          <p:nvPr/>
        </p:nvSpPr>
        <p:spPr>
          <a:xfrm>
            <a:off x="771525" y="2305818"/>
            <a:ext cx="7600950" cy="369332"/>
          </a:xfrm>
          <a:prstGeom prst="rect">
            <a:avLst/>
          </a:prstGeom>
          <a:noFill/>
        </p:spPr>
        <p:txBody>
          <a:bodyPr wrap="square" rtlCol="0">
            <a:spAutoFit/>
          </a:bodyPr>
          <a:lstStyle/>
          <a:p>
            <a:pPr algn="ctr"/>
            <a:r>
              <a:rPr lang="en-US" b="1" dirty="0"/>
              <a:t>What time does the bus arrive at its destination?</a:t>
            </a:r>
            <a:endParaRPr lang="en-GB" b="1" dirty="0"/>
          </a:p>
        </p:txBody>
      </p:sp>
      <p:grpSp>
        <p:nvGrpSpPr>
          <p:cNvPr id="11" name="Group 10">
            <a:extLst>
              <a:ext uri="{FF2B5EF4-FFF2-40B4-BE49-F238E27FC236}">
                <a16:creationId xmlns:a16="http://schemas.microsoft.com/office/drawing/2014/main" xmlns="" id="{0841C99A-8A7E-4FD0-8D2E-8E4DC2BF09CF}"/>
              </a:ext>
            </a:extLst>
          </p:cNvPr>
          <p:cNvGrpSpPr/>
          <p:nvPr/>
        </p:nvGrpSpPr>
        <p:grpSpPr>
          <a:xfrm>
            <a:off x="3603970" y="2893013"/>
            <a:ext cx="1936060" cy="1937788"/>
            <a:chOff x="3603970" y="2893013"/>
            <a:chExt cx="1936060" cy="1937788"/>
          </a:xfrm>
        </p:grpSpPr>
        <p:pic>
          <p:nvPicPr>
            <p:cNvPr id="5" name="Picture 4">
              <a:extLst>
                <a:ext uri="{FF2B5EF4-FFF2-40B4-BE49-F238E27FC236}">
                  <a16:creationId xmlns:a16="http://schemas.microsoft.com/office/drawing/2014/main" xmlns="" id="{720C2FCB-3FE4-4E75-B409-AE7E80B08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893013"/>
              <a:ext cx="1936060" cy="1937788"/>
            </a:xfrm>
            <a:prstGeom prst="rect">
              <a:avLst/>
            </a:prstGeom>
          </p:spPr>
        </p:pic>
        <p:cxnSp>
          <p:nvCxnSpPr>
            <p:cNvPr id="6" name="Straight Arrow Connector 5">
              <a:extLst>
                <a:ext uri="{FF2B5EF4-FFF2-40B4-BE49-F238E27FC236}">
                  <a16:creationId xmlns:a16="http://schemas.microsoft.com/office/drawing/2014/main" xmlns="" id="{3188F81A-D66A-425C-8452-A46C66E4FAA6}"/>
                </a:ext>
              </a:extLst>
            </p:cNvPr>
            <p:cNvCxnSpPr>
              <a:cxnSpLocks/>
            </p:cNvCxnSpPr>
            <p:nvPr/>
          </p:nvCxnSpPr>
          <p:spPr>
            <a:xfrm flipV="1">
              <a:off x="4573408" y="3855560"/>
              <a:ext cx="600572" cy="3158"/>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12BB36A5-7198-4B6D-8743-09F09756AEB1}"/>
                </a:ext>
              </a:extLst>
            </p:cNvPr>
            <p:cNvCxnSpPr>
              <a:cxnSpLocks/>
            </p:cNvCxnSpPr>
            <p:nvPr/>
          </p:nvCxnSpPr>
          <p:spPr>
            <a:xfrm flipH="1">
              <a:off x="4320540" y="3855560"/>
              <a:ext cx="252869" cy="434500"/>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E84986E5-C28B-4CD4-837B-62367B1188C6}"/>
                </a:ext>
              </a:extLst>
            </p:cNvPr>
            <p:cNvSpPr/>
            <p:nvPr/>
          </p:nvSpPr>
          <p:spPr>
            <a:xfrm rot="10800000">
              <a:off x="4520932" y="379775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a:extLst>
              <a:ext uri="{FF2B5EF4-FFF2-40B4-BE49-F238E27FC236}">
                <a16:creationId xmlns:a16="http://schemas.microsoft.com/office/drawing/2014/main" xmlns="" id="{B06A924A-949E-4FC6-9E09-264CDCD7FB1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752"/>
          <a:stretch/>
        </p:blipFill>
        <p:spPr>
          <a:xfrm>
            <a:off x="552926" y="5344388"/>
            <a:ext cx="7291387" cy="823566"/>
          </a:xfrm>
          <a:prstGeom prst="rect">
            <a:avLst/>
          </a:prstGeom>
        </p:spPr>
      </p:pic>
      <p:cxnSp>
        <p:nvCxnSpPr>
          <p:cNvPr id="13" name="Straight Arrow Connector 12">
            <a:extLst>
              <a:ext uri="{FF2B5EF4-FFF2-40B4-BE49-F238E27FC236}">
                <a16:creationId xmlns:a16="http://schemas.microsoft.com/office/drawing/2014/main" xmlns="" id="{F17B3389-06A9-4528-AE93-10FE66E6661D}"/>
              </a:ext>
            </a:extLst>
          </p:cNvPr>
          <p:cNvCxnSpPr>
            <a:cxnSpLocks/>
          </p:cNvCxnSpPr>
          <p:nvPr/>
        </p:nvCxnSpPr>
        <p:spPr>
          <a:xfrm>
            <a:off x="4896326" y="5207574"/>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xmlns="" id="{3EA3BC93-798F-4EFC-98B9-5F46A626083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646194" y="5631387"/>
            <a:ext cx="638175" cy="568238"/>
          </a:xfrm>
          <a:prstGeom prst="rect">
            <a:avLst/>
          </a:prstGeom>
        </p:spPr>
      </p:pic>
      <p:sp>
        <p:nvSpPr>
          <p:cNvPr id="41" name="TextBox 40">
            <a:extLst>
              <a:ext uri="{FF2B5EF4-FFF2-40B4-BE49-F238E27FC236}">
                <a16:creationId xmlns:a16="http://schemas.microsoft.com/office/drawing/2014/main" xmlns="" id="{51447124-42F1-416F-BEC6-7446D3FB5D2C}"/>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spTree>
    <p:extLst>
      <p:ext uri="{BB962C8B-B14F-4D97-AF65-F5344CB8AC3E}">
        <p14:creationId xmlns:p14="http://schemas.microsoft.com/office/powerpoint/2010/main" val="33939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3.33333E-6 7.40741E-7 L 0.01527 -0.03727 C 0.01909 -0.0456 0.0243 -0.05 0.02968 -0.05 C 0.03559 -0.05 0.0408 -0.0456 0.04409 -0.03727 L 0.06146 7.40741E-7 " pathEditMode="relative" rAng="0" ptsTypes="AAAAA">
                                      <p:cBhvr>
                                        <p:cTn id="36" dur="2000" fill="hold"/>
                                        <p:tgtEl>
                                          <p:spTgt spid="13"/>
                                        </p:tgtEl>
                                        <p:attrNameLst>
                                          <p:attrName>ppt_x</p:attrName>
                                          <p:attrName>ppt_y</p:attrName>
                                        </p:attrNameLst>
                                      </p:cBhvr>
                                      <p:rCtr x="3073" y="-2500"/>
                                    </p:animMotion>
                                  </p:childTnLst>
                                </p:cTn>
                              </p:par>
                            </p:childTnLst>
                          </p:cTn>
                        </p:par>
                        <p:par>
                          <p:cTn id="37" fill="hold">
                            <p:stCondLst>
                              <p:cond delay="2000"/>
                            </p:stCondLst>
                            <p:childTnLst>
                              <p:par>
                                <p:cTn id="38" presetID="37" presetClass="path" presetSubtype="0" accel="50000" decel="50000" fill="hold" nodeType="afterEffect">
                                  <p:stCondLst>
                                    <p:cond delay="0"/>
                                  </p:stCondLst>
                                  <p:childTnLst>
                                    <p:animMotion origin="layout" path="M 0.06146 7.40741E-7 L 0.07812 -0.04005 C 0.08177 -0.04907 0.08715 -0.05394 0.09253 -0.05394 C 0.0993 -0.05394 0.10434 -0.04907 0.10798 -0.04005 L 0.12569 7.40741E-7 " pathEditMode="relative" rAng="0" ptsTypes="AAAAA">
                                      <p:cBhvr>
                                        <p:cTn id="39" dur="2000" fill="hold"/>
                                        <p:tgtEl>
                                          <p:spTgt spid="13"/>
                                        </p:tgtEl>
                                        <p:attrNameLst>
                                          <p:attrName>ppt_x</p:attrName>
                                          <p:attrName>ppt_y</p:attrName>
                                        </p:attrNameLst>
                                      </p:cBhvr>
                                      <p:rCtr x="3212" y="-2708"/>
                                    </p:animMotion>
                                  </p:childTnLst>
                                </p:cTn>
                              </p:par>
                            </p:childTnLst>
                          </p:cTn>
                        </p:par>
                        <p:par>
                          <p:cTn id="40" fill="hold">
                            <p:stCondLst>
                              <p:cond delay="4000"/>
                            </p:stCondLst>
                            <p:childTnLst>
                              <p:par>
                                <p:cTn id="41" presetID="37" presetClass="path" presetSubtype="0" accel="50000" decel="50000" fill="hold" nodeType="afterEffect">
                                  <p:stCondLst>
                                    <p:cond delay="0"/>
                                  </p:stCondLst>
                                  <p:childTnLst>
                                    <p:animMotion origin="layout" path="M 0.12569 7.40741E-7 L 0.14305 -0.03727 C 0.14687 -0.0456 0.1526 -0.05 0.15816 -0.05 C 0.16493 -0.05 0.17031 -0.0456 0.17413 -0.03727 L 0.19201 7.40741E-7 " pathEditMode="relative" rAng="0" ptsTypes="AAAAA">
                                      <p:cBhvr>
                                        <p:cTn id="42" dur="2000" fill="hold"/>
                                        <p:tgtEl>
                                          <p:spTgt spid="13"/>
                                        </p:tgtEl>
                                        <p:attrNameLst>
                                          <p:attrName>ppt_x</p:attrName>
                                          <p:attrName>ppt_y</p:attrName>
                                        </p:attrNameLst>
                                      </p:cBhvr>
                                      <p:rCtr x="3316" y="-2500"/>
                                    </p:animMotion>
                                  </p:childTnLst>
                                </p:cTn>
                              </p:par>
                            </p:childTnLst>
                          </p:cTn>
                        </p:par>
                        <p:par>
                          <p:cTn id="43" fill="hold">
                            <p:stCondLst>
                              <p:cond delay="6000"/>
                            </p:stCondLst>
                            <p:childTnLst>
                              <p:par>
                                <p:cTn id="44" presetID="37" presetClass="path" presetSubtype="0" accel="50000" decel="50000" fill="hold" nodeType="afterEffect">
                                  <p:stCondLst>
                                    <p:cond delay="0"/>
                                  </p:stCondLst>
                                  <p:childTnLst>
                                    <p:animMotion origin="layout" path="M 0.19201 7.40741E-7 L 0.20798 -0.03727 C 0.21146 -0.0456 0.21666 -0.05 0.22205 -0.05 C 0.22795 -0.05 0.23281 -0.0456 0.23628 -0.03727 L 0.25277 7.40741E-7 " pathEditMode="relative" rAng="0" ptsTypes="AAAAA">
                                      <p:cBhvr>
                                        <p:cTn id="45" dur="2000" fill="hold"/>
                                        <p:tgtEl>
                                          <p:spTgt spid="13"/>
                                        </p:tgtEl>
                                        <p:attrNameLst>
                                          <p:attrName>ppt_x</p:attrName>
                                          <p:attrName>ppt_y</p:attrName>
                                        </p:attrNameLst>
                                      </p:cBhvr>
                                      <p:rCtr x="3038" y="-2500"/>
                                    </p:animMotion>
                                  </p:childTnLst>
                                </p:cTn>
                              </p:par>
                            </p:childTnLst>
                          </p:cTn>
                        </p:par>
                        <p:par>
                          <p:cTn id="46" fill="hold">
                            <p:stCondLst>
                              <p:cond delay="8000"/>
                            </p:stCondLst>
                            <p:childTnLst>
                              <p:par>
                                <p:cTn id="47" presetID="37" presetClass="path" presetSubtype="0" accel="50000" decel="50000" fill="hold" nodeType="afterEffect">
                                  <p:stCondLst>
                                    <p:cond delay="0"/>
                                  </p:stCondLst>
                                  <p:childTnLst>
                                    <p:animMotion origin="layout" path="M 0.25277 7.40741E-7 L 0.26996 -0.03727 C 0.27361 -0.0456 0.27882 -0.05 0.28472 -0.05 C 0.29114 -0.05 0.29618 -0.0456 0.29982 -0.03727 L 0.31736 7.40741E-7 " pathEditMode="relative" rAng="0" ptsTypes="AAAAA">
                                      <p:cBhvr>
                                        <p:cTn id="48" dur="2000" fill="hold"/>
                                        <p:tgtEl>
                                          <p:spTgt spid="13"/>
                                        </p:tgtEl>
                                        <p:attrNameLst>
                                          <p:attrName>ppt_x</p:attrName>
                                          <p:attrName>ppt_y</p:attrName>
                                        </p:attrNameLst>
                                      </p:cBhvr>
                                      <p:rCtr x="3229" y="-2500"/>
                                    </p:animMotion>
                                  </p:childTnLst>
                                </p:cTn>
                              </p:par>
                            </p:childTnLst>
                          </p:cTn>
                        </p:par>
                        <p:par>
                          <p:cTn id="49" fill="hold">
                            <p:stCondLst>
                              <p:cond delay="10000"/>
                            </p:stCondLst>
                            <p:childTnLst>
                              <p:par>
                                <p:cTn id="50" presetID="37" presetClass="path" presetSubtype="0" accel="50000" decel="50000" fill="hold" nodeType="afterEffect">
                                  <p:stCondLst>
                                    <p:cond delay="0"/>
                                  </p:stCondLst>
                                  <p:childTnLst>
                                    <p:animMotion origin="layout" path="M 0.31736 7.40741E-7 L 0.32639 -0.01875 C 0.32812 -0.02292 0.33107 -0.025 0.3342 -0.025 C 0.3375 -0.025 0.34027 -0.02292 0.34201 -0.01875 L 0.35139 7.40741E-7 " pathEditMode="relative" rAng="0" ptsTypes="AAAAA">
                                      <p:cBhvr>
                                        <p:cTn id="51" dur="2000" fill="hold"/>
                                        <p:tgtEl>
                                          <p:spTgt spid="13"/>
                                        </p:tgtEl>
                                        <p:attrNameLst>
                                          <p:attrName>ppt_x</p:attrName>
                                          <p:attrName>ppt_y</p:attrName>
                                        </p:attrNameLst>
                                      </p:cBhvr>
                                      <p:rCtr x="1701" y="-1250"/>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B5AE-9DF2-4FDD-A783-232AF477707D}"/>
              </a:ext>
            </a:extLst>
          </p:cNvPr>
          <p:cNvSpPr>
            <a:spLocks noGrp="1"/>
          </p:cNvSpPr>
          <p:nvPr>
            <p:ph type="title"/>
          </p:nvPr>
        </p:nvSpPr>
        <p:spPr>
          <a:xfrm>
            <a:off x="457198" y="2009827"/>
            <a:ext cx="8220075" cy="994306"/>
          </a:xfrm>
        </p:spPr>
        <p:txBody>
          <a:bodyPr/>
          <a:lstStyle/>
          <a:p>
            <a:pPr algn="ctr"/>
            <a:r>
              <a:rPr lang="en-US" dirty="0"/>
              <a:t>The bus arrives at quarter to 1 or 12.45.</a:t>
            </a:r>
            <a:endParaRPr lang="en-GB" dirty="0"/>
          </a:p>
        </p:txBody>
      </p:sp>
      <p:pic>
        <p:nvPicPr>
          <p:cNvPr id="3" name="Picture 2">
            <a:extLst>
              <a:ext uri="{FF2B5EF4-FFF2-40B4-BE49-F238E27FC236}">
                <a16:creationId xmlns:a16="http://schemas.microsoft.com/office/drawing/2014/main" xmlns="" id="{82C179F8-9F64-4B19-9DB8-FE10EC6ED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3555953"/>
            <a:ext cx="1936060" cy="1937788"/>
          </a:xfrm>
          <a:prstGeom prst="rect">
            <a:avLst/>
          </a:prstGeom>
        </p:spPr>
      </p:pic>
      <p:cxnSp>
        <p:nvCxnSpPr>
          <p:cNvPr id="4" name="Straight Arrow Connector 3">
            <a:extLst>
              <a:ext uri="{FF2B5EF4-FFF2-40B4-BE49-F238E27FC236}">
                <a16:creationId xmlns:a16="http://schemas.microsoft.com/office/drawing/2014/main" xmlns="" id="{9B967902-7A79-43DA-AF70-A76A0839B8EF}"/>
              </a:ext>
            </a:extLst>
          </p:cNvPr>
          <p:cNvCxnSpPr>
            <a:cxnSpLocks/>
          </p:cNvCxnSpPr>
          <p:nvPr/>
        </p:nvCxnSpPr>
        <p:spPr>
          <a:xfrm flipH="1" flipV="1">
            <a:off x="3931920" y="4518500"/>
            <a:ext cx="641488" cy="3158"/>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8153E7C-FDC9-449B-A0E0-78414BD1D3D4}"/>
              </a:ext>
            </a:extLst>
          </p:cNvPr>
          <p:cNvCxnSpPr>
            <a:cxnSpLocks/>
          </p:cNvCxnSpPr>
          <p:nvPr/>
        </p:nvCxnSpPr>
        <p:spPr>
          <a:xfrm flipV="1">
            <a:off x="4573409" y="4053840"/>
            <a:ext cx="52475" cy="464660"/>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B545BA5-B49C-465C-AFEE-ECACA7111D3C}"/>
              </a:ext>
            </a:extLst>
          </p:cNvPr>
          <p:cNvSpPr/>
          <p:nvPr/>
        </p:nvSpPr>
        <p:spPr>
          <a:xfrm rot="10800000">
            <a:off x="4520932" y="44606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546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C6218-2AC1-4FEC-B181-43B08EB28D37}"/>
              </a:ext>
            </a:extLst>
          </p:cNvPr>
          <p:cNvSpPr>
            <a:spLocks noGrp="1"/>
          </p:cNvSpPr>
          <p:nvPr>
            <p:ph type="title"/>
          </p:nvPr>
        </p:nvSpPr>
        <p:spPr/>
        <p:txBody>
          <a:bodyPr/>
          <a:lstStyle/>
          <a:p>
            <a:r>
              <a:rPr lang="en-US" dirty="0"/>
              <a:t>Questions About Time</a:t>
            </a:r>
            <a:endParaRPr lang="en-GB" dirty="0"/>
          </a:p>
        </p:txBody>
      </p:sp>
      <p:sp>
        <p:nvSpPr>
          <p:cNvPr id="6" name="TextBox 5">
            <a:extLst>
              <a:ext uri="{FF2B5EF4-FFF2-40B4-BE49-F238E27FC236}">
                <a16:creationId xmlns:a16="http://schemas.microsoft.com/office/drawing/2014/main" xmlns="" id="{5D41C9D7-5F25-46C8-B726-F60175AB6B1E}"/>
              </a:ext>
            </a:extLst>
          </p:cNvPr>
          <p:cNvSpPr txBox="1"/>
          <p:nvPr/>
        </p:nvSpPr>
        <p:spPr>
          <a:xfrm>
            <a:off x="771525" y="4756819"/>
            <a:ext cx="7600950" cy="1328023"/>
          </a:xfrm>
          <a:prstGeom prst="roundRect">
            <a:avLst/>
          </a:prstGeom>
          <a:solidFill>
            <a:schemeClr val="accent2"/>
          </a:solidFill>
        </p:spPr>
        <p:txBody>
          <a:bodyPr wrap="square" rtlCol="0">
            <a:spAutoFit/>
          </a:bodyPr>
          <a:lstStyle/>
          <a:p>
            <a:pPr algn="ctr"/>
            <a:r>
              <a:rPr lang="en-US" dirty="0">
                <a:solidFill>
                  <a:schemeClr val="bg1"/>
                </a:solidFill>
              </a:rPr>
              <a:t>The runner begins the long distance race at half past 12 and takes 2 hours and 15 minutes to complete it. What time does the runner finish the race?</a:t>
            </a:r>
          </a:p>
          <a:p>
            <a:pPr algn="ctr"/>
            <a:r>
              <a:rPr lang="en-US" b="1" dirty="0">
                <a:solidFill>
                  <a:schemeClr val="bg1"/>
                </a:solidFill>
              </a:rPr>
              <a:t>Answer: Quarter to 3 or 2.45.</a:t>
            </a:r>
          </a:p>
        </p:txBody>
      </p:sp>
      <p:sp>
        <p:nvSpPr>
          <p:cNvPr id="5" name="TextBox 4">
            <a:extLst>
              <a:ext uri="{FF2B5EF4-FFF2-40B4-BE49-F238E27FC236}">
                <a16:creationId xmlns:a16="http://schemas.microsoft.com/office/drawing/2014/main" xmlns="" id="{219ABF21-9E47-4A8E-A2C7-58F2B5411B5F}"/>
              </a:ext>
            </a:extLst>
          </p:cNvPr>
          <p:cNvSpPr txBox="1"/>
          <p:nvPr/>
        </p:nvSpPr>
        <p:spPr>
          <a:xfrm>
            <a:off x="771525" y="3676236"/>
            <a:ext cx="7600950" cy="1021556"/>
          </a:xfrm>
          <a:prstGeom prst="roundRect">
            <a:avLst/>
          </a:prstGeom>
          <a:solidFill>
            <a:schemeClr val="accent2"/>
          </a:solidFill>
        </p:spPr>
        <p:txBody>
          <a:bodyPr wrap="square" rtlCol="0">
            <a:spAutoFit/>
          </a:bodyPr>
          <a:lstStyle/>
          <a:p>
            <a:pPr algn="ctr"/>
            <a:r>
              <a:rPr lang="en-US" dirty="0">
                <a:solidFill>
                  <a:schemeClr val="bg1"/>
                </a:solidFill>
              </a:rPr>
              <a:t>The train departs at quarter to 3 and the journey is 4 hours long. </a:t>
            </a:r>
          </a:p>
          <a:p>
            <a:pPr algn="ctr"/>
            <a:r>
              <a:rPr lang="en-US" dirty="0">
                <a:solidFill>
                  <a:schemeClr val="bg1"/>
                </a:solidFill>
              </a:rPr>
              <a:t>What time does the train arrive at its destination?</a:t>
            </a:r>
          </a:p>
          <a:p>
            <a:pPr algn="ctr"/>
            <a:r>
              <a:rPr lang="en-US" b="1" dirty="0">
                <a:solidFill>
                  <a:schemeClr val="bg1"/>
                </a:solidFill>
              </a:rPr>
              <a:t>Answer: Quarter to 7 or 6.45.</a:t>
            </a:r>
          </a:p>
        </p:txBody>
      </p:sp>
      <p:sp>
        <p:nvSpPr>
          <p:cNvPr id="4" name="TextBox 3">
            <a:extLst>
              <a:ext uri="{FF2B5EF4-FFF2-40B4-BE49-F238E27FC236}">
                <a16:creationId xmlns:a16="http://schemas.microsoft.com/office/drawing/2014/main" xmlns="" id="{9F1E4146-DD17-4151-94E1-287529D037DF}"/>
              </a:ext>
            </a:extLst>
          </p:cNvPr>
          <p:cNvSpPr txBox="1"/>
          <p:nvPr/>
        </p:nvSpPr>
        <p:spPr>
          <a:xfrm>
            <a:off x="771525" y="2595653"/>
            <a:ext cx="7600950" cy="1021556"/>
          </a:xfrm>
          <a:prstGeom prst="roundRect">
            <a:avLst/>
          </a:prstGeom>
          <a:solidFill>
            <a:schemeClr val="accent2"/>
          </a:solidFill>
        </p:spPr>
        <p:txBody>
          <a:bodyPr wrap="square" rtlCol="0">
            <a:spAutoFit/>
          </a:bodyPr>
          <a:lstStyle/>
          <a:p>
            <a:pPr algn="ctr"/>
            <a:r>
              <a:rPr lang="en-US" dirty="0">
                <a:solidFill>
                  <a:schemeClr val="bg1"/>
                </a:solidFill>
              </a:rPr>
              <a:t>The concert begins at 6 o’clock and lasts for 3 hours and 15 minutes. What time does the concert end?</a:t>
            </a:r>
          </a:p>
          <a:p>
            <a:pPr algn="ctr"/>
            <a:r>
              <a:rPr lang="en-US" b="1" dirty="0">
                <a:solidFill>
                  <a:schemeClr val="bg1"/>
                </a:solidFill>
              </a:rPr>
              <a:t>Answer: Quarter past 9 or 9.15.</a:t>
            </a:r>
          </a:p>
        </p:txBody>
      </p:sp>
      <p:sp>
        <p:nvSpPr>
          <p:cNvPr id="3" name="TextBox 2">
            <a:extLst>
              <a:ext uri="{FF2B5EF4-FFF2-40B4-BE49-F238E27FC236}">
                <a16:creationId xmlns:a16="http://schemas.microsoft.com/office/drawing/2014/main" xmlns="" id="{8E6D3B06-4996-47B7-9BDC-949F6B4114CF}"/>
              </a:ext>
            </a:extLst>
          </p:cNvPr>
          <p:cNvSpPr txBox="1"/>
          <p:nvPr/>
        </p:nvSpPr>
        <p:spPr>
          <a:xfrm>
            <a:off x="771525" y="1513613"/>
            <a:ext cx="7600950" cy="1021556"/>
          </a:xfrm>
          <a:prstGeom prst="roundRect">
            <a:avLst/>
          </a:prstGeom>
          <a:solidFill>
            <a:schemeClr val="accent2"/>
          </a:solidFill>
        </p:spPr>
        <p:txBody>
          <a:bodyPr wrap="square" rtlCol="0">
            <a:spAutoFit/>
          </a:bodyPr>
          <a:lstStyle/>
          <a:p>
            <a:pPr algn="ctr"/>
            <a:r>
              <a:rPr lang="en-US" dirty="0">
                <a:solidFill>
                  <a:schemeClr val="bg1"/>
                </a:solidFill>
              </a:rPr>
              <a:t>You begin the football match at quarter past 12 </a:t>
            </a:r>
            <a:r>
              <a:rPr lang="en-US">
                <a:solidFill>
                  <a:schemeClr val="bg1"/>
                </a:solidFill>
              </a:rPr>
              <a:t>and finish </a:t>
            </a:r>
            <a:r>
              <a:rPr lang="en-US" dirty="0">
                <a:solidFill>
                  <a:schemeClr val="bg1"/>
                </a:solidFill>
              </a:rPr>
              <a:t>2 hours later. What time does the match finish?</a:t>
            </a:r>
          </a:p>
          <a:p>
            <a:pPr algn="ctr"/>
            <a:r>
              <a:rPr lang="en-US" b="1" dirty="0">
                <a:solidFill>
                  <a:schemeClr val="bg1"/>
                </a:solidFill>
              </a:rPr>
              <a:t>Answer: Quarter past 2 or 2.15.</a:t>
            </a:r>
          </a:p>
        </p:txBody>
      </p:sp>
      <p:sp>
        <p:nvSpPr>
          <p:cNvPr id="8" name="TextBox 7">
            <a:extLst>
              <a:ext uri="{FF2B5EF4-FFF2-40B4-BE49-F238E27FC236}">
                <a16:creationId xmlns:a16="http://schemas.microsoft.com/office/drawing/2014/main" xmlns="" id="{72FB30FF-0C6F-4364-9DBE-61B0920D5786}"/>
              </a:ext>
            </a:extLst>
          </p:cNvPr>
          <p:cNvSpPr txBox="1"/>
          <p:nvPr/>
        </p:nvSpPr>
        <p:spPr>
          <a:xfrm>
            <a:off x="2827020" y="2159096"/>
            <a:ext cx="3505200" cy="408623"/>
          </a:xfrm>
          <a:prstGeom prst="roundRect">
            <a:avLst/>
          </a:prstGeom>
          <a:solidFill>
            <a:schemeClr val="bg1"/>
          </a:solidFill>
        </p:spPr>
        <p:txBody>
          <a:bodyPr wrap="square" rtlCol="0">
            <a:spAutoFit/>
          </a:bodyPr>
          <a:lstStyle/>
          <a:p>
            <a:pPr algn="ctr"/>
            <a:r>
              <a:rPr lang="en-US" b="1" dirty="0"/>
              <a:t>Reveal Answer</a:t>
            </a:r>
            <a:endParaRPr lang="en-GB" b="1" dirty="0"/>
          </a:p>
        </p:txBody>
      </p:sp>
      <p:sp>
        <p:nvSpPr>
          <p:cNvPr id="9" name="TextBox 8">
            <a:extLst>
              <a:ext uri="{FF2B5EF4-FFF2-40B4-BE49-F238E27FC236}">
                <a16:creationId xmlns:a16="http://schemas.microsoft.com/office/drawing/2014/main" xmlns="" id="{19EEC465-4182-4ABE-9BD6-341E29980462}"/>
              </a:ext>
            </a:extLst>
          </p:cNvPr>
          <p:cNvSpPr txBox="1"/>
          <p:nvPr/>
        </p:nvSpPr>
        <p:spPr>
          <a:xfrm>
            <a:off x="2827020" y="3238099"/>
            <a:ext cx="3505200" cy="408623"/>
          </a:xfrm>
          <a:prstGeom prst="roundRect">
            <a:avLst/>
          </a:prstGeom>
          <a:solidFill>
            <a:schemeClr val="bg1"/>
          </a:solidFill>
        </p:spPr>
        <p:txBody>
          <a:bodyPr wrap="square" rtlCol="0">
            <a:spAutoFit/>
          </a:bodyPr>
          <a:lstStyle/>
          <a:p>
            <a:pPr algn="ctr"/>
            <a:r>
              <a:rPr lang="en-US" b="1" dirty="0"/>
              <a:t>Reveal Answer</a:t>
            </a:r>
            <a:endParaRPr lang="en-GB" b="1" dirty="0"/>
          </a:p>
        </p:txBody>
      </p:sp>
      <p:sp>
        <p:nvSpPr>
          <p:cNvPr id="10" name="TextBox 9">
            <a:extLst>
              <a:ext uri="{FF2B5EF4-FFF2-40B4-BE49-F238E27FC236}">
                <a16:creationId xmlns:a16="http://schemas.microsoft.com/office/drawing/2014/main" xmlns="" id="{56D0D93D-62AD-41C4-91A0-928A3974448A}"/>
              </a:ext>
            </a:extLst>
          </p:cNvPr>
          <p:cNvSpPr txBox="1"/>
          <p:nvPr/>
        </p:nvSpPr>
        <p:spPr>
          <a:xfrm>
            <a:off x="2827020" y="4318683"/>
            <a:ext cx="3505200" cy="408623"/>
          </a:xfrm>
          <a:prstGeom prst="roundRect">
            <a:avLst/>
          </a:prstGeom>
          <a:solidFill>
            <a:schemeClr val="bg1"/>
          </a:solidFill>
        </p:spPr>
        <p:txBody>
          <a:bodyPr wrap="square" rtlCol="0">
            <a:spAutoFit/>
          </a:bodyPr>
          <a:lstStyle/>
          <a:p>
            <a:pPr algn="ctr"/>
            <a:r>
              <a:rPr lang="en-US" b="1" dirty="0"/>
              <a:t>Reveal Answer</a:t>
            </a:r>
            <a:endParaRPr lang="en-GB" b="1" dirty="0"/>
          </a:p>
        </p:txBody>
      </p:sp>
      <p:sp>
        <p:nvSpPr>
          <p:cNvPr id="11" name="TextBox 10">
            <a:extLst>
              <a:ext uri="{FF2B5EF4-FFF2-40B4-BE49-F238E27FC236}">
                <a16:creationId xmlns:a16="http://schemas.microsoft.com/office/drawing/2014/main" xmlns="" id="{5BCD8A61-71D0-409B-BADF-CE034DDADE2A}"/>
              </a:ext>
            </a:extLst>
          </p:cNvPr>
          <p:cNvSpPr txBox="1"/>
          <p:nvPr/>
        </p:nvSpPr>
        <p:spPr>
          <a:xfrm>
            <a:off x="2827020" y="5705732"/>
            <a:ext cx="3505200" cy="408623"/>
          </a:xfrm>
          <a:prstGeom prst="roundRect">
            <a:avLst/>
          </a:prstGeom>
          <a:solidFill>
            <a:schemeClr val="bg1"/>
          </a:solidFill>
        </p:spPr>
        <p:txBody>
          <a:bodyPr wrap="square" rtlCol="0">
            <a:spAutoFit/>
          </a:bodyPr>
          <a:lstStyle/>
          <a:p>
            <a:pPr algn="ctr"/>
            <a:r>
              <a:rPr lang="en-US" b="1" dirty="0"/>
              <a:t>Reveal Answer</a:t>
            </a:r>
            <a:endParaRPr lang="en-GB" b="1" dirty="0"/>
          </a:p>
        </p:txBody>
      </p:sp>
    </p:spTree>
    <p:extLst>
      <p:ext uri="{BB962C8B-B14F-4D97-AF65-F5344CB8AC3E}">
        <p14:creationId xmlns:p14="http://schemas.microsoft.com/office/powerpoint/2010/main" val="13309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anim calcmode="lin" valueType="num">
                                      <p:cBhvr>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anim calcmode="lin" valueType="num">
                                      <p:cBhvr>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5">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500"/>
                                        <p:tgtEl>
                                          <p:spTgt spid="5">
                                            <p:txEl>
                                              <p:pRg st="1" end="1"/>
                                            </p:txEl>
                                          </p:spTgt>
                                        </p:tgtEl>
                                      </p:cBhvr>
                                    </p:animEffect>
                                    <p:anim calcmode="lin" valueType="num">
                                      <p:cBhvr>
                                        <p:cTn id="5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9" dur="500" fill="hold"/>
                                        <p:tgtEl>
                                          <p:spTgt spid="5">
                                            <p:txEl>
                                              <p:pRg st="1" end="1"/>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anim calcmode="lin" valueType="num">
                                      <p:cBhvr>
                                        <p:cTn id="73" dur="500" fill="hold"/>
                                        <p:tgtEl>
                                          <p:spTgt spid="6"/>
                                        </p:tgtEl>
                                        <p:attrNameLst>
                                          <p:attrName>ppt_x</p:attrName>
                                        </p:attrNameLst>
                                      </p:cBhvr>
                                      <p:tavLst>
                                        <p:tav tm="0">
                                          <p:val>
                                            <p:strVal val="#ppt_x"/>
                                          </p:val>
                                        </p:tav>
                                        <p:tav tm="100000">
                                          <p:val>
                                            <p:strVal val="#ppt_x"/>
                                          </p:val>
                                        </p:tav>
                                      </p:tavLst>
                                    </p:anim>
                                    <p:anim calcmode="lin" valueType="num">
                                      <p:cBhvr>
                                        <p:cTn id="74" dur="500" fill="hold"/>
                                        <p:tgtEl>
                                          <p:spTgt spid="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fade">
                                      <p:cBhvr>
                                        <p:cTn id="77" dur="500"/>
                                        <p:tgtEl>
                                          <p:spTgt spid="6">
                                            <p:txEl>
                                              <p:pRg st="0" end="0"/>
                                            </p:txEl>
                                          </p:spTgt>
                                        </p:tgtEl>
                                      </p:cBhvr>
                                    </p:animEffect>
                                    <p:anim calcmode="lin" valueType="num">
                                      <p:cBhvr>
                                        <p:cTn id="7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6">
                                            <p:txEl>
                                              <p:pRg st="0" end="0"/>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anim calcmode="lin" valueType="num">
                                      <p:cBhvr>
                                        <p:cTn id="83" dur="500" fill="hold"/>
                                        <p:tgtEl>
                                          <p:spTgt spid="11"/>
                                        </p:tgtEl>
                                        <p:attrNameLst>
                                          <p:attrName>ppt_x</p:attrName>
                                        </p:attrNameLst>
                                      </p:cBhvr>
                                      <p:tavLst>
                                        <p:tav tm="0">
                                          <p:val>
                                            <p:strVal val="#ppt_x"/>
                                          </p:val>
                                        </p:tav>
                                        <p:tav tm="100000">
                                          <p:val>
                                            <p:strVal val="#ppt_x"/>
                                          </p:val>
                                        </p:tav>
                                      </p:tavLst>
                                    </p:anim>
                                    <p:anim calcmode="lin" valueType="num">
                                      <p:cBhvr>
                                        <p:cTn id="84" dur="5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500"/>
                            </p:stCondLst>
                            <p:childTnLst>
                              <p:par>
                                <p:cTn id="86" presetID="1" presetClass="entr" presetSubtype="0" fill="hold" nodeType="after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8" restart="whenNotActive" fill="hold" evtFilter="cancelBubble" nodeType="interactiveSeq">
                <p:stCondLst>
                  <p:cond evt="onClick" delay="0">
                    <p:tgtEl>
                      <p:spTgt spid="8"/>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8"/>
                                        </p:tgtEl>
                                      </p:cBhvr>
                                    </p:animEffect>
                                    <p:set>
                                      <p:cBhvr>
                                        <p:cTn id="9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4" restart="whenNotActive" fill="hold" evtFilter="cancelBubble" nodeType="interactiveSeq">
                <p:stCondLst>
                  <p:cond evt="onClick" delay="0">
                    <p:tgtEl>
                      <p:spTgt spid="9"/>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6" restart="whenNotActive" fill="hold" evtFilter="cancelBubble" nodeType="interactiveSeq">
                <p:stCondLst>
                  <p:cond evt="onClick" delay="0">
                    <p:tgtEl>
                      <p:spTgt spid="11"/>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5" grpId="0" animBg="1"/>
      <p:bldP spid="4" grpId="0" animBg="1"/>
      <p:bldP spid="3"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04A74-5B5C-4F88-BA7B-60B220109809}"/>
              </a:ext>
            </a:extLst>
          </p:cNvPr>
          <p:cNvSpPr>
            <a:spLocks noGrp="1"/>
          </p:cNvSpPr>
          <p:nvPr>
            <p:ph type="title"/>
          </p:nvPr>
        </p:nvSpPr>
        <p:spPr/>
        <p:txBody>
          <a:bodyPr/>
          <a:lstStyle/>
          <a:p>
            <a:r>
              <a:rPr lang="en-US" dirty="0"/>
              <a:t>Analogue Clock Face</a:t>
            </a:r>
            <a:endParaRPr lang="en-GB" dirty="0"/>
          </a:p>
        </p:txBody>
      </p:sp>
      <p:pic>
        <p:nvPicPr>
          <p:cNvPr id="4" name="Graphic 3">
            <a:extLst>
              <a:ext uri="{FF2B5EF4-FFF2-40B4-BE49-F238E27FC236}">
                <a16:creationId xmlns:a16="http://schemas.microsoft.com/office/drawing/2014/main" xmlns="" id="{04908783-1CAA-4125-B864-E60700FF944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1525" y="5476743"/>
            <a:ext cx="7600950" cy="619125"/>
          </a:xfrm>
          <a:prstGeom prst="rect">
            <a:avLst/>
          </a:prstGeom>
        </p:spPr>
      </p:pic>
      <p:sp>
        <p:nvSpPr>
          <p:cNvPr id="5" name="TextBox 4">
            <a:extLst>
              <a:ext uri="{FF2B5EF4-FFF2-40B4-BE49-F238E27FC236}">
                <a16:creationId xmlns:a16="http://schemas.microsoft.com/office/drawing/2014/main" xmlns="" id="{EF753B1A-AC21-4460-97EA-CCE492C033A0}"/>
              </a:ext>
            </a:extLst>
          </p:cNvPr>
          <p:cNvSpPr txBox="1"/>
          <p:nvPr/>
        </p:nvSpPr>
        <p:spPr>
          <a:xfrm>
            <a:off x="771525" y="1619075"/>
            <a:ext cx="7600950" cy="646331"/>
          </a:xfrm>
          <a:prstGeom prst="rect">
            <a:avLst/>
          </a:prstGeom>
          <a:noFill/>
        </p:spPr>
        <p:txBody>
          <a:bodyPr wrap="square" rtlCol="0">
            <a:spAutoFit/>
          </a:bodyPr>
          <a:lstStyle/>
          <a:p>
            <a:pPr algn="ctr"/>
            <a:r>
              <a:rPr lang="en-US" dirty="0"/>
              <a:t>An analogue clock face is just a different type of number line.</a:t>
            </a:r>
          </a:p>
          <a:p>
            <a:pPr algn="ctr"/>
            <a:r>
              <a:rPr lang="en-US" dirty="0"/>
              <a:t>It has the numbers 1 to 12 on its face.</a:t>
            </a:r>
            <a:endParaRPr lang="en-GB" dirty="0"/>
          </a:p>
        </p:txBody>
      </p:sp>
      <p:grpSp>
        <p:nvGrpSpPr>
          <p:cNvPr id="20" name="Group 19">
            <a:extLst>
              <a:ext uri="{FF2B5EF4-FFF2-40B4-BE49-F238E27FC236}">
                <a16:creationId xmlns:a16="http://schemas.microsoft.com/office/drawing/2014/main" xmlns="" id="{41DA220E-FD09-44B2-9AB3-5C3901578BA9}"/>
              </a:ext>
            </a:extLst>
          </p:cNvPr>
          <p:cNvGrpSpPr/>
          <p:nvPr/>
        </p:nvGrpSpPr>
        <p:grpSpPr>
          <a:xfrm>
            <a:off x="3404679" y="2617743"/>
            <a:ext cx="2325112" cy="2327188"/>
            <a:chOff x="3404679" y="2617743"/>
            <a:chExt cx="2325112" cy="2327188"/>
          </a:xfrm>
        </p:grpSpPr>
        <p:grpSp>
          <p:nvGrpSpPr>
            <p:cNvPr id="9" name="Group 8">
              <a:extLst>
                <a:ext uri="{FF2B5EF4-FFF2-40B4-BE49-F238E27FC236}">
                  <a16:creationId xmlns:a16="http://schemas.microsoft.com/office/drawing/2014/main" xmlns="" id="{2AC5FFFE-6823-4440-92F0-5C1873FB5849}"/>
                </a:ext>
              </a:extLst>
            </p:cNvPr>
            <p:cNvGrpSpPr/>
            <p:nvPr/>
          </p:nvGrpSpPr>
          <p:grpSpPr>
            <a:xfrm>
              <a:off x="3404679" y="2617743"/>
              <a:ext cx="2325112" cy="2327188"/>
              <a:chOff x="3409444" y="2617743"/>
              <a:chExt cx="2325112" cy="2327188"/>
            </a:xfrm>
          </p:grpSpPr>
          <p:pic>
            <p:nvPicPr>
              <p:cNvPr id="7" name="Picture 6">
                <a:extLst>
                  <a:ext uri="{FF2B5EF4-FFF2-40B4-BE49-F238E27FC236}">
                    <a16:creationId xmlns:a16="http://schemas.microsoft.com/office/drawing/2014/main" xmlns="" id="{1D0A4532-FAB1-4148-B78E-484E0C148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444" y="2617743"/>
                <a:ext cx="2325112" cy="2327188"/>
              </a:xfrm>
              <a:prstGeom prst="rect">
                <a:avLst/>
              </a:prstGeom>
            </p:spPr>
          </p:pic>
          <p:sp>
            <p:nvSpPr>
              <p:cNvPr id="8" name="Oval 7">
                <a:extLst>
                  <a:ext uri="{FF2B5EF4-FFF2-40B4-BE49-F238E27FC236}">
                    <a16:creationId xmlns:a16="http://schemas.microsoft.com/office/drawing/2014/main" xmlns="" id="{884B9C54-EA95-4ACF-991A-A3F3C986DF40}"/>
                  </a:ext>
                </a:extLst>
              </p:cNvPr>
              <p:cNvSpPr/>
              <p:nvPr/>
            </p:nvSpPr>
            <p:spPr>
              <a:xfrm>
                <a:off x="4514759" y="3728861"/>
                <a:ext cx="104952" cy="104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 name="Straight Arrow Connector 10">
              <a:extLst>
                <a:ext uri="{FF2B5EF4-FFF2-40B4-BE49-F238E27FC236}">
                  <a16:creationId xmlns:a16="http://schemas.microsoft.com/office/drawing/2014/main" xmlns="" id="{28697D29-8FFA-41DF-A009-196F155B90B9}"/>
                </a:ext>
              </a:extLst>
            </p:cNvPr>
            <p:cNvCxnSpPr>
              <a:cxnSpLocks/>
            </p:cNvCxnSpPr>
            <p:nvPr/>
          </p:nvCxnSpPr>
          <p:spPr>
            <a:xfrm flipV="1">
              <a:off x="4567235" y="3083419"/>
              <a:ext cx="0" cy="68943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7C05407-183E-4209-8A62-DBF9A59C7D0D}"/>
                </a:ext>
              </a:extLst>
            </p:cNvPr>
            <p:cNvCxnSpPr>
              <a:cxnSpLocks/>
            </p:cNvCxnSpPr>
            <p:nvPr/>
          </p:nvCxnSpPr>
          <p:spPr>
            <a:xfrm>
              <a:off x="4567235" y="3800775"/>
              <a:ext cx="385765" cy="27925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92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F19B9-C8BB-4A5A-9053-52E279F15999}"/>
              </a:ext>
            </a:extLst>
          </p:cNvPr>
          <p:cNvSpPr>
            <a:spLocks noGrp="1"/>
          </p:cNvSpPr>
          <p:nvPr>
            <p:ph type="title"/>
          </p:nvPr>
        </p:nvSpPr>
        <p:spPr/>
        <p:txBody>
          <a:bodyPr/>
          <a:lstStyle/>
          <a:p>
            <a:r>
              <a:rPr lang="en-US" dirty="0"/>
              <a:t>Analogue Clock Face</a:t>
            </a:r>
            <a:endParaRPr lang="en-GB" dirty="0"/>
          </a:p>
        </p:txBody>
      </p:sp>
      <p:sp>
        <p:nvSpPr>
          <p:cNvPr id="3" name="TextBox 2">
            <a:extLst>
              <a:ext uri="{FF2B5EF4-FFF2-40B4-BE49-F238E27FC236}">
                <a16:creationId xmlns:a16="http://schemas.microsoft.com/office/drawing/2014/main" xmlns="" id="{234BF704-1296-49DF-9C91-7CCA5157C2D7}"/>
              </a:ext>
            </a:extLst>
          </p:cNvPr>
          <p:cNvSpPr txBox="1"/>
          <p:nvPr/>
        </p:nvSpPr>
        <p:spPr>
          <a:xfrm>
            <a:off x="771525" y="1619075"/>
            <a:ext cx="7600950" cy="369332"/>
          </a:xfrm>
          <a:prstGeom prst="rect">
            <a:avLst/>
          </a:prstGeom>
          <a:noFill/>
        </p:spPr>
        <p:txBody>
          <a:bodyPr wrap="square" rtlCol="0">
            <a:spAutoFit/>
          </a:bodyPr>
          <a:lstStyle/>
          <a:p>
            <a:pPr algn="ctr"/>
            <a:r>
              <a:rPr lang="en-US" dirty="0"/>
              <a:t>We can use a number line to help us make a clock face!</a:t>
            </a:r>
            <a:endParaRPr lang="en-GB" dirty="0"/>
          </a:p>
        </p:txBody>
      </p:sp>
      <p:pic>
        <p:nvPicPr>
          <p:cNvPr id="5" name="Picture 4">
            <a:extLst>
              <a:ext uri="{FF2B5EF4-FFF2-40B4-BE49-F238E27FC236}">
                <a16:creationId xmlns:a16="http://schemas.microsoft.com/office/drawing/2014/main" xmlns="" id="{3E7E8A8E-E269-4C77-B6EE-00CEFB6DB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444" y="2396763"/>
            <a:ext cx="2325112" cy="2327188"/>
          </a:xfrm>
          <a:prstGeom prst="rect">
            <a:avLst/>
          </a:prstGeom>
        </p:spPr>
      </p:pic>
      <p:cxnSp>
        <p:nvCxnSpPr>
          <p:cNvPr id="8" name="Straight Arrow Connector 7">
            <a:extLst>
              <a:ext uri="{FF2B5EF4-FFF2-40B4-BE49-F238E27FC236}">
                <a16:creationId xmlns:a16="http://schemas.microsoft.com/office/drawing/2014/main" xmlns="" id="{6E7AAA26-CCAE-4490-8818-6AFC6C92F6B8}"/>
              </a:ext>
            </a:extLst>
          </p:cNvPr>
          <p:cNvCxnSpPr>
            <a:cxnSpLocks/>
          </p:cNvCxnSpPr>
          <p:nvPr/>
        </p:nvCxnSpPr>
        <p:spPr>
          <a:xfrm flipV="1">
            <a:off x="4567235" y="3164074"/>
            <a:ext cx="233365" cy="3895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FD16F38-E3B1-4A27-A9E0-40AEE122DBB0}"/>
              </a:ext>
            </a:extLst>
          </p:cNvPr>
          <p:cNvCxnSpPr>
            <a:cxnSpLocks/>
          </p:cNvCxnSpPr>
          <p:nvPr/>
        </p:nvCxnSpPr>
        <p:spPr>
          <a:xfrm>
            <a:off x="4555504" y="3560357"/>
            <a:ext cx="41450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9AA88CA6-7141-40FA-A2D1-0108520E94F1}"/>
              </a:ext>
            </a:extLst>
          </p:cNvPr>
          <p:cNvCxnSpPr>
            <a:cxnSpLocks/>
          </p:cNvCxnSpPr>
          <p:nvPr/>
        </p:nvCxnSpPr>
        <p:spPr>
          <a:xfrm flipV="1">
            <a:off x="4567235" y="3297643"/>
            <a:ext cx="402771" cy="27795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4674238-D5DF-4852-8F85-538ED537CC8D}"/>
              </a:ext>
            </a:extLst>
          </p:cNvPr>
          <p:cNvCxnSpPr>
            <a:cxnSpLocks/>
          </p:cNvCxnSpPr>
          <p:nvPr/>
        </p:nvCxnSpPr>
        <p:spPr>
          <a:xfrm>
            <a:off x="4555504" y="3564714"/>
            <a:ext cx="414502" cy="22306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F78DBA9-106C-40A5-968C-19130D4085D8}"/>
              </a:ext>
            </a:extLst>
          </p:cNvPr>
          <p:cNvCxnSpPr>
            <a:cxnSpLocks/>
          </p:cNvCxnSpPr>
          <p:nvPr/>
        </p:nvCxnSpPr>
        <p:spPr>
          <a:xfrm>
            <a:off x="4555504" y="3549543"/>
            <a:ext cx="245096" cy="43441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A5A6675E-DAC7-4005-936F-50B6907F49C2}"/>
              </a:ext>
            </a:extLst>
          </p:cNvPr>
          <p:cNvCxnSpPr>
            <a:cxnSpLocks/>
          </p:cNvCxnSpPr>
          <p:nvPr/>
        </p:nvCxnSpPr>
        <p:spPr>
          <a:xfrm>
            <a:off x="4569789" y="3557182"/>
            <a:ext cx="0" cy="47455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0B17D3C3-B1F2-45D8-AEDA-2F139AB2B2AE}"/>
              </a:ext>
            </a:extLst>
          </p:cNvPr>
          <p:cNvCxnSpPr>
            <a:cxnSpLocks/>
          </p:cNvCxnSpPr>
          <p:nvPr/>
        </p:nvCxnSpPr>
        <p:spPr>
          <a:xfrm flipV="1">
            <a:off x="4567235" y="3024752"/>
            <a:ext cx="0" cy="52188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486BFBFF-21E5-420A-AF25-82DBAAB89FCF}"/>
              </a:ext>
            </a:extLst>
          </p:cNvPr>
          <p:cNvCxnSpPr>
            <a:cxnSpLocks/>
          </p:cNvCxnSpPr>
          <p:nvPr/>
        </p:nvCxnSpPr>
        <p:spPr>
          <a:xfrm flipH="1">
            <a:off x="4160044" y="3563532"/>
            <a:ext cx="407191"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67D5DBF7-2AEA-464B-B04D-48CD2C707C76}"/>
              </a:ext>
            </a:extLst>
          </p:cNvPr>
          <p:cNvCxnSpPr>
            <a:cxnSpLocks/>
          </p:cNvCxnSpPr>
          <p:nvPr/>
        </p:nvCxnSpPr>
        <p:spPr>
          <a:xfrm flipH="1">
            <a:off x="4333870" y="3546634"/>
            <a:ext cx="226778" cy="41532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D40EAEFC-4DEA-4CBC-A91D-27855AE7C967}"/>
              </a:ext>
            </a:extLst>
          </p:cNvPr>
          <p:cNvCxnSpPr>
            <a:cxnSpLocks/>
          </p:cNvCxnSpPr>
          <p:nvPr/>
        </p:nvCxnSpPr>
        <p:spPr>
          <a:xfrm flipH="1">
            <a:off x="4209702" y="3564714"/>
            <a:ext cx="345802" cy="2096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14D898E4-A365-406C-8DFC-45726B338E3A}"/>
              </a:ext>
            </a:extLst>
          </p:cNvPr>
          <p:cNvCxnSpPr>
            <a:cxnSpLocks/>
          </p:cNvCxnSpPr>
          <p:nvPr/>
        </p:nvCxnSpPr>
        <p:spPr>
          <a:xfrm flipH="1" flipV="1">
            <a:off x="4181856" y="3360481"/>
            <a:ext cx="373648" cy="20423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AF411717-3543-4EA2-BB05-F65AC59D149F}"/>
              </a:ext>
            </a:extLst>
          </p:cNvPr>
          <p:cNvCxnSpPr>
            <a:cxnSpLocks/>
          </p:cNvCxnSpPr>
          <p:nvPr/>
        </p:nvCxnSpPr>
        <p:spPr>
          <a:xfrm flipH="1" flipV="1">
            <a:off x="4316478" y="3164074"/>
            <a:ext cx="239025" cy="38952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807E5F13-21D0-4DC9-AC09-2A8E868B70D9}"/>
              </a:ext>
            </a:extLst>
          </p:cNvPr>
          <p:cNvSpPr/>
          <p:nvPr/>
        </p:nvSpPr>
        <p:spPr>
          <a:xfrm flipH="1" flipV="1">
            <a:off x="4485884" y="3479006"/>
            <a:ext cx="162702" cy="1627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xmlns="" id="{DC4F2A45-E5B9-4A8F-B7C6-BBE89D410A4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1525" y="5476743"/>
            <a:ext cx="7600950" cy="619125"/>
          </a:xfrm>
          <a:prstGeom prst="rect">
            <a:avLst/>
          </a:prstGeom>
        </p:spPr>
      </p:pic>
      <p:cxnSp>
        <p:nvCxnSpPr>
          <p:cNvPr id="60" name="Straight Arrow Connector 59">
            <a:extLst>
              <a:ext uri="{FF2B5EF4-FFF2-40B4-BE49-F238E27FC236}">
                <a16:creationId xmlns:a16="http://schemas.microsoft.com/office/drawing/2014/main" xmlns="" id="{64C81C0E-DF36-47F5-9DE3-3083123E13F3}"/>
              </a:ext>
            </a:extLst>
          </p:cNvPr>
          <p:cNvCxnSpPr>
            <a:cxnSpLocks/>
          </p:cNvCxnSpPr>
          <p:nvPr/>
        </p:nvCxnSpPr>
        <p:spPr>
          <a:xfrm>
            <a:off x="84582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6C6625C6-3B41-43F5-8784-5C878EBA52FF}"/>
              </a:ext>
            </a:extLst>
          </p:cNvPr>
          <p:cNvCxnSpPr>
            <a:cxnSpLocks/>
          </p:cNvCxnSpPr>
          <p:nvPr/>
        </p:nvCxnSpPr>
        <p:spPr>
          <a:xfrm>
            <a:off x="152400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25994095-BBD5-4CEB-A8DA-3D87DEA9B758}"/>
              </a:ext>
            </a:extLst>
          </p:cNvPr>
          <p:cNvCxnSpPr>
            <a:cxnSpLocks/>
          </p:cNvCxnSpPr>
          <p:nvPr/>
        </p:nvCxnSpPr>
        <p:spPr>
          <a:xfrm>
            <a:off x="219456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D1E583F6-6A3C-4D44-A2C5-8986E7158A14}"/>
              </a:ext>
            </a:extLst>
          </p:cNvPr>
          <p:cNvCxnSpPr>
            <a:cxnSpLocks/>
          </p:cNvCxnSpPr>
          <p:nvPr/>
        </p:nvCxnSpPr>
        <p:spPr>
          <a:xfrm>
            <a:off x="285750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6C111CA9-8007-4202-A420-800083F0A26E}"/>
              </a:ext>
            </a:extLst>
          </p:cNvPr>
          <p:cNvCxnSpPr>
            <a:cxnSpLocks/>
          </p:cNvCxnSpPr>
          <p:nvPr/>
        </p:nvCxnSpPr>
        <p:spPr>
          <a:xfrm>
            <a:off x="352806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76C7F8AD-E439-44DE-9412-EE341F83CCA9}"/>
              </a:ext>
            </a:extLst>
          </p:cNvPr>
          <p:cNvCxnSpPr>
            <a:cxnSpLocks/>
          </p:cNvCxnSpPr>
          <p:nvPr/>
        </p:nvCxnSpPr>
        <p:spPr>
          <a:xfrm>
            <a:off x="419862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708F7A4F-C7E8-42CB-900E-F6FEEFD8F844}"/>
              </a:ext>
            </a:extLst>
          </p:cNvPr>
          <p:cNvCxnSpPr>
            <a:cxnSpLocks/>
          </p:cNvCxnSpPr>
          <p:nvPr/>
        </p:nvCxnSpPr>
        <p:spPr>
          <a:xfrm>
            <a:off x="486156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88D4ADFF-6E10-423A-A5D6-EC1FC4BA844C}"/>
              </a:ext>
            </a:extLst>
          </p:cNvPr>
          <p:cNvCxnSpPr>
            <a:cxnSpLocks/>
          </p:cNvCxnSpPr>
          <p:nvPr/>
        </p:nvCxnSpPr>
        <p:spPr>
          <a:xfrm>
            <a:off x="553974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AEBF44AD-C21E-46E0-854B-532C12D61165}"/>
              </a:ext>
            </a:extLst>
          </p:cNvPr>
          <p:cNvCxnSpPr>
            <a:cxnSpLocks/>
          </p:cNvCxnSpPr>
          <p:nvPr/>
        </p:nvCxnSpPr>
        <p:spPr>
          <a:xfrm>
            <a:off x="620268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E2DBFD7F-9C2A-44AD-AFB9-57F73B1F9404}"/>
              </a:ext>
            </a:extLst>
          </p:cNvPr>
          <p:cNvCxnSpPr>
            <a:cxnSpLocks/>
          </p:cNvCxnSpPr>
          <p:nvPr/>
        </p:nvCxnSpPr>
        <p:spPr>
          <a:xfrm>
            <a:off x="687324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A9494643-135F-4A3F-BA05-B30B533F5E1F}"/>
              </a:ext>
            </a:extLst>
          </p:cNvPr>
          <p:cNvCxnSpPr>
            <a:cxnSpLocks/>
          </p:cNvCxnSpPr>
          <p:nvPr/>
        </p:nvCxnSpPr>
        <p:spPr>
          <a:xfrm>
            <a:off x="754380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F8408949-EC20-4984-96FD-16541727A6D7}"/>
              </a:ext>
            </a:extLst>
          </p:cNvPr>
          <p:cNvCxnSpPr>
            <a:cxnSpLocks/>
          </p:cNvCxnSpPr>
          <p:nvPr/>
        </p:nvCxnSpPr>
        <p:spPr>
          <a:xfrm>
            <a:off x="820674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2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26" presetClass="emph" presetSubtype="0" fill="hold" nodeType="withEffect">
                                  <p:stCondLst>
                                    <p:cond delay="500"/>
                                  </p:stCondLst>
                                  <p:childTnLst>
                                    <p:animEffect transition="out" filter="fade">
                                      <p:cBhvr>
                                        <p:cTn id="30" dur="500" tmFilter="0, 0; .2, .5; .8, .5; 1, 0"/>
                                        <p:tgtEl>
                                          <p:spTgt spid="60"/>
                                        </p:tgtEl>
                                      </p:cBhvr>
                                    </p:animEffect>
                                    <p:animScale>
                                      <p:cBhvr>
                                        <p:cTn id="31" dur="250" autoRev="1" fill="hold"/>
                                        <p:tgtEl>
                                          <p:spTgt spid="60"/>
                                        </p:tgtEl>
                                      </p:cBhvr>
                                      <p:by x="105000" y="105000"/>
                                    </p:animScale>
                                  </p:childTnLst>
                                </p:cTn>
                              </p:par>
                              <p:par>
                                <p:cTn id="32" presetID="26" presetClass="emph" presetSubtype="0" fill="hold" nodeType="withEffect">
                                  <p:stCondLst>
                                    <p:cond delay="50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0"/>
                                        </p:tgtEl>
                                      </p:cBhvr>
                                    </p:animEffect>
                                    <p:set>
                                      <p:cBhvr>
                                        <p:cTn id="42" dur="1" fill="hold">
                                          <p:stCondLst>
                                            <p:cond delay="499"/>
                                          </p:stCondLst>
                                        </p:cTn>
                                        <p:tgtEl>
                                          <p:spTgt spid="6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26" presetClass="emph" presetSubtype="0" fill="hold" nodeType="withEffect">
                                  <p:stCondLst>
                                    <p:cond delay="500"/>
                                  </p:stCondLst>
                                  <p:childTnLst>
                                    <p:animEffect transition="out" filter="fade">
                                      <p:cBhvr>
                                        <p:cTn id="50" dur="500" tmFilter="0, 0; .2, .5; .8, .5; 1, 0"/>
                                        <p:tgtEl>
                                          <p:spTgt spid="69"/>
                                        </p:tgtEl>
                                      </p:cBhvr>
                                    </p:animEffect>
                                    <p:animScale>
                                      <p:cBhvr>
                                        <p:cTn id="51" dur="250" autoRev="1" fill="hold"/>
                                        <p:tgtEl>
                                          <p:spTgt spid="69"/>
                                        </p:tgtEl>
                                      </p:cBhvr>
                                      <p:by x="105000" y="105000"/>
                                    </p:animScale>
                                  </p:childTnLst>
                                </p:cTn>
                              </p:par>
                              <p:par>
                                <p:cTn id="52" presetID="26" presetClass="emph" presetSubtype="0" fill="hold" nodeType="withEffect">
                                  <p:stCondLst>
                                    <p:cond delay="500"/>
                                  </p:stCondLst>
                                  <p:childTnLst>
                                    <p:animEffect transition="out" filter="fade">
                                      <p:cBhvr>
                                        <p:cTn id="53" dur="500" tmFilter="0, 0; .2, .5; .8, .5; 1, 0"/>
                                        <p:tgtEl>
                                          <p:spTgt spid="13"/>
                                        </p:tgtEl>
                                      </p:cBhvr>
                                    </p:animEffect>
                                    <p:animScale>
                                      <p:cBhvr>
                                        <p:cTn id="54" dur="250" autoRev="1" fill="hold"/>
                                        <p:tgtEl>
                                          <p:spTgt spid="13"/>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69"/>
                                        </p:tgtEl>
                                      </p:cBhvr>
                                    </p:animEffect>
                                    <p:set>
                                      <p:cBhvr>
                                        <p:cTn id="59" dur="1" fill="hold">
                                          <p:stCondLst>
                                            <p:cond delay="499"/>
                                          </p:stCondLst>
                                        </p:cTn>
                                        <p:tgtEl>
                                          <p:spTgt spid="6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26" presetClass="emph" presetSubtype="0" fill="hold" nodeType="withEffect">
                                  <p:stCondLst>
                                    <p:cond delay="500"/>
                                  </p:stCondLst>
                                  <p:childTnLst>
                                    <p:animEffect transition="out" filter="fade">
                                      <p:cBhvr>
                                        <p:cTn id="70" dur="500" tmFilter="0, 0; .2, .5; .8, .5; 1, 0"/>
                                        <p:tgtEl>
                                          <p:spTgt spid="70"/>
                                        </p:tgtEl>
                                      </p:cBhvr>
                                    </p:animEffect>
                                    <p:animScale>
                                      <p:cBhvr>
                                        <p:cTn id="71" dur="250" autoRev="1" fill="hold"/>
                                        <p:tgtEl>
                                          <p:spTgt spid="70"/>
                                        </p:tgtEl>
                                      </p:cBhvr>
                                      <p:by x="105000" y="105000"/>
                                    </p:animScale>
                                  </p:childTnLst>
                                </p:cTn>
                              </p:par>
                              <p:par>
                                <p:cTn id="72" presetID="26" presetClass="emph" presetSubtype="0" fill="hold" nodeType="withEffect">
                                  <p:stCondLst>
                                    <p:cond delay="500"/>
                                  </p:stCondLst>
                                  <p:childTnLst>
                                    <p:animEffect transition="out" filter="fade">
                                      <p:cBhvr>
                                        <p:cTn id="73" dur="500" tmFilter="0, 0; .2, .5; .8, .5; 1, 0"/>
                                        <p:tgtEl>
                                          <p:spTgt spid="11"/>
                                        </p:tgtEl>
                                      </p:cBhvr>
                                    </p:animEffect>
                                    <p:animScale>
                                      <p:cBhvr>
                                        <p:cTn id="74" dur="250" autoRev="1" fill="hold"/>
                                        <p:tgtEl>
                                          <p:spTgt spid="11"/>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70"/>
                                        </p:tgtEl>
                                      </p:cBhvr>
                                    </p:animEffect>
                                    <p:set>
                                      <p:cBhvr>
                                        <p:cTn id="79" dur="1" fill="hold">
                                          <p:stCondLst>
                                            <p:cond delay="499"/>
                                          </p:stCondLst>
                                        </p:cTn>
                                        <p:tgtEl>
                                          <p:spTgt spid="7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par>
                                <p:cTn id="86" presetID="10" presetClass="entr" presetSubtype="0" fill="hold"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500"/>
                                        <p:tgtEl>
                                          <p:spTgt spid="71"/>
                                        </p:tgtEl>
                                      </p:cBhvr>
                                    </p:animEffect>
                                  </p:childTnLst>
                                </p:cTn>
                              </p:par>
                              <p:par>
                                <p:cTn id="89" presetID="26" presetClass="emph" presetSubtype="0" fill="hold" nodeType="withEffect">
                                  <p:stCondLst>
                                    <p:cond delay="500"/>
                                  </p:stCondLst>
                                  <p:childTnLst>
                                    <p:animEffect transition="out" filter="fade">
                                      <p:cBhvr>
                                        <p:cTn id="90" dur="500" tmFilter="0, 0; .2, .5; .8, .5; 1, 0"/>
                                        <p:tgtEl>
                                          <p:spTgt spid="15"/>
                                        </p:tgtEl>
                                      </p:cBhvr>
                                    </p:animEffect>
                                    <p:animScale>
                                      <p:cBhvr>
                                        <p:cTn id="91" dur="250" autoRev="1" fill="hold"/>
                                        <p:tgtEl>
                                          <p:spTgt spid="15"/>
                                        </p:tgtEl>
                                      </p:cBhvr>
                                      <p:by x="105000" y="105000"/>
                                    </p:animScale>
                                  </p:childTnLst>
                                </p:cTn>
                              </p:par>
                              <p:par>
                                <p:cTn id="92" presetID="26" presetClass="emph" presetSubtype="0" fill="hold" nodeType="withEffect">
                                  <p:stCondLst>
                                    <p:cond delay="500"/>
                                  </p:stCondLst>
                                  <p:childTnLst>
                                    <p:animEffect transition="out" filter="fade">
                                      <p:cBhvr>
                                        <p:cTn id="93" dur="500" tmFilter="0, 0; .2, .5; .8, .5; 1, 0"/>
                                        <p:tgtEl>
                                          <p:spTgt spid="71"/>
                                        </p:tgtEl>
                                      </p:cBhvr>
                                    </p:animEffect>
                                    <p:animScale>
                                      <p:cBhvr>
                                        <p:cTn id="94" dur="250" autoRev="1" fill="hold"/>
                                        <p:tgtEl>
                                          <p:spTgt spid="71"/>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71"/>
                                        </p:tgtEl>
                                      </p:cBhvr>
                                    </p:animEffect>
                                    <p:set>
                                      <p:cBhvr>
                                        <p:cTn id="99" dur="1" fill="hold">
                                          <p:stCondLst>
                                            <p:cond delay="499"/>
                                          </p:stCondLst>
                                        </p:cTn>
                                        <p:tgtEl>
                                          <p:spTgt spid="7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fade">
                                      <p:cBhvr>
                                        <p:cTn id="108" dur="500"/>
                                        <p:tgtEl>
                                          <p:spTgt spid="17"/>
                                        </p:tgtEl>
                                      </p:cBhvr>
                                    </p:animEffect>
                                  </p:childTnLst>
                                </p:cTn>
                              </p:par>
                              <p:par>
                                <p:cTn id="109" presetID="26" presetClass="emph" presetSubtype="0" fill="hold" nodeType="withEffect">
                                  <p:stCondLst>
                                    <p:cond delay="500"/>
                                  </p:stCondLst>
                                  <p:childTnLst>
                                    <p:animEffect transition="out" filter="fade">
                                      <p:cBhvr>
                                        <p:cTn id="110" dur="500" tmFilter="0, 0; .2, .5; .8, .5; 1, 0"/>
                                        <p:tgtEl>
                                          <p:spTgt spid="72"/>
                                        </p:tgtEl>
                                      </p:cBhvr>
                                    </p:animEffect>
                                    <p:animScale>
                                      <p:cBhvr>
                                        <p:cTn id="111" dur="250" autoRev="1" fill="hold"/>
                                        <p:tgtEl>
                                          <p:spTgt spid="72"/>
                                        </p:tgtEl>
                                      </p:cBhvr>
                                      <p:by x="105000" y="105000"/>
                                    </p:animScale>
                                  </p:childTnLst>
                                </p:cTn>
                              </p:par>
                              <p:par>
                                <p:cTn id="112" presetID="26" presetClass="emph" presetSubtype="0" fill="hold" nodeType="withEffect">
                                  <p:stCondLst>
                                    <p:cond delay="500"/>
                                  </p:stCondLst>
                                  <p:childTnLst>
                                    <p:animEffect transition="out" filter="fade">
                                      <p:cBhvr>
                                        <p:cTn id="113" dur="500" tmFilter="0, 0; .2, .5; .8, .5; 1, 0"/>
                                        <p:tgtEl>
                                          <p:spTgt spid="17"/>
                                        </p:tgtEl>
                                      </p:cBhvr>
                                    </p:animEffect>
                                    <p:animScale>
                                      <p:cBhvr>
                                        <p:cTn id="114" dur="250" autoRev="1" fill="hold"/>
                                        <p:tgtEl>
                                          <p:spTgt spid="17"/>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72"/>
                                        </p:tgtEl>
                                      </p:cBhvr>
                                    </p:animEffect>
                                    <p:set>
                                      <p:cBhvr>
                                        <p:cTn id="119" dur="1" fill="hold">
                                          <p:stCondLst>
                                            <p:cond delay="499"/>
                                          </p:stCondLst>
                                        </p:cTn>
                                        <p:tgtEl>
                                          <p:spTgt spid="7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par>
                                <p:cTn id="126" presetID="10" presetClass="entr" presetSubtype="0" fill="hold"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26" presetClass="emph" presetSubtype="0" fill="hold" nodeType="withEffect">
                                  <p:stCondLst>
                                    <p:cond delay="500"/>
                                  </p:stCondLst>
                                  <p:childTnLst>
                                    <p:animEffect transition="out" filter="fade">
                                      <p:cBhvr>
                                        <p:cTn id="130" dur="500" tmFilter="0, 0; .2, .5; .8, .5; 1, 0"/>
                                        <p:tgtEl>
                                          <p:spTgt spid="73"/>
                                        </p:tgtEl>
                                      </p:cBhvr>
                                    </p:animEffect>
                                    <p:animScale>
                                      <p:cBhvr>
                                        <p:cTn id="131" dur="250" autoRev="1" fill="hold"/>
                                        <p:tgtEl>
                                          <p:spTgt spid="73"/>
                                        </p:tgtEl>
                                      </p:cBhvr>
                                      <p:by x="105000" y="105000"/>
                                    </p:animScale>
                                  </p:childTnLst>
                                </p:cTn>
                              </p:par>
                              <p:par>
                                <p:cTn id="132" presetID="26" presetClass="emph" presetSubtype="0" fill="hold" nodeType="withEffect">
                                  <p:stCondLst>
                                    <p:cond delay="500"/>
                                  </p:stCondLst>
                                  <p:childTnLst>
                                    <p:animEffect transition="out" filter="fade">
                                      <p:cBhvr>
                                        <p:cTn id="133" dur="500" tmFilter="0, 0; .2, .5; .8, .5; 1, 0"/>
                                        <p:tgtEl>
                                          <p:spTgt spid="20"/>
                                        </p:tgtEl>
                                      </p:cBhvr>
                                    </p:animEffect>
                                    <p:animScale>
                                      <p:cBhvr>
                                        <p:cTn id="134" dur="250" autoRev="1" fill="hold"/>
                                        <p:tgtEl>
                                          <p:spTgt spid="20"/>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73"/>
                                        </p:tgtEl>
                                      </p:cBhvr>
                                    </p:animEffect>
                                    <p:set>
                                      <p:cBhvr>
                                        <p:cTn id="139" dur="1" fill="hold">
                                          <p:stCondLst>
                                            <p:cond delay="499"/>
                                          </p:stCondLst>
                                        </p:cTn>
                                        <p:tgtEl>
                                          <p:spTgt spid="73"/>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ntr" presetSubtype="0" fill="hold"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500"/>
                                        <p:tgtEl>
                                          <p:spTgt spid="74"/>
                                        </p:tgtEl>
                                      </p:cBhvr>
                                    </p:animEffect>
                                  </p:childTnLst>
                                </p:cTn>
                              </p:par>
                              <p:par>
                                <p:cTn id="146" presetID="10" presetClass="entr" presetSubtype="0" fill="hold"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childTnLst>
                                </p:cTn>
                              </p:par>
                              <p:par>
                                <p:cTn id="149" presetID="26" presetClass="emph" presetSubtype="0" fill="hold" nodeType="withEffect">
                                  <p:stCondLst>
                                    <p:cond delay="500"/>
                                  </p:stCondLst>
                                  <p:childTnLst>
                                    <p:animEffect transition="out" filter="fade">
                                      <p:cBhvr>
                                        <p:cTn id="150" dur="500" tmFilter="0, 0; .2, .5; .8, .5; 1, 0"/>
                                        <p:tgtEl>
                                          <p:spTgt spid="74"/>
                                        </p:tgtEl>
                                      </p:cBhvr>
                                    </p:animEffect>
                                    <p:animScale>
                                      <p:cBhvr>
                                        <p:cTn id="151" dur="250" autoRev="1" fill="hold"/>
                                        <p:tgtEl>
                                          <p:spTgt spid="74"/>
                                        </p:tgtEl>
                                      </p:cBhvr>
                                      <p:by x="105000" y="105000"/>
                                    </p:animScale>
                                  </p:childTnLst>
                                </p:cTn>
                              </p:par>
                              <p:par>
                                <p:cTn id="152" presetID="26" presetClass="emph" presetSubtype="0" fill="hold" nodeType="withEffect">
                                  <p:stCondLst>
                                    <p:cond delay="500"/>
                                  </p:stCondLst>
                                  <p:childTnLst>
                                    <p:animEffect transition="out" filter="fade">
                                      <p:cBhvr>
                                        <p:cTn id="153" dur="500" tmFilter="0, 0; .2, .5; .8, .5; 1, 0"/>
                                        <p:tgtEl>
                                          <p:spTgt spid="50"/>
                                        </p:tgtEl>
                                      </p:cBhvr>
                                    </p:animEffect>
                                    <p:animScale>
                                      <p:cBhvr>
                                        <p:cTn id="154" dur="250" autoRev="1" fill="hold"/>
                                        <p:tgtEl>
                                          <p:spTgt spid="50"/>
                                        </p:tgtEl>
                                      </p:cBhvr>
                                      <p:by x="105000" y="105000"/>
                                    </p:animScale>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74"/>
                                        </p:tgtEl>
                                      </p:cBhvr>
                                    </p:animEffect>
                                    <p:set>
                                      <p:cBhvr>
                                        <p:cTn id="159" dur="1" fill="hold">
                                          <p:stCondLst>
                                            <p:cond delay="499"/>
                                          </p:stCondLst>
                                        </p:cTn>
                                        <p:tgtEl>
                                          <p:spTgt spid="74"/>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50"/>
                                        </p:tgtEl>
                                      </p:cBhvr>
                                    </p:animEffect>
                                    <p:set>
                                      <p:cBhvr>
                                        <p:cTn id="162" dur="1" fill="hold">
                                          <p:stCondLst>
                                            <p:cond delay="499"/>
                                          </p:stCondLst>
                                        </p:cTn>
                                        <p:tgtEl>
                                          <p:spTgt spid="50"/>
                                        </p:tgtEl>
                                        <p:attrNameLst>
                                          <p:attrName>style.visibility</p:attrName>
                                        </p:attrNameLst>
                                      </p:cBhvr>
                                      <p:to>
                                        <p:strVal val="hidden"/>
                                      </p:to>
                                    </p:set>
                                  </p:childTnLst>
                                </p:cTn>
                              </p:par>
                              <p:par>
                                <p:cTn id="163" presetID="10" presetClass="entr" presetSubtype="0" fill="hold" nodeType="with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fade">
                                      <p:cBhvr>
                                        <p:cTn id="165" dur="500"/>
                                        <p:tgtEl>
                                          <p:spTgt spid="75"/>
                                        </p:tgtEl>
                                      </p:cBhvr>
                                    </p:animEffect>
                                  </p:childTnLst>
                                </p:cTn>
                              </p:par>
                              <p:par>
                                <p:cTn id="166" presetID="10" presetClass="entr" presetSubtype="0" fill="hold" nodeType="withEffect">
                                  <p:stCondLst>
                                    <p:cond delay="0"/>
                                  </p:stCondLst>
                                  <p:childTnLst>
                                    <p:set>
                                      <p:cBhvr>
                                        <p:cTn id="167" dur="1" fill="hold">
                                          <p:stCondLst>
                                            <p:cond delay="0"/>
                                          </p:stCondLst>
                                        </p:cTn>
                                        <p:tgtEl>
                                          <p:spTgt spid="52"/>
                                        </p:tgtEl>
                                        <p:attrNameLst>
                                          <p:attrName>style.visibility</p:attrName>
                                        </p:attrNameLst>
                                      </p:cBhvr>
                                      <p:to>
                                        <p:strVal val="visible"/>
                                      </p:to>
                                    </p:set>
                                    <p:animEffect transition="in" filter="fade">
                                      <p:cBhvr>
                                        <p:cTn id="168" dur="500"/>
                                        <p:tgtEl>
                                          <p:spTgt spid="52"/>
                                        </p:tgtEl>
                                      </p:cBhvr>
                                    </p:animEffect>
                                  </p:childTnLst>
                                </p:cTn>
                              </p:par>
                              <p:par>
                                <p:cTn id="169" presetID="26" presetClass="emph" presetSubtype="0" fill="hold" nodeType="withEffect">
                                  <p:stCondLst>
                                    <p:cond delay="500"/>
                                  </p:stCondLst>
                                  <p:childTnLst>
                                    <p:animEffect transition="out" filter="fade">
                                      <p:cBhvr>
                                        <p:cTn id="170" dur="500" tmFilter="0, 0; .2, .5; .8, .5; 1, 0"/>
                                        <p:tgtEl>
                                          <p:spTgt spid="75"/>
                                        </p:tgtEl>
                                      </p:cBhvr>
                                    </p:animEffect>
                                    <p:animScale>
                                      <p:cBhvr>
                                        <p:cTn id="171" dur="250" autoRev="1" fill="hold"/>
                                        <p:tgtEl>
                                          <p:spTgt spid="75"/>
                                        </p:tgtEl>
                                      </p:cBhvr>
                                      <p:by x="105000" y="105000"/>
                                    </p:animScale>
                                  </p:childTnLst>
                                </p:cTn>
                              </p:par>
                              <p:par>
                                <p:cTn id="172" presetID="26" presetClass="emph" presetSubtype="0" fill="hold" nodeType="withEffect">
                                  <p:stCondLst>
                                    <p:cond delay="500"/>
                                  </p:stCondLst>
                                  <p:childTnLst>
                                    <p:animEffect transition="out" filter="fade">
                                      <p:cBhvr>
                                        <p:cTn id="173" dur="500" tmFilter="0, 0; .2, .5; .8, .5; 1, 0"/>
                                        <p:tgtEl>
                                          <p:spTgt spid="52"/>
                                        </p:tgtEl>
                                      </p:cBhvr>
                                    </p:animEffect>
                                    <p:animScale>
                                      <p:cBhvr>
                                        <p:cTn id="174" dur="250" autoRev="1" fill="hold"/>
                                        <p:tgtEl>
                                          <p:spTgt spid="52"/>
                                        </p:tgtEl>
                                      </p:cBhvr>
                                      <p:by x="105000" y="105000"/>
                                    </p:animScale>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5"/>
                                        </p:tgtEl>
                                      </p:cBhvr>
                                    </p:animEffect>
                                    <p:set>
                                      <p:cBhvr>
                                        <p:cTn id="179" dur="1" fill="hold">
                                          <p:stCondLst>
                                            <p:cond delay="499"/>
                                          </p:stCondLst>
                                        </p:cTn>
                                        <p:tgtEl>
                                          <p:spTgt spid="75"/>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52"/>
                                        </p:tgtEl>
                                      </p:cBhvr>
                                    </p:animEffect>
                                    <p:set>
                                      <p:cBhvr>
                                        <p:cTn id="182" dur="1" fill="hold">
                                          <p:stCondLst>
                                            <p:cond delay="499"/>
                                          </p:stCondLst>
                                        </p:cTn>
                                        <p:tgtEl>
                                          <p:spTgt spid="52"/>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6"/>
                                        </p:tgtEl>
                                        <p:attrNameLst>
                                          <p:attrName>style.visibility</p:attrName>
                                        </p:attrNameLst>
                                      </p:cBhvr>
                                      <p:to>
                                        <p:strVal val="visible"/>
                                      </p:to>
                                    </p:set>
                                    <p:animEffect transition="in" filter="fade">
                                      <p:cBhvr>
                                        <p:cTn id="185" dur="500"/>
                                        <p:tgtEl>
                                          <p:spTgt spid="76"/>
                                        </p:tgtEl>
                                      </p:cBhvr>
                                    </p:animEffect>
                                  </p:childTnLst>
                                </p:cTn>
                              </p:par>
                              <p:par>
                                <p:cTn id="186" presetID="10" presetClass="entr" presetSubtype="0" fill="hold" nodeType="withEffect">
                                  <p:stCondLst>
                                    <p:cond delay="0"/>
                                  </p:stCondLst>
                                  <p:childTnLst>
                                    <p:set>
                                      <p:cBhvr>
                                        <p:cTn id="187" dur="1" fill="hold">
                                          <p:stCondLst>
                                            <p:cond delay="0"/>
                                          </p:stCondLst>
                                        </p:cTn>
                                        <p:tgtEl>
                                          <p:spTgt spid="48"/>
                                        </p:tgtEl>
                                        <p:attrNameLst>
                                          <p:attrName>style.visibility</p:attrName>
                                        </p:attrNameLst>
                                      </p:cBhvr>
                                      <p:to>
                                        <p:strVal val="visible"/>
                                      </p:to>
                                    </p:set>
                                    <p:animEffect transition="in" filter="fade">
                                      <p:cBhvr>
                                        <p:cTn id="188" dur="500"/>
                                        <p:tgtEl>
                                          <p:spTgt spid="48"/>
                                        </p:tgtEl>
                                      </p:cBhvr>
                                    </p:animEffect>
                                  </p:childTnLst>
                                </p:cTn>
                              </p:par>
                              <p:par>
                                <p:cTn id="189" presetID="26" presetClass="emph" presetSubtype="0" fill="hold" nodeType="withEffect">
                                  <p:stCondLst>
                                    <p:cond delay="500"/>
                                  </p:stCondLst>
                                  <p:childTnLst>
                                    <p:animEffect transition="out" filter="fade">
                                      <p:cBhvr>
                                        <p:cTn id="190" dur="500" tmFilter="0, 0; .2, .5; .8, .5; 1, 0"/>
                                        <p:tgtEl>
                                          <p:spTgt spid="76"/>
                                        </p:tgtEl>
                                      </p:cBhvr>
                                    </p:animEffect>
                                    <p:animScale>
                                      <p:cBhvr>
                                        <p:cTn id="191" dur="250" autoRev="1" fill="hold"/>
                                        <p:tgtEl>
                                          <p:spTgt spid="76"/>
                                        </p:tgtEl>
                                      </p:cBhvr>
                                      <p:by x="105000" y="105000"/>
                                    </p:animScale>
                                  </p:childTnLst>
                                </p:cTn>
                              </p:par>
                              <p:par>
                                <p:cTn id="192" presetID="26" presetClass="emph" presetSubtype="0" fill="hold" nodeType="withEffect">
                                  <p:stCondLst>
                                    <p:cond delay="500"/>
                                  </p:stCondLst>
                                  <p:childTnLst>
                                    <p:animEffect transition="out" filter="fade">
                                      <p:cBhvr>
                                        <p:cTn id="193" dur="500" tmFilter="0, 0; .2, .5; .8, .5; 1, 0"/>
                                        <p:tgtEl>
                                          <p:spTgt spid="48"/>
                                        </p:tgtEl>
                                      </p:cBhvr>
                                    </p:animEffect>
                                    <p:animScale>
                                      <p:cBhvr>
                                        <p:cTn id="194" dur="250" autoRev="1" fill="hold"/>
                                        <p:tgtEl>
                                          <p:spTgt spid="48"/>
                                        </p:tgtEl>
                                      </p:cBhvr>
                                      <p:by x="105000" y="105000"/>
                                    </p:animScale>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nodeType="clickEffect">
                                  <p:stCondLst>
                                    <p:cond delay="0"/>
                                  </p:stCondLst>
                                  <p:childTnLst>
                                    <p:animEffect transition="out" filter="fade">
                                      <p:cBhvr>
                                        <p:cTn id="198" dur="500"/>
                                        <p:tgtEl>
                                          <p:spTgt spid="76"/>
                                        </p:tgtEl>
                                      </p:cBhvr>
                                    </p:animEffect>
                                    <p:set>
                                      <p:cBhvr>
                                        <p:cTn id="199" dur="1" fill="hold">
                                          <p:stCondLst>
                                            <p:cond delay="499"/>
                                          </p:stCondLst>
                                        </p:cTn>
                                        <p:tgtEl>
                                          <p:spTgt spid="7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48"/>
                                        </p:tgtEl>
                                      </p:cBhvr>
                                    </p:animEffect>
                                    <p:set>
                                      <p:cBhvr>
                                        <p:cTn id="202" dur="1" fill="hold">
                                          <p:stCondLst>
                                            <p:cond delay="499"/>
                                          </p:stCondLst>
                                        </p:cTn>
                                        <p:tgtEl>
                                          <p:spTgt spid="48"/>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77"/>
                                        </p:tgtEl>
                                        <p:attrNameLst>
                                          <p:attrName>style.visibility</p:attrName>
                                        </p:attrNameLst>
                                      </p:cBhvr>
                                      <p:to>
                                        <p:strVal val="visible"/>
                                      </p:to>
                                    </p:set>
                                    <p:animEffect transition="in" filter="fade">
                                      <p:cBhvr>
                                        <p:cTn id="205" dur="500"/>
                                        <p:tgtEl>
                                          <p:spTgt spid="77"/>
                                        </p:tgtEl>
                                      </p:cBhvr>
                                    </p:animEffect>
                                  </p:childTnLst>
                                </p:cTn>
                              </p:par>
                              <p:par>
                                <p:cTn id="206" presetID="10" presetClass="entr" presetSubtype="0" fill="hold" nodeType="withEffect">
                                  <p:stCondLst>
                                    <p:cond delay="0"/>
                                  </p:stCondLst>
                                  <p:childTnLst>
                                    <p:set>
                                      <p:cBhvr>
                                        <p:cTn id="207" dur="1" fill="hold">
                                          <p:stCondLst>
                                            <p:cond delay="0"/>
                                          </p:stCondLst>
                                        </p:cTn>
                                        <p:tgtEl>
                                          <p:spTgt spid="55"/>
                                        </p:tgtEl>
                                        <p:attrNameLst>
                                          <p:attrName>style.visibility</p:attrName>
                                        </p:attrNameLst>
                                      </p:cBhvr>
                                      <p:to>
                                        <p:strVal val="visible"/>
                                      </p:to>
                                    </p:set>
                                    <p:animEffect transition="in" filter="fade">
                                      <p:cBhvr>
                                        <p:cTn id="208" dur="500"/>
                                        <p:tgtEl>
                                          <p:spTgt spid="55"/>
                                        </p:tgtEl>
                                      </p:cBhvr>
                                    </p:animEffect>
                                  </p:childTnLst>
                                </p:cTn>
                              </p:par>
                              <p:par>
                                <p:cTn id="209" presetID="26" presetClass="emph" presetSubtype="0" fill="hold" nodeType="withEffect">
                                  <p:stCondLst>
                                    <p:cond delay="500"/>
                                  </p:stCondLst>
                                  <p:childTnLst>
                                    <p:animEffect transition="out" filter="fade">
                                      <p:cBhvr>
                                        <p:cTn id="210" dur="500" tmFilter="0, 0; .2, .5; .8, .5; 1, 0"/>
                                        <p:tgtEl>
                                          <p:spTgt spid="77"/>
                                        </p:tgtEl>
                                      </p:cBhvr>
                                    </p:animEffect>
                                    <p:animScale>
                                      <p:cBhvr>
                                        <p:cTn id="211" dur="250" autoRev="1" fill="hold"/>
                                        <p:tgtEl>
                                          <p:spTgt spid="77"/>
                                        </p:tgtEl>
                                      </p:cBhvr>
                                      <p:by x="105000" y="105000"/>
                                    </p:animScale>
                                  </p:childTnLst>
                                </p:cTn>
                              </p:par>
                              <p:par>
                                <p:cTn id="212" presetID="26" presetClass="emph" presetSubtype="0" fill="hold" nodeType="withEffect">
                                  <p:stCondLst>
                                    <p:cond delay="500"/>
                                  </p:stCondLst>
                                  <p:childTnLst>
                                    <p:animEffect transition="out" filter="fade">
                                      <p:cBhvr>
                                        <p:cTn id="213" dur="500" tmFilter="0, 0; .2, .5; .8, .5; 1, 0"/>
                                        <p:tgtEl>
                                          <p:spTgt spid="55"/>
                                        </p:tgtEl>
                                      </p:cBhvr>
                                    </p:animEffect>
                                    <p:animScale>
                                      <p:cBhvr>
                                        <p:cTn id="214" dur="250" autoRev="1" fill="hold"/>
                                        <p:tgtEl>
                                          <p:spTgt spid="55"/>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77"/>
                                        </p:tgtEl>
                                      </p:cBhvr>
                                    </p:animEffect>
                                    <p:set>
                                      <p:cBhvr>
                                        <p:cTn id="219" dur="1" fill="hold">
                                          <p:stCondLst>
                                            <p:cond delay="499"/>
                                          </p:stCondLst>
                                        </p:cTn>
                                        <p:tgtEl>
                                          <p:spTgt spid="77"/>
                                        </p:tgtEl>
                                        <p:attrNameLst>
                                          <p:attrName>style.visibility</p:attrName>
                                        </p:attrNameLst>
                                      </p:cBhvr>
                                      <p:to>
                                        <p:strVal val="hidden"/>
                                      </p:to>
                                    </p:set>
                                  </p:childTnLst>
                                </p:cTn>
                              </p:par>
                              <p:par>
                                <p:cTn id="220" presetID="10" presetClass="exit" presetSubtype="0" fill="hold" nodeType="withEffect">
                                  <p:stCondLst>
                                    <p:cond delay="0"/>
                                  </p:stCondLst>
                                  <p:childTnLst>
                                    <p:animEffect transition="out" filter="fade">
                                      <p:cBhvr>
                                        <p:cTn id="221" dur="500"/>
                                        <p:tgtEl>
                                          <p:spTgt spid="55"/>
                                        </p:tgtEl>
                                      </p:cBhvr>
                                    </p:animEffect>
                                    <p:set>
                                      <p:cBhvr>
                                        <p:cTn id="222" dur="1" fill="hold">
                                          <p:stCondLst>
                                            <p:cond delay="499"/>
                                          </p:stCondLst>
                                        </p:cTn>
                                        <p:tgtEl>
                                          <p:spTgt spid="55"/>
                                        </p:tgtEl>
                                        <p:attrNameLst>
                                          <p:attrName>style.visibility</p:attrName>
                                        </p:attrNameLst>
                                      </p:cBhvr>
                                      <p:to>
                                        <p:strVal val="hidden"/>
                                      </p:to>
                                    </p:set>
                                  </p:childTnLst>
                                </p:cTn>
                              </p:par>
                              <p:par>
                                <p:cTn id="223" presetID="10" presetClass="entr" presetSubtype="0" fill="hold" nodeType="withEffect">
                                  <p:stCondLst>
                                    <p:cond delay="0"/>
                                  </p:stCondLst>
                                  <p:childTnLst>
                                    <p:set>
                                      <p:cBhvr>
                                        <p:cTn id="224" dur="1" fill="hold">
                                          <p:stCondLst>
                                            <p:cond delay="0"/>
                                          </p:stCondLst>
                                        </p:cTn>
                                        <p:tgtEl>
                                          <p:spTgt spid="78"/>
                                        </p:tgtEl>
                                        <p:attrNameLst>
                                          <p:attrName>style.visibility</p:attrName>
                                        </p:attrNameLst>
                                      </p:cBhvr>
                                      <p:to>
                                        <p:strVal val="visible"/>
                                      </p:to>
                                    </p:set>
                                    <p:animEffect transition="in" filter="fade">
                                      <p:cBhvr>
                                        <p:cTn id="225" dur="500"/>
                                        <p:tgtEl>
                                          <p:spTgt spid="78"/>
                                        </p:tgtEl>
                                      </p:cBhvr>
                                    </p:animEffect>
                                  </p:childTnLst>
                                </p:cTn>
                              </p:par>
                              <p:par>
                                <p:cTn id="226" presetID="10" presetClass="entr" presetSubtype="0" fill="hold"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fade">
                                      <p:cBhvr>
                                        <p:cTn id="228" dur="500"/>
                                        <p:tgtEl>
                                          <p:spTgt spid="57"/>
                                        </p:tgtEl>
                                      </p:cBhvr>
                                    </p:animEffect>
                                  </p:childTnLst>
                                </p:cTn>
                              </p:par>
                              <p:par>
                                <p:cTn id="229" presetID="26" presetClass="emph" presetSubtype="0" fill="hold" nodeType="withEffect">
                                  <p:stCondLst>
                                    <p:cond delay="500"/>
                                  </p:stCondLst>
                                  <p:childTnLst>
                                    <p:animEffect transition="out" filter="fade">
                                      <p:cBhvr>
                                        <p:cTn id="230" dur="500" tmFilter="0, 0; .2, .5; .8, .5; 1, 0"/>
                                        <p:tgtEl>
                                          <p:spTgt spid="78"/>
                                        </p:tgtEl>
                                      </p:cBhvr>
                                    </p:animEffect>
                                    <p:animScale>
                                      <p:cBhvr>
                                        <p:cTn id="231" dur="250" autoRev="1" fill="hold"/>
                                        <p:tgtEl>
                                          <p:spTgt spid="78"/>
                                        </p:tgtEl>
                                      </p:cBhvr>
                                      <p:by x="105000" y="105000"/>
                                    </p:animScale>
                                  </p:childTnLst>
                                </p:cTn>
                              </p:par>
                              <p:par>
                                <p:cTn id="232" presetID="26" presetClass="emph" presetSubtype="0" fill="hold" nodeType="withEffect">
                                  <p:stCondLst>
                                    <p:cond delay="500"/>
                                  </p:stCondLst>
                                  <p:childTnLst>
                                    <p:animEffect transition="out" filter="fade">
                                      <p:cBhvr>
                                        <p:cTn id="233" dur="500" tmFilter="0, 0; .2, .5; .8, .5; 1, 0"/>
                                        <p:tgtEl>
                                          <p:spTgt spid="57"/>
                                        </p:tgtEl>
                                      </p:cBhvr>
                                    </p:animEffect>
                                    <p:animScale>
                                      <p:cBhvr>
                                        <p:cTn id="234" dur="250" autoRev="1" fill="hold"/>
                                        <p:tgtEl>
                                          <p:spTgt spid="57"/>
                                        </p:tgtEl>
                                      </p:cBhvr>
                                      <p:by x="105000" y="105000"/>
                                    </p:animScale>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nodeType="clickEffect">
                                  <p:stCondLst>
                                    <p:cond delay="0"/>
                                  </p:stCondLst>
                                  <p:childTnLst>
                                    <p:animEffect transition="out" filter="fade">
                                      <p:cBhvr>
                                        <p:cTn id="238" dur="500"/>
                                        <p:tgtEl>
                                          <p:spTgt spid="78"/>
                                        </p:tgtEl>
                                      </p:cBhvr>
                                    </p:animEffect>
                                    <p:set>
                                      <p:cBhvr>
                                        <p:cTn id="239" dur="1" fill="hold">
                                          <p:stCondLst>
                                            <p:cond delay="499"/>
                                          </p:stCondLst>
                                        </p:cTn>
                                        <p:tgtEl>
                                          <p:spTgt spid="78"/>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57"/>
                                        </p:tgtEl>
                                      </p:cBhvr>
                                    </p:animEffect>
                                    <p:set>
                                      <p:cBhvr>
                                        <p:cTn id="242" dur="1" fill="hold">
                                          <p:stCondLst>
                                            <p:cond delay="499"/>
                                          </p:stCondLst>
                                        </p:cTn>
                                        <p:tgtEl>
                                          <p:spTgt spid="57"/>
                                        </p:tgtEl>
                                        <p:attrNameLst>
                                          <p:attrName>style.visibility</p:attrName>
                                        </p:attrNameLst>
                                      </p:cBhvr>
                                      <p:to>
                                        <p:strVal val="hidden"/>
                                      </p:to>
                                    </p:set>
                                  </p:childTnLst>
                                </p:cTn>
                              </p:par>
                              <p:par>
                                <p:cTn id="243" presetID="10" presetClass="entr" presetSubtype="0" fill="hold" nodeType="with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fade">
                                      <p:cBhvr>
                                        <p:cTn id="245" dur="500"/>
                                        <p:tgtEl>
                                          <p:spTgt spid="79"/>
                                        </p:tgtEl>
                                      </p:cBhvr>
                                    </p:animEffect>
                                  </p:childTnLst>
                                </p:cTn>
                              </p:par>
                              <p:par>
                                <p:cTn id="246" presetID="10" presetClass="entr" presetSubtype="0" fill="hold" nodeType="withEffect">
                                  <p:stCondLst>
                                    <p:cond delay="0"/>
                                  </p:stCondLst>
                                  <p:childTnLst>
                                    <p:set>
                                      <p:cBhvr>
                                        <p:cTn id="247" dur="1" fill="hold">
                                          <p:stCondLst>
                                            <p:cond delay="0"/>
                                          </p:stCondLst>
                                        </p:cTn>
                                        <p:tgtEl>
                                          <p:spTgt spid="46"/>
                                        </p:tgtEl>
                                        <p:attrNameLst>
                                          <p:attrName>style.visibility</p:attrName>
                                        </p:attrNameLst>
                                      </p:cBhvr>
                                      <p:to>
                                        <p:strVal val="visible"/>
                                      </p:to>
                                    </p:set>
                                    <p:animEffect transition="in" filter="fade">
                                      <p:cBhvr>
                                        <p:cTn id="248" dur="500"/>
                                        <p:tgtEl>
                                          <p:spTgt spid="46"/>
                                        </p:tgtEl>
                                      </p:cBhvr>
                                    </p:animEffect>
                                  </p:childTnLst>
                                </p:cTn>
                              </p:par>
                              <p:par>
                                <p:cTn id="249" presetID="26" presetClass="emph" presetSubtype="0" fill="hold" nodeType="withEffect">
                                  <p:stCondLst>
                                    <p:cond delay="500"/>
                                  </p:stCondLst>
                                  <p:childTnLst>
                                    <p:animEffect transition="out" filter="fade">
                                      <p:cBhvr>
                                        <p:cTn id="250" dur="500" tmFilter="0, 0; .2, .5; .8, .5; 1, 0"/>
                                        <p:tgtEl>
                                          <p:spTgt spid="79"/>
                                        </p:tgtEl>
                                      </p:cBhvr>
                                    </p:animEffect>
                                    <p:animScale>
                                      <p:cBhvr>
                                        <p:cTn id="251" dur="250" autoRev="1" fill="hold"/>
                                        <p:tgtEl>
                                          <p:spTgt spid="79"/>
                                        </p:tgtEl>
                                      </p:cBhvr>
                                      <p:by x="105000" y="105000"/>
                                    </p:animScale>
                                  </p:childTnLst>
                                </p:cTn>
                              </p:par>
                              <p:par>
                                <p:cTn id="252" presetID="26" presetClass="emph" presetSubtype="0" fill="hold" nodeType="withEffect">
                                  <p:stCondLst>
                                    <p:cond delay="500"/>
                                  </p:stCondLst>
                                  <p:childTnLst>
                                    <p:animEffect transition="out" filter="fade">
                                      <p:cBhvr>
                                        <p:cTn id="253" dur="500" tmFilter="0, 0; .2, .5; .8, .5; 1, 0"/>
                                        <p:tgtEl>
                                          <p:spTgt spid="46"/>
                                        </p:tgtEl>
                                      </p:cBhvr>
                                    </p:animEffect>
                                    <p:animScale>
                                      <p:cBhvr>
                                        <p:cTn id="254"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490B6-9BD8-41ED-B541-0B2F11CDD506}"/>
              </a:ext>
            </a:extLst>
          </p:cNvPr>
          <p:cNvSpPr>
            <a:spLocks noGrp="1"/>
          </p:cNvSpPr>
          <p:nvPr>
            <p:ph type="title"/>
          </p:nvPr>
        </p:nvSpPr>
        <p:spPr/>
        <p:txBody>
          <a:bodyPr/>
          <a:lstStyle/>
          <a:p>
            <a:r>
              <a:rPr lang="en-US" dirty="0"/>
              <a:t>Whole, Halves and Quarters</a:t>
            </a:r>
            <a:endParaRPr lang="en-GB" dirty="0"/>
          </a:p>
        </p:txBody>
      </p:sp>
      <p:grpSp>
        <p:nvGrpSpPr>
          <p:cNvPr id="19" name="Group 18">
            <a:extLst>
              <a:ext uri="{FF2B5EF4-FFF2-40B4-BE49-F238E27FC236}">
                <a16:creationId xmlns:a16="http://schemas.microsoft.com/office/drawing/2014/main" xmlns="" id="{2BFCDD98-CA17-4BC2-9F6B-3C17CC738BA7}"/>
              </a:ext>
            </a:extLst>
          </p:cNvPr>
          <p:cNvGrpSpPr/>
          <p:nvPr/>
        </p:nvGrpSpPr>
        <p:grpSpPr>
          <a:xfrm>
            <a:off x="637563" y="2186321"/>
            <a:ext cx="2483142" cy="3383144"/>
            <a:chOff x="637563" y="2186321"/>
            <a:chExt cx="2483142" cy="3383144"/>
          </a:xfrm>
        </p:grpSpPr>
        <p:pic>
          <p:nvPicPr>
            <p:cNvPr id="4" name="Picture 3">
              <a:extLst>
                <a:ext uri="{FF2B5EF4-FFF2-40B4-BE49-F238E27FC236}">
                  <a16:creationId xmlns:a16="http://schemas.microsoft.com/office/drawing/2014/main" xmlns="" id="{717A698E-8578-4962-A1BF-BFAFD504CE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63" y="2186321"/>
              <a:ext cx="2483142" cy="2485358"/>
            </a:xfrm>
            <a:prstGeom prst="rect">
              <a:avLst/>
            </a:prstGeom>
          </p:spPr>
        </p:pic>
        <p:sp>
          <p:nvSpPr>
            <p:cNvPr id="16" name="TextBox 15">
              <a:extLst>
                <a:ext uri="{FF2B5EF4-FFF2-40B4-BE49-F238E27FC236}">
                  <a16:creationId xmlns:a16="http://schemas.microsoft.com/office/drawing/2014/main" xmlns="" id="{ECD1D261-68E8-40D6-8BAC-E73392C30663}"/>
                </a:ext>
              </a:extLst>
            </p:cNvPr>
            <p:cNvSpPr txBox="1"/>
            <p:nvPr/>
          </p:nvSpPr>
          <p:spPr>
            <a:xfrm>
              <a:off x="637563" y="5200133"/>
              <a:ext cx="2483142" cy="369332"/>
            </a:xfrm>
            <a:prstGeom prst="rect">
              <a:avLst/>
            </a:prstGeom>
            <a:noFill/>
          </p:spPr>
          <p:txBody>
            <a:bodyPr wrap="square" rtlCol="0">
              <a:spAutoFit/>
            </a:bodyPr>
            <a:lstStyle/>
            <a:p>
              <a:pPr algn="ctr"/>
              <a:r>
                <a:rPr lang="en-US" b="1" dirty="0"/>
                <a:t>1 whole</a:t>
              </a:r>
              <a:endParaRPr lang="en-GB" b="1" dirty="0"/>
            </a:p>
          </p:txBody>
        </p:sp>
      </p:grpSp>
      <p:grpSp>
        <p:nvGrpSpPr>
          <p:cNvPr id="20" name="Group 19">
            <a:extLst>
              <a:ext uri="{FF2B5EF4-FFF2-40B4-BE49-F238E27FC236}">
                <a16:creationId xmlns:a16="http://schemas.microsoft.com/office/drawing/2014/main" xmlns="" id="{38A23928-49EC-4513-8657-65064FF4E564}"/>
              </a:ext>
            </a:extLst>
          </p:cNvPr>
          <p:cNvGrpSpPr/>
          <p:nvPr/>
        </p:nvGrpSpPr>
        <p:grpSpPr>
          <a:xfrm>
            <a:off x="3317275" y="2013358"/>
            <a:ext cx="2491531" cy="3556107"/>
            <a:chOff x="3317275" y="2013358"/>
            <a:chExt cx="2491531" cy="3556107"/>
          </a:xfrm>
        </p:grpSpPr>
        <p:pic>
          <p:nvPicPr>
            <p:cNvPr id="5" name="Picture 4">
              <a:extLst>
                <a:ext uri="{FF2B5EF4-FFF2-40B4-BE49-F238E27FC236}">
                  <a16:creationId xmlns:a16="http://schemas.microsoft.com/office/drawing/2014/main" xmlns="" id="{3B26FF16-AAC6-4B6C-9FE6-CCF705110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5664" y="2186321"/>
              <a:ext cx="2483142" cy="2485358"/>
            </a:xfrm>
            <a:prstGeom prst="rect">
              <a:avLst/>
            </a:prstGeom>
          </p:spPr>
        </p:pic>
        <p:cxnSp>
          <p:nvCxnSpPr>
            <p:cNvPr id="8" name="Straight Connector 7">
              <a:extLst>
                <a:ext uri="{FF2B5EF4-FFF2-40B4-BE49-F238E27FC236}">
                  <a16:creationId xmlns:a16="http://schemas.microsoft.com/office/drawing/2014/main" xmlns="" id="{D1A94C16-9ACC-4A32-B3AF-690AE65CD759}"/>
                </a:ext>
              </a:extLst>
            </p:cNvPr>
            <p:cNvCxnSpPr/>
            <p:nvPr/>
          </p:nvCxnSpPr>
          <p:spPr>
            <a:xfrm>
              <a:off x="4558846" y="2013358"/>
              <a:ext cx="0" cy="291098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6A98A812-98AE-4AE5-AD83-A38651D95FBF}"/>
                </a:ext>
              </a:extLst>
            </p:cNvPr>
            <p:cNvSpPr txBox="1"/>
            <p:nvPr/>
          </p:nvSpPr>
          <p:spPr>
            <a:xfrm>
              <a:off x="3317275" y="5200133"/>
              <a:ext cx="2483142" cy="369332"/>
            </a:xfrm>
            <a:prstGeom prst="rect">
              <a:avLst/>
            </a:prstGeom>
            <a:noFill/>
          </p:spPr>
          <p:txBody>
            <a:bodyPr wrap="square" rtlCol="0">
              <a:spAutoFit/>
            </a:bodyPr>
            <a:lstStyle/>
            <a:p>
              <a:pPr algn="ctr"/>
              <a:r>
                <a:rPr lang="en-US" b="1" dirty="0"/>
                <a:t>½ or half</a:t>
              </a:r>
              <a:endParaRPr lang="en-GB" b="1" dirty="0"/>
            </a:p>
          </p:txBody>
        </p:sp>
      </p:grpSp>
      <p:grpSp>
        <p:nvGrpSpPr>
          <p:cNvPr id="21" name="Group 20">
            <a:extLst>
              <a:ext uri="{FF2B5EF4-FFF2-40B4-BE49-F238E27FC236}">
                <a16:creationId xmlns:a16="http://schemas.microsoft.com/office/drawing/2014/main" xmlns="" id="{AB2824A8-C542-4848-BF7E-4CF61B059D6B}"/>
              </a:ext>
            </a:extLst>
          </p:cNvPr>
          <p:cNvGrpSpPr/>
          <p:nvPr/>
        </p:nvGrpSpPr>
        <p:grpSpPr>
          <a:xfrm>
            <a:off x="5972962" y="2013358"/>
            <a:ext cx="2625754" cy="3556107"/>
            <a:chOff x="5972962" y="2013358"/>
            <a:chExt cx="2625754" cy="3556107"/>
          </a:xfrm>
        </p:grpSpPr>
        <p:pic>
          <p:nvPicPr>
            <p:cNvPr id="6" name="Picture 5">
              <a:extLst>
                <a:ext uri="{FF2B5EF4-FFF2-40B4-BE49-F238E27FC236}">
                  <a16:creationId xmlns:a16="http://schemas.microsoft.com/office/drawing/2014/main" xmlns="" id="{1E217D36-0C4E-47B5-8D94-9A03ABDAE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765" y="2186321"/>
              <a:ext cx="2483142" cy="2485358"/>
            </a:xfrm>
            <a:prstGeom prst="rect">
              <a:avLst/>
            </a:prstGeom>
          </p:spPr>
        </p:pic>
        <p:cxnSp>
          <p:nvCxnSpPr>
            <p:cNvPr id="9" name="Straight Connector 8">
              <a:extLst>
                <a:ext uri="{FF2B5EF4-FFF2-40B4-BE49-F238E27FC236}">
                  <a16:creationId xmlns:a16="http://schemas.microsoft.com/office/drawing/2014/main" xmlns="" id="{46997635-7AF0-41CC-844B-F10D924B64BA}"/>
                </a:ext>
              </a:extLst>
            </p:cNvPr>
            <p:cNvCxnSpPr/>
            <p:nvPr/>
          </p:nvCxnSpPr>
          <p:spPr>
            <a:xfrm>
              <a:off x="7246947" y="2013358"/>
              <a:ext cx="0" cy="291098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A75A7CD-2593-416B-88D9-C86F8B5B500B}"/>
                </a:ext>
              </a:extLst>
            </p:cNvPr>
            <p:cNvCxnSpPr>
              <a:cxnSpLocks/>
            </p:cNvCxnSpPr>
            <p:nvPr/>
          </p:nvCxnSpPr>
          <p:spPr>
            <a:xfrm>
              <a:off x="5972962" y="3429000"/>
              <a:ext cx="2625754" cy="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F6962D6-6F38-426B-A5EB-1CB97679BA1E}"/>
                </a:ext>
              </a:extLst>
            </p:cNvPr>
            <p:cNvSpPr txBox="1"/>
            <p:nvPr/>
          </p:nvSpPr>
          <p:spPr>
            <a:xfrm>
              <a:off x="5996987" y="5200133"/>
              <a:ext cx="2483142" cy="369332"/>
            </a:xfrm>
            <a:prstGeom prst="rect">
              <a:avLst/>
            </a:prstGeom>
            <a:noFill/>
          </p:spPr>
          <p:txBody>
            <a:bodyPr wrap="square" rtlCol="0">
              <a:spAutoFit/>
            </a:bodyPr>
            <a:lstStyle/>
            <a:p>
              <a:pPr algn="ctr"/>
              <a:r>
                <a:rPr lang="en-US" b="1" dirty="0"/>
                <a:t>¼ or quarter</a:t>
              </a:r>
              <a:endParaRPr lang="en-GB" b="1" dirty="0"/>
            </a:p>
          </p:txBody>
        </p:sp>
      </p:grpSp>
    </p:spTree>
    <p:extLst>
      <p:ext uri="{BB962C8B-B14F-4D97-AF65-F5344CB8AC3E}">
        <p14:creationId xmlns:p14="http://schemas.microsoft.com/office/powerpoint/2010/main" val="16911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43B91-F026-4244-B922-060E52B3A946}"/>
              </a:ext>
            </a:extLst>
          </p:cNvPr>
          <p:cNvSpPr>
            <a:spLocks noGrp="1"/>
          </p:cNvSpPr>
          <p:nvPr>
            <p:ph type="title"/>
          </p:nvPr>
        </p:nvSpPr>
        <p:spPr/>
        <p:txBody>
          <a:bodyPr/>
          <a:lstStyle/>
          <a:p>
            <a:r>
              <a:rPr lang="en-US" dirty="0"/>
              <a:t>Halves and Half Past</a:t>
            </a:r>
            <a:endParaRPr lang="en-GB" dirty="0"/>
          </a:p>
        </p:txBody>
      </p:sp>
      <p:grpSp>
        <p:nvGrpSpPr>
          <p:cNvPr id="29" name="Group 28">
            <a:extLst>
              <a:ext uri="{FF2B5EF4-FFF2-40B4-BE49-F238E27FC236}">
                <a16:creationId xmlns:a16="http://schemas.microsoft.com/office/drawing/2014/main" xmlns="" id="{7F0D570D-648C-40F2-A30E-D989AF84E193}"/>
              </a:ext>
            </a:extLst>
          </p:cNvPr>
          <p:cNvGrpSpPr/>
          <p:nvPr/>
        </p:nvGrpSpPr>
        <p:grpSpPr>
          <a:xfrm>
            <a:off x="802109" y="1762690"/>
            <a:ext cx="1936060" cy="1937788"/>
            <a:chOff x="802109" y="1762690"/>
            <a:chExt cx="1936060" cy="1937788"/>
          </a:xfrm>
        </p:grpSpPr>
        <p:pic>
          <p:nvPicPr>
            <p:cNvPr id="4" name="Picture 3">
              <a:extLst>
                <a:ext uri="{FF2B5EF4-FFF2-40B4-BE49-F238E27FC236}">
                  <a16:creationId xmlns:a16="http://schemas.microsoft.com/office/drawing/2014/main" xmlns="" id="{BB4B3C6F-633B-47A0-9DE5-DCD1AFA00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09" y="1762690"/>
              <a:ext cx="1936060" cy="1937788"/>
            </a:xfrm>
            <a:prstGeom prst="rect">
              <a:avLst/>
            </a:prstGeom>
          </p:spPr>
        </p:pic>
        <p:grpSp>
          <p:nvGrpSpPr>
            <p:cNvPr id="17" name="Group 16">
              <a:extLst>
                <a:ext uri="{FF2B5EF4-FFF2-40B4-BE49-F238E27FC236}">
                  <a16:creationId xmlns:a16="http://schemas.microsoft.com/office/drawing/2014/main" xmlns="" id="{2DD064C4-FD64-4667-B802-B2D81BE1082B}"/>
                </a:ext>
              </a:extLst>
            </p:cNvPr>
            <p:cNvGrpSpPr/>
            <p:nvPr/>
          </p:nvGrpSpPr>
          <p:grpSpPr>
            <a:xfrm>
              <a:off x="1719071" y="2033464"/>
              <a:ext cx="452629" cy="944968"/>
              <a:chOff x="5627279" y="3083419"/>
              <a:chExt cx="452629" cy="944968"/>
            </a:xfrm>
            <a:solidFill>
              <a:schemeClr val="accent2"/>
            </a:solidFill>
          </p:grpSpPr>
          <p:cxnSp>
            <p:nvCxnSpPr>
              <p:cNvPr id="13" name="Straight Arrow Connector 12">
                <a:extLst>
                  <a:ext uri="{FF2B5EF4-FFF2-40B4-BE49-F238E27FC236}">
                    <a16:creationId xmlns:a16="http://schemas.microsoft.com/office/drawing/2014/main" xmlns="" id="{1CBDE0A5-1F04-4E5B-9CFA-CF7B66FA286D}"/>
                  </a:ext>
                </a:extLst>
              </p:cNvPr>
              <p:cNvCxnSpPr>
                <a:cxnSpLocks/>
              </p:cNvCxnSpPr>
              <p:nvPr/>
            </p:nvCxnSpPr>
            <p:spPr>
              <a:xfrm flipV="1">
                <a:off x="5679755" y="3083419"/>
                <a:ext cx="0" cy="689434"/>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BFABE8FB-0086-4974-8DF4-C1020C1E6DC6}"/>
                  </a:ext>
                </a:extLst>
              </p:cNvPr>
              <p:cNvCxnSpPr>
                <a:cxnSpLocks/>
              </p:cNvCxnSpPr>
              <p:nvPr/>
            </p:nvCxnSpPr>
            <p:spPr>
              <a:xfrm>
                <a:off x="5679755" y="3785535"/>
                <a:ext cx="400153" cy="242852"/>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4083F58F-A29F-40E6-9B84-C3AECAA8A997}"/>
                  </a:ext>
                </a:extLst>
              </p:cNvPr>
              <p:cNvSpPr/>
              <p:nvPr/>
            </p:nvSpPr>
            <p:spPr>
              <a:xfrm>
                <a:off x="5627279" y="3728861"/>
                <a:ext cx="104952" cy="10495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xmlns="" id="{90F11567-5B01-4120-A0D4-71AB0CF164DB}"/>
              </a:ext>
            </a:extLst>
          </p:cNvPr>
          <p:cNvGrpSpPr/>
          <p:nvPr/>
        </p:nvGrpSpPr>
        <p:grpSpPr>
          <a:xfrm>
            <a:off x="802109" y="4127453"/>
            <a:ext cx="1936060" cy="1937788"/>
            <a:chOff x="802109" y="4127453"/>
            <a:chExt cx="1936060" cy="1937788"/>
          </a:xfrm>
        </p:grpSpPr>
        <p:pic>
          <p:nvPicPr>
            <p:cNvPr id="7" name="Picture 6">
              <a:extLst>
                <a:ext uri="{FF2B5EF4-FFF2-40B4-BE49-F238E27FC236}">
                  <a16:creationId xmlns:a16="http://schemas.microsoft.com/office/drawing/2014/main" xmlns="" id="{BDC0EDC1-3AA9-4F9D-AA26-0AAB6BF1B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09" y="4127453"/>
              <a:ext cx="1936060" cy="1937788"/>
            </a:xfrm>
            <a:prstGeom prst="rect">
              <a:avLst/>
            </a:prstGeom>
          </p:spPr>
        </p:pic>
        <p:grpSp>
          <p:nvGrpSpPr>
            <p:cNvPr id="19" name="Group 18">
              <a:extLst>
                <a:ext uri="{FF2B5EF4-FFF2-40B4-BE49-F238E27FC236}">
                  <a16:creationId xmlns:a16="http://schemas.microsoft.com/office/drawing/2014/main" xmlns="" id="{60052656-4883-415D-AE2F-336A124FDED1}"/>
                </a:ext>
              </a:extLst>
            </p:cNvPr>
            <p:cNvGrpSpPr/>
            <p:nvPr/>
          </p:nvGrpSpPr>
          <p:grpSpPr>
            <a:xfrm rot="10800000">
              <a:off x="1371394" y="4837624"/>
              <a:ext cx="452629" cy="944968"/>
              <a:chOff x="5627279" y="3083419"/>
              <a:chExt cx="452629" cy="944968"/>
            </a:xfrm>
            <a:solidFill>
              <a:schemeClr val="accent2"/>
            </a:solidFill>
          </p:grpSpPr>
          <p:cxnSp>
            <p:nvCxnSpPr>
              <p:cNvPr id="20" name="Straight Arrow Connector 19">
                <a:extLst>
                  <a:ext uri="{FF2B5EF4-FFF2-40B4-BE49-F238E27FC236}">
                    <a16:creationId xmlns:a16="http://schemas.microsoft.com/office/drawing/2014/main" xmlns="" id="{A749A28E-C2BE-4DFC-9122-33AC6BFC9DAD}"/>
                  </a:ext>
                </a:extLst>
              </p:cNvPr>
              <p:cNvCxnSpPr>
                <a:cxnSpLocks/>
              </p:cNvCxnSpPr>
              <p:nvPr/>
            </p:nvCxnSpPr>
            <p:spPr>
              <a:xfrm flipV="1">
                <a:off x="5679755" y="3083419"/>
                <a:ext cx="0" cy="689434"/>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7311F2E8-DFB4-413A-987A-25B2F093BA1E}"/>
                  </a:ext>
                </a:extLst>
              </p:cNvPr>
              <p:cNvCxnSpPr>
                <a:cxnSpLocks/>
              </p:cNvCxnSpPr>
              <p:nvPr/>
            </p:nvCxnSpPr>
            <p:spPr>
              <a:xfrm>
                <a:off x="5679755" y="3785535"/>
                <a:ext cx="400153" cy="242852"/>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7EFEE1EB-D07F-48F5-911D-1816236D7C6E}"/>
                  </a:ext>
                </a:extLst>
              </p:cNvPr>
              <p:cNvSpPr/>
              <p:nvPr/>
            </p:nvSpPr>
            <p:spPr>
              <a:xfrm>
                <a:off x="5627279" y="3728861"/>
                <a:ext cx="104952" cy="10495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2" name="Group 31">
            <a:extLst>
              <a:ext uri="{FF2B5EF4-FFF2-40B4-BE49-F238E27FC236}">
                <a16:creationId xmlns:a16="http://schemas.microsoft.com/office/drawing/2014/main" xmlns="" id="{DE827B2F-E0CA-465B-9BEB-F2F24AEFFACB}"/>
              </a:ext>
            </a:extLst>
          </p:cNvPr>
          <p:cNvGrpSpPr/>
          <p:nvPr/>
        </p:nvGrpSpPr>
        <p:grpSpPr>
          <a:xfrm>
            <a:off x="2940300" y="1762690"/>
            <a:ext cx="1936060" cy="1937788"/>
            <a:chOff x="2940300" y="1762690"/>
            <a:chExt cx="1936060" cy="1937788"/>
          </a:xfrm>
        </p:grpSpPr>
        <p:pic>
          <p:nvPicPr>
            <p:cNvPr id="6" name="Picture 5">
              <a:extLst>
                <a:ext uri="{FF2B5EF4-FFF2-40B4-BE49-F238E27FC236}">
                  <a16:creationId xmlns:a16="http://schemas.microsoft.com/office/drawing/2014/main" xmlns="" id="{B99854B5-BB2D-4C11-BEA9-CF128BD9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300" y="1762690"/>
              <a:ext cx="1936060" cy="1937788"/>
            </a:xfrm>
            <a:prstGeom prst="rect">
              <a:avLst/>
            </a:prstGeom>
          </p:spPr>
        </p:pic>
        <p:cxnSp>
          <p:nvCxnSpPr>
            <p:cNvPr id="24" name="Straight Connector 23">
              <a:extLst>
                <a:ext uri="{FF2B5EF4-FFF2-40B4-BE49-F238E27FC236}">
                  <a16:creationId xmlns:a16="http://schemas.microsoft.com/office/drawing/2014/main" xmlns="" id="{E9A9B3AB-7514-4F04-9B66-F9F2DA849B28}"/>
                </a:ext>
              </a:extLst>
            </p:cNvPr>
            <p:cNvCxnSpPr/>
            <p:nvPr/>
          </p:nvCxnSpPr>
          <p:spPr>
            <a:xfrm>
              <a:off x="3901440" y="1905000"/>
              <a:ext cx="0" cy="8305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7D013EBC-3E1C-45E8-8E99-B37DD431094E}"/>
              </a:ext>
            </a:extLst>
          </p:cNvPr>
          <p:cNvGrpSpPr/>
          <p:nvPr/>
        </p:nvGrpSpPr>
        <p:grpSpPr>
          <a:xfrm>
            <a:off x="2940300" y="4127453"/>
            <a:ext cx="1936060" cy="1937788"/>
            <a:chOff x="2940300" y="4127453"/>
            <a:chExt cx="1936060" cy="1937788"/>
          </a:xfrm>
        </p:grpSpPr>
        <p:pic>
          <p:nvPicPr>
            <p:cNvPr id="8" name="Picture 7">
              <a:extLst>
                <a:ext uri="{FF2B5EF4-FFF2-40B4-BE49-F238E27FC236}">
                  <a16:creationId xmlns:a16="http://schemas.microsoft.com/office/drawing/2014/main" xmlns="" id="{957F3BA1-CE69-4259-98CD-E1258401A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300" y="4127453"/>
              <a:ext cx="1936060" cy="1937788"/>
            </a:xfrm>
            <a:prstGeom prst="rect">
              <a:avLst/>
            </a:prstGeom>
          </p:spPr>
        </p:pic>
        <p:cxnSp>
          <p:nvCxnSpPr>
            <p:cNvPr id="25" name="Straight Connector 24">
              <a:extLst>
                <a:ext uri="{FF2B5EF4-FFF2-40B4-BE49-F238E27FC236}">
                  <a16:creationId xmlns:a16="http://schemas.microsoft.com/office/drawing/2014/main" xmlns="" id="{932C3FEF-1753-418C-8481-C8042D6934A1}"/>
                </a:ext>
              </a:extLst>
            </p:cNvPr>
            <p:cNvCxnSpPr/>
            <p:nvPr/>
          </p:nvCxnSpPr>
          <p:spPr>
            <a:xfrm>
              <a:off x="3901440" y="4249896"/>
              <a:ext cx="0" cy="8305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267C2EC-7AC1-4815-8A0F-E30C8A741983}"/>
                </a:ext>
              </a:extLst>
            </p:cNvPr>
            <p:cNvCxnSpPr/>
            <p:nvPr/>
          </p:nvCxnSpPr>
          <p:spPr>
            <a:xfrm>
              <a:off x="3901440" y="5080476"/>
              <a:ext cx="0" cy="83058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xmlns="" id="{00B7EDC9-4CAA-4A60-B43C-F93195982DDB}"/>
              </a:ext>
            </a:extLst>
          </p:cNvPr>
          <p:cNvSpPr txBox="1"/>
          <p:nvPr/>
        </p:nvSpPr>
        <p:spPr>
          <a:xfrm>
            <a:off x="5166359" y="2217241"/>
            <a:ext cx="3206115" cy="923330"/>
          </a:xfrm>
          <a:prstGeom prst="rect">
            <a:avLst/>
          </a:prstGeom>
          <a:noFill/>
        </p:spPr>
        <p:txBody>
          <a:bodyPr wrap="square" rtlCol="0">
            <a:spAutoFit/>
          </a:bodyPr>
          <a:lstStyle/>
          <a:p>
            <a:pPr algn="ctr"/>
            <a:r>
              <a:rPr lang="en-US" dirty="0"/>
              <a:t>The </a:t>
            </a:r>
            <a:r>
              <a:rPr lang="en-US" b="1" dirty="0"/>
              <a:t>whole</a:t>
            </a:r>
            <a:r>
              <a:rPr lang="en-US" dirty="0"/>
              <a:t> clock is 12. The minute hand points to 12 for o’clock times. </a:t>
            </a:r>
            <a:endParaRPr lang="en-GB" dirty="0"/>
          </a:p>
        </p:txBody>
      </p:sp>
      <p:sp>
        <p:nvSpPr>
          <p:cNvPr id="28" name="TextBox 27">
            <a:extLst>
              <a:ext uri="{FF2B5EF4-FFF2-40B4-BE49-F238E27FC236}">
                <a16:creationId xmlns:a16="http://schemas.microsoft.com/office/drawing/2014/main" xmlns="" id="{D7A7DA69-24E1-49D7-91D8-3B6F5ED819D5}"/>
              </a:ext>
            </a:extLst>
          </p:cNvPr>
          <p:cNvSpPr txBox="1"/>
          <p:nvPr/>
        </p:nvSpPr>
        <p:spPr>
          <a:xfrm>
            <a:off x="5166359" y="4618811"/>
            <a:ext cx="3206115" cy="1200329"/>
          </a:xfrm>
          <a:prstGeom prst="rect">
            <a:avLst/>
          </a:prstGeom>
          <a:noFill/>
        </p:spPr>
        <p:txBody>
          <a:bodyPr wrap="square" rtlCol="0">
            <a:spAutoFit/>
          </a:bodyPr>
          <a:lstStyle/>
          <a:p>
            <a:pPr algn="ctr"/>
            <a:r>
              <a:rPr lang="en-US" dirty="0"/>
              <a:t>When the minute hand points to the 6, or is halfway around the clock, we say it is </a:t>
            </a:r>
            <a:r>
              <a:rPr lang="en-US" b="1" dirty="0"/>
              <a:t>half past</a:t>
            </a:r>
            <a:r>
              <a:rPr lang="en-US" dirty="0"/>
              <a:t>.</a:t>
            </a:r>
            <a:endParaRPr lang="en-GB" dirty="0"/>
          </a:p>
        </p:txBody>
      </p:sp>
    </p:spTree>
    <p:extLst>
      <p:ext uri="{BB962C8B-B14F-4D97-AF65-F5344CB8AC3E}">
        <p14:creationId xmlns:p14="http://schemas.microsoft.com/office/powerpoint/2010/main" val="27542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7"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5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strVal val="#ppt_x"/>
                                          </p:val>
                                        </p:tav>
                                        <p:tav tm="100000">
                                          <p:val>
                                            <p:strVal val="#ppt_x"/>
                                          </p:val>
                                        </p:tav>
                                      </p:tavLst>
                                    </p:anim>
                                    <p:anim calcmode="lin" valueType="num">
                                      <p:cBhvr>
                                        <p:cTn id="32" dur="50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75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43B91-F026-4244-B922-060E52B3A946}"/>
              </a:ext>
            </a:extLst>
          </p:cNvPr>
          <p:cNvSpPr>
            <a:spLocks noGrp="1"/>
          </p:cNvSpPr>
          <p:nvPr>
            <p:ph type="title"/>
          </p:nvPr>
        </p:nvSpPr>
        <p:spPr/>
        <p:txBody>
          <a:bodyPr/>
          <a:lstStyle/>
          <a:p>
            <a:r>
              <a:rPr lang="en-US" dirty="0"/>
              <a:t>Quarter Past and Quarter To</a:t>
            </a:r>
            <a:endParaRPr lang="en-GB" dirty="0"/>
          </a:p>
        </p:txBody>
      </p:sp>
      <p:grpSp>
        <p:nvGrpSpPr>
          <p:cNvPr id="11" name="Group 10">
            <a:extLst>
              <a:ext uri="{FF2B5EF4-FFF2-40B4-BE49-F238E27FC236}">
                <a16:creationId xmlns:a16="http://schemas.microsoft.com/office/drawing/2014/main" xmlns="" id="{E5F6F975-9F4E-4F2F-B592-AD692159D72C}"/>
              </a:ext>
            </a:extLst>
          </p:cNvPr>
          <p:cNvGrpSpPr/>
          <p:nvPr/>
        </p:nvGrpSpPr>
        <p:grpSpPr>
          <a:xfrm>
            <a:off x="802109" y="1762690"/>
            <a:ext cx="1936060" cy="1937788"/>
            <a:chOff x="802109" y="1762690"/>
            <a:chExt cx="1936060" cy="1937788"/>
          </a:xfrm>
        </p:grpSpPr>
        <p:pic>
          <p:nvPicPr>
            <p:cNvPr id="4" name="Picture 3">
              <a:extLst>
                <a:ext uri="{FF2B5EF4-FFF2-40B4-BE49-F238E27FC236}">
                  <a16:creationId xmlns:a16="http://schemas.microsoft.com/office/drawing/2014/main" xmlns="" id="{BB4B3C6F-633B-47A0-9DE5-DCD1AFA00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09" y="1762690"/>
              <a:ext cx="1936060" cy="1937788"/>
            </a:xfrm>
            <a:prstGeom prst="rect">
              <a:avLst/>
            </a:prstGeom>
          </p:spPr>
        </p:pic>
        <p:grpSp>
          <p:nvGrpSpPr>
            <p:cNvPr id="17" name="Group 16">
              <a:extLst>
                <a:ext uri="{FF2B5EF4-FFF2-40B4-BE49-F238E27FC236}">
                  <a16:creationId xmlns:a16="http://schemas.microsoft.com/office/drawing/2014/main" xmlns="" id="{2DD064C4-FD64-4667-B802-B2D81BE1082B}"/>
                </a:ext>
              </a:extLst>
            </p:cNvPr>
            <p:cNvGrpSpPr/>
            <p:nvPr/>
          </p:nvGrpSpPr>
          <p:grpSpPr>
            <a:xfrm>
              <a:off x="1719071" y="2678906"/>
              <a:ext cx="833629" cy="299526"/>
              <a:chOff x="5627279" y="3728861"/>
              <a:chExt cx="833629" cy="299526"/>
            </a:xfrm>
            <a:solidFill>
              <a:schemeClr val="accent2"/>
            </a:solidFill>
          </p:grpSpPr>
          <p:cxnSp>
            <p:nvCxnSpPr>
              <p:cNvPr id="13" name="Straight Arrow Connector 12">
                <a:extLst>
                  <a:ext uri="{FF2B5EF4-FFF2-40B4-BE49-F238E27FC236}">
                    <a16:creationId xmlns:a16="http://schemas.microsoft.com/office/drawing/2014/main" xmlns="" id="{1CBDE0A5-1F04-4E5B-9CFA-CF7B66FA286D}"/>
                  </a:ext>
                </a:extLst>
              </p:cNvPr>
              <p:cNvCxnSpPr>
                <a:cxnSpLocks/>
              </p:cNvCxnSpPr>
              <p:nvPr/>
            </p:nvCxnSpPr>
            <p:spPr>
              <a:xfrm>
                <a:off x="5679755" y="3772853"/>
                <a:ext cx="781153" cy="0"/>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BFABE8FB-0086-4974-8DF4-C1020C1E6DC6}"/>
                  </a:ext>
                </a:extLst>
              </p:cNvPr>
              <p:cNvCxnSpPr>
                <a:cxnSpLocks/>
              </p:cNvCxnSpPr>
              <p:nvPr/>
            </p:nvCxnSpPr>
            <p:spPr>
              <a:xfrm>
                <a:off x="5679755" y="3785535"/>
                <a:ext cx="400153" cy="242852"/>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4083F58F-A29F-40E6-9B84-C3AECAA8A997}"/>
                  </a:ext>
                </a:extLst>
              </p:cNvPr>
              <p:cNvSpPr/>
              <p:nvPr/>
            </p:nvSpPr>
            <p:spPr>
              <a:xfrm>
                <a:off x="5627279" y="3728861"/>
                <a:ext cx="104952" cy="10495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 name="Group 15">
            <a:extLst>
              <a:ext uri="{FF2B5EF4-FFF2-40B4-BE49-F238E27FC236}">
                <a16:creationId xmlns:a16="http://schemas.microsoft.com/office/drawing/2014/main" xmlns="" id="{750C03FA-67D7-4252-AEFB-80F895BDAD14}"/>
              </a:ext>
            </a:extLst>
          </p:cNvPr>
          <p:cNvGrpSpPr/>
          <p:nvPr/>
        </p:nvGrpSpPr>
        <p:grpSpPr>
          <a:xfrm>
            <a:off x="802109" y="4127453"/>
            <a:ext cx="1936060" cy="1937788"/>
            <a:chOff x="802109" y="4127453"/>
            <a:chExt cx="1936060" cy="1937788"/>
          </a:xfrm>
        </p:grpSpPr>
        <p:pic>
          <p:nvPicPr>
            <p:cNvPr id="7" name="Picture 6">
              <a:extLst>
                <a:ext uri="{FF2B5EF4-FFF2-40B4-BE49-F238E27FC236}">
                  <a16:creationId xmlns:a16="http://schemas.microsoft.com/office/drawing/2014/main" xmlns="" id="{BDC0EDC1-3AA9-4F9D-AA26-0AAB6BF1B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09" y="4127453"/>
              <a:ext cx="1936060" cy="1937788"/>
            </a:xfrm>
            <a:prstGeom prst="rect">
              <a:avLst/>
            </a:prstGeom>
          </p:spPr>
        </p:pic>
        <p:grpSp>
          <p:nvGrpSpPr>
            <p:cNvPr id="19" name="Group 18">
              <a:extLst>
                <a:ext uri="{FF2B5EF4-FFF2-40B4-BE49-F238E27FC236}">
                  <a16:creationId xmlns:a16="http://schemas.microsoft.com/office/drawing/2014/main" xmlns="" id="{60052656-4883-415D-AE2F-336A124FDED1}"/>
                </a:ext>
              </a:extLst>
            </p:cNvPr>
            <p:cNvGrpSpPr/>
            <p:nvPr/>
          </p:nvGrpSpPr>
          <p:grpSpPr>
            <a:xfrm rot="10800000">
              <a:off x="964734" y="5032198"/>
              <a:ext cx="1206966" cy="446582"/>
              <a:chOff x="5279602" y="3387231"/>
              <a:chExt cx="1206966" cy="446582"/>
            </a:xfrm>
            <a:solidFill>
              <a:schemeClr val="accent2"/>
            </a:solidFill>
          </p:grpSpPr>
          <p:cxnSp>
            <p:nvCxnSpPr>
              <p:cNvPr id="20" name="Straight Arrow Connector 19">
                <a:extLst>
                  <a:ext uri="{FF2B5EF4-FFF2-40B4-BE49-F238E27FC236}">
                    <a16:creationId xmlns:a16="http://schemas.microsoft.com/office/drawing/2014/main" xmlns="" id="{A749A28E-C2BE-4DFC-9122-33AC6BFC9DAD}"/>
                  </a:ext>
                </a:extLst>
              </p:cNvPr>
              <p:cNvCxnSpPr>
                <a:cxnSpLocks/>
              </p:cNvCxnSpPr>
              <p:nvPr/>
            </p:nvCxnSpPr>
            <p:spPr>
              <a:xfrm rot="10800000" flipH="1">
                <a:off x="5679755" y="3785535"/>
                <a:ext cx="806813" cy="4096"/>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7311F2E8-DFB4-413A-987A-25B2F093BA1E}"/>
                  </a:ext>
                </a:extLst>
              </p:cNvPr>
              <p:cNvCxnSpPr>
                <a:cxnSpLocks/>
              </p:cNvCxnSpPr>
              <p:nvPr/>
            </p:nvCxnSpPr>
            <p:spPr>
              <a:xfrm rot="10800000">
                <a:off x="5279602" y="3387231"/>
                <a:ext cx="400152" cy="398304"/>
              </a:xfrm>
              <a:prstGeom prst="straightConnector1">
                <a:avLst/>
              </a:prstGeom>
              <a:grp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7EFEE1EB-D07F-48F5-911D-1816236D7C6E}"/>
                  </a:ext>
                </a:extLst>
              </p:cNvPr>
              <p:cNvSpPr/>
              <p:nvPr/>
            </p:nvSpPr>
            <p:spPr>
              <a:xfrm>
                <a:off x="5627279" y="3728861"/>
                <a:ext cx="104952" cy="10495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 name="Group 17">
            <a:extLst>
              <a:ext uri="{FF2B5EF4-FFF2-40B4-BE49-F238E27FC236}">
                <a16:creationId xmlns:a16="http://schemas.microsoft.com/office/drawing/2014/main" xmlns="" id="{F8E8B91C-8BE9-470F-B4A8-8FB488807C7A}"/>
              </a:ext>
            </a:extLst>
          </p:cNvPr>
          <p:cNvGrpSpPr/>
          <p:nvPr/>
        </p:nvGrpSpPr>
        <p:grpSpPr>
          <a:xfrm>
            <a:off x="2940300" y="4127453"/>
            <a:ext cx="1936060" cy="1937788"/>
            <a:chOff x="2940300" y="4127453"/>
            <a:chExt cx="1936060" cy="1937788"/>
          </a:xfrm>
        </p:grpSpPr>
        <p:pic>
          <p:nvPicPr>
            <p:cNvPr id="8" name="Picture 7">
              <a:extLst>
                <a:ext uri="{FF2B5EF4-FFF2-40B4-BE49-F238E27FC236}">
                  <a16:creationId xmlns:a16="http://schemas.microsoft.com/office/drawing/2014/main" xmlns="" id="{957F3BA1-CE69-4259-98CD-E1258401A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300" y="4127453"/>
              <a:ext cx="1936060" cy="1937788"/>
            </a:xfrm>
            <a:prstGeom prst="rect">
              <a:avLst/>
            </a:prstGeom>
          </p:spPr>
        </p:pic>
        <p:cxnSp>
          <p:nvCxnSpPr>
            <p:cNvPr id="25" name="Straight Connector 24">
              <a:extLst>
                <a:ext uri="{FF2B5EF4-FFF2-40B4-BE49-F238E27FC236}">
                  <a16:creationId xmlns:a16="http://schemas.microsoft.com/office/drawing/2014/main" xmlns="" id="{932C3FEF-1753-418C-8481-C8042D6934A1}"/>
                </a:ext>
              </a:extLst>
            </p:cNvPr>
            <p:cNvCxnSpPr/>
            <p:nvPr/>
          </p:nvCxnSpPr>
          <p:spPr>
            <a:xfrm>
              <a:off x="3901440" y="4249896"/>
              <a:ext cx="0" cy="8305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267C2EC-7AC1-4815-8A0F-E30C8A741983}"/>
                </a:ext>
              </a:extLst>
            </p:cNvPr>
            <p:cNvCxnSpPr>
              <a:cxnSpLocks/>
            </p:cNvCxnSpPr>
            <p:nvPr/>
          </p:nvCxnSpPr>
          <p:spPr>
            <a:xfrm flipH="1">
              <a:off x="3078480" y="5080476"/>
              <a:ext cx="82296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xmlns="" id="{00B7EDC9-4CAA-4A60-B43C-F93195982DDB}"/>
              </a:ext>
            </a:extLst>
          </p:cNvPr>
          <p:cNvSpPr txBox="1"/>
          <p:nvPr/>
        </p:nvSpPr>
        <p:spPr>
          <a:xfrm>
            <a:off x="5166359" y="2217241"/>
            <a:ext cx="3206115" cy="1200329"/>
          </a:xfrm>
          <a:prstGeom prst="rect">
            <a:avLst/>
          </a:prstGeom>
          <a:noFill/>
        </p:spPr>
        <p:txBody>
          <a:bodyPr wrap="square" rtlCol="0">
            <a:spAutoFit/>
          </a:bodyPr>
          <a:lstStyle/>
          <a:p>
            <a:pPr algn="ctr"/>
            <a:r>
              <a:rPr lang="en-US" dirty="0"/>
              <a:t>When the minute hand points to the 3, or is quarter of the way around the clock, we say it is </a:t>
            </a:r>
            <a:r>
              <a:rPr lang="en-US" b="1" dirty="0"/>
              <a:t>quarter past</a:t>
            </a:r>
            <a:r>
              <a:rPr lang="en-US" dirty="0"/>
              <a:t>.</a:t>
            </a:r>
            <a:endParaRPr lang="en-GB" dirty="0"/>
          </a:p>
        </p:txBody>
      </p:sp>
      <p:sp>
        <p:nvSpPr>
          <p:cNvPr id="28" name="TextBox 27">
            <a:extLst>
              <a:ext uri="{FF2B5EF4-FFF2-40B4-BE49-F238E27FC236}">
                <a16:creationId xmlns:a16="http://schemas.microsoft.com/office/drawing/2014/main" xmlns="" id="{D7A7DA69-24E1-49D7-91D8-3B6F5ED819D5}"/>
              </a:ext>
            </a:extLst>
          </p:cNvPr>
          <p:cNvSpPr txBox="1"/>
          <p:nvPr/>
        </p:nvSpPr>
        <p:spPr>
          <a:xfrm>
            <a:off x="5166359" y="4215995"/>
            <a:ext cx="3206115" cy="1754326"/>
          </a:xfrm>
          <a:prstGeom prst="rect">
            <a:avLst/>
          </a:prstGeom>
          <a:noFill/>
        </p:spPr>
        <p:txBody>
          <a:bodyPr wrap="square" rtlCol="0">
            <a:spAutoFit/>
          </a:bodyPr>
          <a:lstStyle/>
          <a:p>
            <a:pPr algn="ctr"/>
            <a:r>
              <a:rPr lang="en-US" dirty="0"/>
              <a:t>When the minute hand points to the 9, or is three quarters of the way around the clock and only one quarter away from the next hour, we call this </a:t>
            </a:r>
            <a:r>
              <a:rPr lang="en-US" b="1" dirty="0"/>
              <a:t>quarter to</a:t>
            </a:r>
            <a:r>
              <a:rPr lang="en-US" dirty="0"/>
              <a:t>.</a:t>
            </a:r>
            <a:endParaRPr lang="en-GB" dirty="0"/>
          </a:p>
        </p:txBody>
      </p:sp>
      <p:grpSp>
        <p:nvGrpSpPr>
          <p:cNvPr id="12" name="Group 11">
            <a:extLst>
              <a:ext uri="{FF2B5EF4-FFF2-40B4-BE49-F238E27FC236}">
                <a16:creationId xmlns:a16="http://schemas.microsoft.com/office/drawing/2014/main" xmlns="" id="{DAABB9CD-9B1D-4AB0-A7AB-1C12684348F8}"/>
              </a:ext>
            </a:extLst>
          </p:cNvPr>
          <p:cNvGrpSpPr/>
          <p:nvPr/>
        </p:nvGrpSpPr>
        <p:grpSpPr>
          <a:xfrm>
            <a:off x="2940300" y="1762690"/>
            <a:ext cx="1936060" cy="1937788"/>
            <a:chOff x="2940300" y="1762690"/>
            <a:chExt cx="1936060" cy="1937788"/>
          </a:xfrm>
        </p:grpSpPr>
        <p:pic>
          <p:nvPicPr>
            <p:cNvPr id="6" name="Picture 5">
              <a:extLst>
                <a:ext uri="{FF2B5EF4-FFF2-40B4-BE49-F238E27FC236}">
                  <a16:creationId xmlns:a16="http://schemas.microsoft.com/office/drawing/2014/main" xmlns="" id="{B99854B5-BB2D-4C11-BEA9-CF128BD9F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300" y="1762690"/>
              <a:ext cx="1936060" cy="1937788"/>
            </a:xfrm>
            <a:prstGeom prst="rect">
              <a:avLst/>
            </a:prstGeom>
          </p:spPr>
        </p:pic>
        <p:cxnSp>
          <p:nvCxnSpPr>
            <p:cNvPr id="24" name="Straight Connector 23">
              <a:extLst>
                <a:ext uri="{FF2B5EF4-FFF2-40B4-BE49-F238E27FC236}">
                  <a16:creationId xmlns:a16="http://schemas.microsoft.com/office/drawing/2014/main" xmlns="" id="{E9A9B3AB-7514-4F04-9B66-F9F2DA849B28}"/>
                </a:ext>
              </a:extLst>
            </p:cNvPr>
            <p:cNvCxnSpPr/>
            <p:nvPr/>
          </p:nvCxnSpPr>
          <p:spPr>
            <a:xfrm>
              <a:off x="3901440" y="1905000"/>
              <a:ext cx="0" cy="83058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1DCBCAA-08F2-4586-AB10-CE521202F5B5}"/>
                </a:ext>
              </a:extLst>
            </p:cNvPr>
            <p:cNvCxnSpPr>
              <a:cxnSpLocks/>
            </p:cNvCxnSpPr>
            <p:nvPr/>
          </p:nvCxnSpPr>
          <p:spPr>
            <a:xfrm flipH="1">
              <a:off x="3901440" y="2728454"/>
              <a:ext cx="82296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76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7"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75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E3AC7-44FF-4CB5-8EAB-BF177C5F06F9}"/>
              </a:ext>
            </a:extLst>
          </p:cNvPr>
          <p:cNvSpPr>
            <a:spLocks noGrp="1"/>
          </p:cNvSpPr>
          <p:nvPr>
            <p:ph type="title"/>
          </p:nvPr>
        </p:nvSpPr>
        <p:spPr/>
        <p:txBody>
          <a:bodyPr/>
          <a:lstStyle/>
          <a:p>
            <a:r>
              <a:rPr lang="en-US" sz="3600" dirty="0"/>
              <a:t>Why Is Telling the Time Important?</a:t>
            </a:r>
            <a:endParaRPr lang="en-GB" sz="3600" dirty="0"/>
          </a:p>
        </p:txBody>
      </p:sp>
      <p:sp>
        <p:nvSpPr>
          <p:cNvPr id="3" name="TextBox 2">
            <a:extLst>
              <a:ext uri="{FF2B5EF4-FFF2-40B4-BE49-F238E27FC236}">
                <a16:creationId xmlns:a16="http://schemas.microsoft.com/office/drawing/2014/main" xmlns="" id="{7B0A80A0-B141-4D9F-B217-44116FEB1FD6}"/>
              </a:ext>
            </a:extLst>
          </p:cNvPr>
          <p:cNvSpPr txBox="1"/>
          <p:nvPr/>
        </p:nvSpPr>
        <p:spPr>
          <a:xfrm>
            <a:off x="771525" y="1619075"/>
            <a:ext cx="7600950" cy="369332"/>
          </a:xfrm>
          <a:prstGeom prst="rect">
            <a:avLst/>
          </a:prstGeom>
          <a:noFill/>
        </p:spPr>
        <p:txBody>
          <a:bodyPr wrap="square" rtlCol="0">
            <a:spAutoFit/>
          </a:bodyPr>
          <a:lstStyle/>
          <a:p>
            <a:pPr algn="ctr"/>
            <a:r>
              <a:rPr lang="en-US" dirty="0"/>
              <a:t>We need to understand how long something takes in order to plan.</a:t>
            </a:r>
            <a:endParaRPr lang="en-GB" dirty="0"/>
          </a:p>
        </p:txBody>
      </p:sp>
      <p:sp>
        <p:nvSpPr>
          <p:cNvPr id="4" name="TextBox 3">
            <a:extLst>
              <a:ext uri="{FF2B5EF4-FFF2-40B4-BE49-F238E27FC236}">
                <a16:creationId xmlns:a16="http://schemas.microsoft.com/office/drawing/2014/main" xmlns="" id="{20908D6B-6CCF-4612-90E6-8A542F43EF01}"/>
              </a:ext>
            </a:extLst>
          </p:cNvPr>
          <p:cNvSpPr txBox="1"/>
          <p:nvPr/>
        </p:nvSpPr>
        <p:spPr>
          <a:xfrm>
            <a:off x="771525" y="2243915"/>
            <a:ext cx="7600950" cy="1021556"/>
          </a:xfrm>
          <a:prstGeom prst="roundRect">
            <a:avLst/>
          </a:prstGeom>
          <a:solidFill>
            <a:schemeClr val="accent2"/>
          </a:solidFill>
        </p:spPr>
        <p:txBody>
          <a:bodyPr wrap="square" rtlCol="0">
            <a:spAutoFit/>
          </a:bodyPr>
          <a:lstStyle/>
          <a:p>
            <a:pPr marL="285750" indent="-285750" algn="ctr">
              <a:buFont typeface="Arial" panose="020B0604020202020204" pitchFamily="34" charset="0"/>
              <a:buChar char="•"/>
            </a:pPr>
            <a:r>
              <a:rPr lang="en-US" b="1" dirty="0">
                <a:solidFill>
                  <a:schemeClr val="bg1"/>
                </a:solidFill>
              </a:rPr>
              <a:t>What time does school start?</a:t>
            </a:r>
          </a:p>
          <a:p>
            <a:pPr marL="285750" indent="-285750" algn="ctr">
              <a:buFont typeface="Arial" panose="020B0604020202020204" pitchFamily="34" charset="0"/>
              <a:buChar char="•"/>
            </a:pPr>
            <a:r>
              <a:rPr lang="en-US" b="1" dirty="0">
                <a:solidFill>
                  <a:schemeClr val="bg1"/>
                </a:solidFill>
              </a:rPr>
              <a:t>How long does it take to get there?</a:t>
            </a:r>
          </a:p>
          <a:p>
            <a:pPr marL="285750" indent="-285750" algn="ctr">
              <a:buFont typeface="Arial" panose="020B0604020202020204" pitchFamily="34" charset="0"/>
              <a:buChar char="•"/>
            </a:pPr>
            <a:r>
              <a:rPr lang="en-US" b="1" dirty="0">
                <a:solidFill>
                  <a:schemeClr val="bg1"/>
                </a:solidFill>
              </a:rPr>
              <a:t>What time will you need to leave?</a:t>
            </a:r>
            <a:endParaRPr lang="en-GB" b="1" dirty="0">
              <a:solidFill>
                <a:schemeClr val="bg1"/>
              </a:solidFill>
            </a:endParaRPr>
          </a:p>
        </p:txBody>
      </p:sp>
      <p:sp>
        <p:nvSpPr>
          <p:cNvPr id="5" name="TextBox 4">
            <a:extLst>
              <a:ext uri="{FF2B5EF4-FFF2-40B4-BE49-F238E27FC236}">
                <a16:creationId xmlns:a16="http://schemas.microsoft.com/office/drawing/2014/main" xmlns="" id="{6804BE4B-4875-4F65-86A2-DFC7D242FA92}"/>
              </a:ext>
            </a:extLst>
          </p:cNvPr>
          <p:cNvSpPr txBox="1"/>
          <p:nvPr/>
        </p:nvSpPr>
        <p:spPr>
          <a:xfrm>
            <a:off x="771525" y="3833399"/>
            <a:ext cx="7600950" cy="369332"/>
          </a:xfrm>
          <a:prstGeom prst="rect">
            <a:avLst/>
          </a:prstGeom>
          <a:noFill/>
        </p:spPr>
        <p:txBody>
          <a:bodyPr wrap="square" rtlCol="0">
            <a:spAutoFit/>
          </a:bodyPr>
          <a:lstStyle/>
          <a:p>
            <a:pPr algn="ctr"/>
            <a:r>
              <a:rPr lang="en-US" dirty="0"/>
              <a:t>Understanding time can help you get to where you need to be, on time!</a:t>
            </a:r>
            <a:endParaRPr lang="en-GB" dirty="0"/>
          </a:p>
        </p:txBody>
      </p:sp>
      <p:sp>
        <p:nvSpPr>
          <p:cNvPr id="6" name="TextBox 5">
            <a:extLst>
              <a:ext uri="{FF2B5EF4-FFF2-40B4-BE49-F238E27FC236}">
                <a16:creationId xmlns:a16="http://schemas.microsoft.com/office/drawing/2014/main" xmlns="" id="{C83678E3-6E28-4D95-A93C-30114779AC95}"/>
              </a:ext>
            </a:extLst>
          </p:cNvPr>
          <p:cNvSpPr txBox="1"/>
          <p:nvPr/>
        </p:nvSpPr>
        <p:spPr>
          <a:xfrm>
            <a:off x="771525" y="4625879"/>
            <a:ext cx="7600950" cy="923330"/>
          </a:xfrm>
          <a:prstGeom prst="rect">
            <a:avLst/>
          </a:prstGeom>
          <a:noFill/>
        </p:spPr>
        <p:txBody>
          <a:bodyPr wrap="square" rtlCol="0">
            <a:spAutoFit/>
          </a:bodyPr>
          <a:lstStyle/>
          <a:p>
            <a:pPr algn="ctr"/>
            <a:r>
              <a:rPr lang="en-US" dirty="0"/>
              <a:t>An analogue clock face is just a different type of number line. It has 1 to 12 on its face. Thinking about an analogue clock as a number line can help you solve problems about time. Let’s see how that works!</a:t>
            </a:r>
            <a:endParaRPr lang="en-GB" dirty="0"/>
          </a:p>
        </p:txBody>
      </p:sp>
    </p:spTree>
    <p:extLst>
      <p:ext uri="{BB962C8B-B14F-4D97-AF65-F5344CB8AC3E}">
        <p14:creationId xmlns:p14="http://schemas.microsoft.com/office/powerpoint/2010/main" val="146426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500" tmFilter="0, 0; .2, .5; .8, .5; 1, 0"/>
                                        <p:tgtEl>
                                          <p:spTgt spid="4">
                                            <p:txEl>
                                              <p:pRg st="0" end="0"/>
                                            </p:txEl>
                                          </p:spTgt>
                                        </p:tgtEl>
                                      </p:cBhvr>
                                    </p:animEffect>
                                    <p:animScale>
                                      <p:cBhvr>
                                        <p:cTn id="18" dur="250" autoRev="1" fill="hold"/>
                                        <p:tgtEl>
                                          <p:spTgt spid="4">
                                            <p:txEl>
                                              <p:pRg st="0" end="0"/>
                                            </p:txEl>
                                          </p:spTgt>
                                        </p:tgtEl>
                                      </p:cBhvr>
                                      <p:by x="105000" y="105000"/>
                                    </p:animScale>
                                  </p:childTnLst>
                                </p:cTn>
                              </p:par>
                            </p:childTnLst>
                          </p:cTn>
                        </p:par>
                        <p:par>
                          <p:cTn id="19" fill="hold">
                            <p:stCondLst>
                              <p:cond delay="1000"/>
                            </p:stCondLst>
                            <p:childTnLst>
                              <p:par>
                                <p:cTn id="20" presetID="26" presetClass="emph" presetSubtype="0" fill="hold" nodeType="afterEffect">
                                  <p:stCondLst>
                                    <p:cond delay="250"/>
                                  </p:stCondLst>
                                  <p:childTnLst>
                                    <p:animEffect transition="out" filter="fade">
                                      <p:cBhvr>
                                        <p:cTn id="21" dur="500" tmFilter="0, 0; .2, .5; .8, .5; 1, 0"/>
                                        <p:tgtEl>
                                          <p:spTgt spid="4">
                                            <p:txEl>
                                              <p:pRg st="1" end="1"/>
                                            </p:txEl>
                                          </p:spTgt>
                                        </p:tgtEl>
                                      </p:cBhvr>
                                    </p:animEffect>
                                    <p:animScale>
                                      <p:cBhvr>
                                        <p:cTn id="22" dur="250" autoRev="1" fill="hold"/>
                                        <p:tgtEl>
                                          <p:spTgt spid="4">
                                            <p:txEl>
                                              <p:pRg st="1" end="1"/>
                                            </p:txEl>
                                          </p:spTgt>
                                        </p:tgtEl>
                                      </p:cBhvr>
                                      <p:by x="105000" y="105000"/>
                                    </p:animScale>
                                  </p:childTnLst>
                                </p:cTn>
                              </p:par>
                            </p:childTnLst>
                          </p:cTn>
                        </p:par>
                        <p:par>
                          <p:cTn id="23" fill="hold">
                            <p:stCondLst>
                              <p:cond delay="1750"/>
                            </p:stCondLst>
                            <p:childTnLst>
                              <p:par>
                                <p:cTn id="24" presetID="26" presetClass="emph" presetSubtype="0" fill="hold" nodeType="afterEffect">
                                  <p:stCondLst>
                                    <p:cond delay="250"/>
                                  </p:stCondLst>
                                  <p:childTnLst>
                                    <p:animEffect transition="out" filter="fade">
                                      <p:cBhvr>
                                        <p:cTn id="25" dur="500" tmFilter="0, 0; .2, .5; .8, .5; 1, 0"/>
                                        <p:tgtEl>
                                          <p:spTgt spid="4">
                                            <p:txEl>
                                              <p:pRg st="2" end="2"/>
                                            </p:txEl>
                                          </p:spTgt>
                                        </p:tgtEl>
                                      </p:cBhvr>
                                    </p:animEffect>
                                    <p:animScale>
                                      <p:cBhvr>
                                        <p:cTn id="26" dur="250" autoRev="1" fill="hold"/>
                                        <p:tgtEl>
                                          <p:spTgt spid="4">
                                            <p:txEl>
                                              <p:pRg st="2" end="2"/>
                                            </p:txEl>
                                          </p:spTgt>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DB004-2AE4-42A0-820E-A1198F9CA0F4}"/>
              </a:ext>
            </a:extLst>
          </p:cNvPr>
          <p:cNvSpPr>
            <a:spLocks noGrp="1"/>
          </p:cNvSpPr>
          <p:nvPr>
            <p:ph type="title"/>
          </p:nvPr>
        </p:nvSpPr>
        <p:spPr/>
        <p:txBody>
          <a:bodyPr/>
          <a:lstStyle/>
          <a:p>
            <a:r>
              <a:rPr lang="en-US" dirty="0"/>
              <a:t>Questions About Time</a:t>
            </a:r>
            <a:endParaRPr lang="en-GB" dirty="0"/>
          </a:p>
        </p:txBody>
      </p:sp>
      <p:sp>
        <p:nvSpPr>
          <p:cNvPr id="3" name="TextBox 2">
            <a:extLst>
              <a:ext uri="{FF2B5EF4-FFF2-40B4-BE49-F238E27FC236}">
                <a16:creationId xmlns:a16="http://schemas.microsoft.com/office/drawing/2014/main" xmlns="" id="{3870C15A-C800-4BB2-8CA2-562A7B9E6FAA}"/>
              </a:ext>
            </a:extLst>
          </p:cNvPr>
          <p:cNvSpPr txBox="1"/>
          <p:nvPr/>
        </p:nvSpPr>
        <p:spPr>
          <a:xfrm>
            <a:off x="771525" y="1619075"/>
            <a:ext cx="7600950" cy="369332"/>
          </a:xfrm>
          <a:prstGeom prst="rect">
            <a:avLst/>
          </a:prstGeom>
          <a:noFill/>
        </p:spPr>
        <p:txBody>
          <a:bodyPr wrap="square" rtlCol="0">
            <a:spAutoFit/>
          </a:bodyPr>
          <a:lstStyle/>
          <a:p>
            <a:pPr algn="ctr"/>
            <a:r>
              <a:rPr lang="en-US" dirty="0"/>
              <a:t>The movie starts at 7 o’clock. It lasts for 2 hours.</a:t>
            </a:r>
            <a:endParaRPr lang="en-GB" dirty="0"/>
          </a:p>
        </p:txBody>
      </p:sp>
      <p:sp>
        <p:nvSpPr>
          <p:cNvPr id="4" name="TextBox 3">
            <a:extLst>
              <a:ext uri="{FF2B5EF4-FFF2-40B4-BE49-F238E27FC236}">
                <a16:creationId xmlns:a16="http://schemas.microsoft.com/office/drawing/2014/main" xmlns="" id="{1F6010E7-6E09-4950-9CC8-E3A444C93EE5}"/>
              </a:ext>
            </a:extLst>
          </p:cNvPr>
          <p:cNvSpPr txBox="1"/>
          <p:nvPr/>
        </p:nvSpPr>
        <p:spPr>
          <a:xfrm>
            <a:off x="771525" y="2134281"/>
            <a:ext cx="7600950" cy="369332"/>
          </a:xfrm>
          <a:prstGeom prst="rect">
            <a:avLst/>
          </a:prstGeom>
          <a:noFill/>
        </p:spPr>
        <p:txBody>
          <a:bodyPr wrap="square" rtlCol="0">
            <a:spAutoFit/>
          </a:bodyPr>
          <a:lstStyle/>
          <a:p>
            <a:pPr algn="ctr"/>
            <a:r>
              <a:rPr lang="en-US" b="1" dirty="0"/>
              <a:t>What time does the movie finish?</a:t>
            </a:r>
            <a:endParaRPr lang="en-GB" b="1" dirty="0"/>
          </a:p>
        </p:txBody>
      </p:sp>
      <p:pic>
        <p:nvPicPr>
          <p:cNvPr id="5" name="Picture 4">
            <a:extLst>
              <a:ext uri="{FF2B5EF4-FFF2-40B4-BE49-F238E27FC236}">
                <a16:creationId xmlns:a16="http://schemas.microsoft.com/office/drawing/2014/main" xmlns="" id="{CDFA7841-AF7D-4520-90ED-E96918E55C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970" y="2755853"/>
            <a:ext cx="1936060" cy="1937788"/>
          </a:xfrm>
          <a:prstGeom prst="rect">
            <a:avLst/>
          </a:prstGeom>
        </p:spPr>
      </p:pic>
      <p:cxnSp>
        <p:nvCxnSpPr>
          <p:cNvPr id="7" name="Straight Arrow Connector 6">
            <a:extLst>
              <a:ext uri="{FF2B5EF4-FFF2-40B4-BE49-F238E27FC236}">
                <a16:creationId xmlns:a16="http://schemas.microsoft.com/office/drawing/2014/main" xmlns="" id="{1515109C-6AB0-4124-A2FB-95C4881682FD}"/>
              </a:ext>
            </a:extLst>
          </p:cNvPr>
          <p:cNvCxnSpPr>
            <a:cxnSpLocks/>
          </p:cNvCxnSpPr>
          <p:nvPr/>
        </p:nvCxnSpPr>
        <p:spPr>
          <a:xfrm flipV="1">
            <a:off x="4573408" y="3074137"/>
            <a:ext cx="0" cy="647421"/>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3885A64A-B0D9-44C4-854B-AF13DA86B265}"/>
              </a:ext>
            </a:extLst>
          </p:cNvPr>
          <p:cNvCxnSpPr>
            <a:cxnSpLocks/>
          </p:cNvCxnSpPr>
          <p:nvPr/>
        </p:nvCxnSpPr>
        <p:spPr>
          <a:xfrm flipH="1">
            <a:off x="4294618" y="3708876"/>
            <a:ext cx="278791" cy="428784"/>
          </a:xfrm>
          <a:prstGeom prst="straightConnector1">
            <a:avLst/>
          </a:prstGeom>
          <a:solidFill>
            <a:schemeClr val="accent2"/>
          </a:solidFill>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A6057D70-2331-453B-95CE-7F0BC18F192C}"/>
              </a:ext>
            </a:extLst>
          </p:cNvPr>
          <p:cNvSpPr/>
          <p:nvPr/>
        </p:nvSpPr>
        <p:spPr>
          <a:xfrm rot="10800000">
            <a:off x="4520932" y="3660598"/>
            <a:ext cx="104952" cy="10495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xmlns="" id="{A859307B-B30B-42CD-BA2D-4083E13417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71525" y="5476743"/>
            <a:ext cx="7600950" cy="619125"/>
          </a:xfrm>
          <a:prstGeom prst="rect">
            <a:avLst/>
          </a:prstGeom>
        </p:spPr>
      </p:pic>
      <p:cxnSp>
        <p:nvCxnSpPr>
          <p:cNvPr id="13" name="Straight Arrow Connector 12">
            <a:extLst>
              <a:ext uri="{FF2B5EF4-FFF2-40B4-BE49-F238E27FC236}">
                <a16:creationId xmlns:a16="http://schemas.microsoft.com/office/drawing/2014/main" xmlns="" id="{36FE72F6-215D-4B22-8D03-4FFD1B92342F}"/>
              </a:ext>
            </a:extLst>
          </p:cNvPr>
          <p:cNvCxnSpPr>
            <a:cxnSpLocks/>
          </p:cNvCxnSpPr>
          <p:nvPr/>
        </p:nvCxnSpPr>
        <p:spPr>
          <a:xfrm>
            <a:off x="4861560" y="5052060"/>
            <a:ext cx="0" cy="3429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2EFEA1F0-85E4-46A8-98E6-E39D41B1ADF9}"/>
              </a:ext>
            </a:extLst>
          </p:cNvPr>
          <p:cNvSpPr txBox="1"/>
          <p:nvPr/>
        </p:nvSpPr>
        <p:spPr>
          <a:xfrm>
            <a:off x="6230677" y="3524137"/>
            <a:ext cx="2141797" cy="408623"/>
          </a:xfrm>
          <a:prstGeom prst="roundRect">
            <a:avLst/>
          </a:prstGeom>
          <a:solidFill>
            <a:schemeClr val="accent2"/>
          </a:solidFill>
        </p:spPr>
        <p:txBody>
          <a:bodyPr wrap="square" rtlCol="0">
            <a:spAutoFit/>
          </a:bodyPr>
          <a:lstStyle/>
          <a:p>
            <a:pPr algn="ctr"/>
            <a:r>
              <a:rPr lang="en-US" b="1" dirty="0">
                <a:solidFill>
                  <a:schemeClr val="bg1"/>
                </a:solidFill>
              </a:rPr>
              <a:t>Reveal Answer</a:t>
            </a:r>
            <a:endParaRPr lang="en-GB" b="1" dirty="0">
              <a:solidFill>
                <a:schemeClr val="bg1"/>
              </a:solidFill>
            </a:endParaRPr>
          </a:p>
        </p:txBody>
      </p:sp>
    </p:spTree>
    <p:extLst>
      <p:ext uri="{BB962C8B-B14F-4D97-AF65-F5344CB8AC3E}">
        <p14:creationId xmlns:p14="http://schemas.microsoft.com/office/powerpoint/2010/main" val="19729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nodeType="clickEffect">
                                  <p:stCondLst>
                                    <p:cond delay="0"/>
                                  </p:stCondLst>
                                  <p:childTnLst>
                                    <p:animMotion origin="layout" path="M 2.77778E-6 -4.07407E-6 L 0.01979 -0.03726 C 0.02396 -0.0456 0.03021 -0.05 0.0368 -0.05 C 0.04427 -0.05 0.05017 -0.0456 0.05434 -0.03726 L 0.0743 -4.07407E-6 " pathEditMode="relative" rAng="0" ptsTypes="AAAAA">
                                      <p:cBhvr>
                                        <p:cTn id="42" dur="2000" fill="hold"/>
                                        <p:tgtEl>
                                          <p:spTgt spid="13"/>
                                        </p:tgtEl>
                                        <p:attrNameLst>
                                          <p:attrName>ppt_x</p:attrName>
                                          <p:attrName>ppt_y</p:attrName>
                                        </p:attrNameLst>
                                      </p:cBhvr>
                                      <p:rCtr x="3715" y="-2500"/>
                                    </p:animMotion>
                                  </p:childTnLst>
                                </p:cTn>
                              </p:par>
                            </p:childTnLst>
                          </p:cTn>
                        </p:par>
                      </p:childTnLst>
                    </p:cTn>
                  </p:par>
                  <p:par>
                    <p:cTn id="43" fill="hold">
                      <p:stCondLst>
                        <p:cond delay="indefinite"/>
                      </p:stCondLst>
                      <p:childTnLst>
                        <p:par>
                          <p:cTn id="44" fill="hold">
                            <p:stCondLst>
                              <p:cond delay="0"/>
                            </p:stCondLst>
                            <p:childTnLst>
                              <p:par>
                                <p:cTn id="45" presetID="37" presetClass="path" presetSubtype="0" accel="50000" decel="50000" fill="hold" nodeType="clickEffect">
                                  <p:stCondLst>
                                    <p:cond delay="0"/>
                                  </p:stCondLst>
                                  <p:childTnLst>
                                    <p:animMotion origin="layout" path="M 0.0743 -4.07407E-6 L 0.0934 -0.04004 C 0.09739 -0.04907 0.10364 -0.05393 0.10989 -0.05393 C 0.11718 -0.05393 0.12291 -0.04907 0.12691 -0.04004 L 0.14687 -4.07407E-6 " pathEditMode="relative" rAng="0" ptsTypes="AAAAA">
                                      <p:cBhvr>
                                        <p:cTn id="46" dur="2000" fill="hold"/>
                                        <p:tgtEl>
                                          <p:spTgt spid="13"/>
                                        </p:tgtEl>
                                        <p:attrNameLst>
                                          <p:attrName>ppt_x</p:attrName>
                                          <p:attrName>ppt_y</p:attrName>
                                        </p:attrNameLst>
                                      </p:cBhvr>
                                      <p:rCtr x="3628" y="-2708"/>
                                    </p:animMotion>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3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1489</TotalTime>
  <Words>898</Words>
  <Application>Microsoft Office PowerPoint</Application>
  <PresentationFormat>On-screen Show (4:3)</PresentationFormat>
  <Paragraphs>84</Paragraphs>
  <Slides>23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Twinkl</vt:lpstr>
      <vt:lpstr>Roboto</vt:lpstr>
      <vt:lpstr>Calibri</vt:lpstr>
      <vt:lpstr>Office Theme</vt:lpstr>
      <vt:lpstr>Disclaimer/s</vt:lpstr>
      <vt:lpstr>PowerPoint Presentation</vt:lpstr>
      <vt:lpstr>Analogue Clock Face</vt:lpstr>
      <vt:lpstr>Analogue Clock Face</vt:lpstr>
      <vt:lpstr>Whole, Halves and Quarters</vt:lpstr>
      <vt:lpstr>Halves and Half Past</vt:lpstr>
      <vt:lpstr>Quarter Past and Quarter To</vt:lpstr>
      <vt:lpstr>Why Is Telling the Time Important?</vt:lpstr>
      <vt:lpstr>Questions About Time</vt:lpstr>
      <vt:lpstr>The movie ends at 9 o’clock!</vt:lpstr>
      <vt:lpstr>Half Past and Quarter To Number Lines</vt:lpstr>
      <vt:lpstr>Half Past and Quarter To Number Lines</vt:lpstr>
      <vt:lpstr>Questions About Time</vt:lpstr>
      <vt:lpstr>The flight arrives at half past 8 or 8.30.</vt:lpstr>
      <vt:lpstr>Questions About Time</vt:lpstr>
      <vt:lpstr>The train arrives at  quarter past 5 or 5.15.</vt:lpstr>
      <vt:lpstr>Questions About Time</vt:lpstr>
      <vt:lpstr>You leave the park at  quarter past 3 or 3.15.</vt:lpstr>
      <vt:lpstr>Questions About Time</vt:lpstr>
      <vt:lpstr>The trip finishes at  quarter to 1 or 12.45.</vt:lpstr>
      <vt:lpstr>Questions About Time</vt:lpstr>
      <vt:lpstr>The bus arrives at quarter to 1 or 12.45.</vt:lpstr>
      <vt:lpstr>Questions About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Martin</dc:creator>
  <cp:lastModifiedBy>marwa zakzouk</cp:lastModifiedBy>
  <cp:revision>12</cp:revision>
  <dcterms:created xsi:type="dcterms:W3CDTF">2022-02-23T11:28:38Z</dcterms:created>
  <dcterms:modified xsi:type="dcterms:W3CDTF">2024-05-26T07:39:09Z</dcterms:modified>
</cp:coreProperties>
</file>