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26" r:id="rId2"/>
    <p:sldMasterId id="2147483739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81" r:id="rId10"/>
    <p:sldId id="279" r:id="rId11"/>
    <p:sldId id="261" r:id="rId12"/>
    <p:sldId id="263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3" r:id="rId21"/>
    <p:sldId id="284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8" autoAdjust="0"/>
    <p:restoredTop sz="94660"/>
  </p:normalViewPr>
  <p:slideViewPr>
    <p:cSldViewPr snapToGrid="0">
      <p:cViewPr varScale="1">
        <p:scale>
          <a:sx n="63" d="100"/>
          <a:sy n="63" d="100"/>
        </p:scale>
        <p:origin x="1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275E9-B94D-4F4B-9E3D-83639E8FBA40}" type="doc">
      <dgm:prSet loTypeId="urn:microsoft.com/office/officeart/2005/8/layout/cycle7" loCatId="cycle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3EF3CD-7ACD-4A86-9E39-C5F546671397}">
      <dgm:prSet phldrT="[Text]"/>
      <dgm:spPr/>
      <dgm:t>
        <a:bodyPr/>
        <a:lstStyle/>
        <a:p>
          <a:r>
            <a:rPr lang="en-US" b="1" i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ORGANELLES</a:t>
          </a:r>
        </a:p>
      </dgm:t>
    </dgm:pt>
    <dgm:pt modelId="{154DBE57-7445-4B23-96EB-AD4C1214EEFA}" type="parTrans" cxnId="{B03B2C7C-7E30-46B1-AE73-D62CEEC8C721}">
      <dgm:prSet/>
      <dgm:spPr/>
      <dgm:t>
        <a:bodyPr/>
        <a:lstStyle/>
        <a:p>
          <a:endParaRPr lang="en-US"/>
        </a:p>
      </dgm:t>
    </dgm:pt>
    <dgm:pt modelId="{E8F5330A-0446-4806-A824-C61656A75EC7}" type="sibTrans" cxnId="{B03B2C7C-7E30-46B1-AE73-D62CEEC8C721}">
      <dgm:prSet/>
      <dgm:spPr/>
      <dgm:t>
        <a:bodyPr/>
        <a:lstStyle/>
        <a:p>
          <a:endParaRPr lang="en-US"/>
        </a:p>
      </dgm:t>
    </dgm:pt>
    <dgm:pt modelId="{6BCD0F8E-3511-46BC-99BD-6239AF02F3CE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Little organs</a:t>
          </a:r>
        </a:p>
      </dgm:t>
    </dgm:pt>
    <dgm:pt modelId="{C7BC9C4F-B4E8-4A9B-8CC9-8B238D5F6F78}" type="parTrans" cxnId="{3A66130A-BE6A-42DE-92FB-9C754F336531}">
      <dgm:prSet/>
      <dgm:spPr/>
      <dgm:t>
        <a:bodyPr/>
        <a:lstStyle/>
        <a:p>
          <a:endParaRPr lang="en-US"/>
        </a:p>
      </dgm:t>
    </dgm:pt>
    <dgm:pt modelId="{CAA8F128-3EF1-46BA-B517-94A60971B9BA}" type="sibTrans" cxnId="{3A66130A-BE6A-42DE-92FB-9C754F336531}">
      <dgm:prSet/>
      <dgm:spPr/>
      <dgm:t>
        <a:bodyPr/>
        <a:lstStyle/>
        <a:p>
          <a:endParaRPr lang="en-US"/>
        </a:p>
      </dgm:t>
    </dgm:pt>
    <dgm:pt modelId="{10BC86D1-44C1-4638-9099-83A15B143CC5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Each has its own function</a:t>
          </a:r>
        </a:p>
      </dgm:t>
    </dgm:pt>
    <dgm:pt modelId="{243AEAC6-E435-4176-A390-CCFE744277A3}" type="parTrans" cxnId="{9B36B196-9CA8-4304-B2D7-5184ECFB6D7C}">
      <dgm:prSet/>
      <dgm:spPr/>
      <dgm:t>
        <a:bodyPr/>
        <a:lstStyle/>
        <a:p>
          <a:endParaRPr lang="en-US"/>
        </a:p>
      </dgm:t>
    </dgm:pt>
    <dgm:pt modelId="{8A3FBED0-45FF-4876-B170-9642BE76F7C5}" type="sibTrans" cxnId="{9B36B196-9CA8-4304-B2D7-5184ECFB6D7C}">
      <dgm:prSet/>
      <dgm:spPr/>
      <dgm:t>
        <a:bodyPr/>
        <a:lstStyle/>
        <a:p>
          <a:endParaRPr lang="en-US"/>
        </a:p>
      </dgm:t>
    </dgm:pt>
    <dgm:pt modelId="{D6514EE9-31CA-4F8D-8D91-052A58430683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Common to most cells</a:t>
          </a:r>
        </a:p>
      </dgm:t>
    </dgm:pt>
    <dgm:pt modelId="{5FC037CE-7A99-4F2B-B441-76EFCFE0DB6B}" type="parTrans" cxnId="{7AB3C2C8-F69C-40D5-AEA1-A9C249C826B1}">
      <dgm:prSet/>
      <dgm:spPr/>
      <dgm:t>
        <a:bodyPr/>
        <a:lstStyle/>
        <a:p>
          <a:endParaRPr lang="en-US"/>
        </a:p>
      </dgm:t>
    </dgm:pt>
    <dgm:pt modelId="{81027BEB-1E26-41A4-9350-03FFE88828D6}" type="sibTrans" cxnId="{7AB3C2C8-F69C-40D5-AEA1-A9C249C826B1}">
      <dgm:prSet/>
      <dgm:spPr/>
      <dgm:t>
        <a:bodyPr/>
        <a:lstStyle/>
        <a:p>
          <a:endParaRPr lang="en-US"/>
        </a:p>
      </dgm:t>
    </dgm:pt>
    <dgm:pt modelId="{BB7CAC03-1C1B-4EAB-97BF-8E9F8935A17E}" type="pres">
      <dgm:prSet presAssocID="{4B8275E9-B94D-4F4B-9E3D-83639E8FBA40}" presName="Name0" presStyleCnt="0">
        <dgm:presLayoutVars>
          <dgm:dir/>
          <dgm:resizeHandles val="exact"/>
        </dgm:presLayoutVars>
      </dgm:prSet>
      <dgm:spPr/>
    </dgm:pt>
    <dgm:pt modelId="{F5149364-E13D-48E1-8962-68EEC2BE68C8}" type="pres">
      <dgm:prSet presAssocID="{AF3EF3CD-7ACD-4A86-9E39-C5F546671397}" presName="node" presStyleLbl="node1" presStyleIdx="0" presStyleCnt="4">
        <dgm:presLayoutVars>
          <dgm:bulletEnabled val="1"/>
        </dgm:presLayoutVars>
      </dgm:prSet>
      <dgm:spPr/>
    </dgm:pt>
    <dgm:pt modelId="{D9FEE0FD-FB88-40F9-BB45-D2EBED2B1813}" type="pres">
      <dgm:prSet presAssocID="{E8F5330A-0446-4806-A824-C61656A75EC7}" presName="sibTrans" presStyleLbl="sibTrans2D1" presStyleIdx="0" presStyleCnt="4"/>
      <dgm:spPr/>
    </dgm:pt>
    <dgm:pt modelId="{620E9304-D496-418B-BED7-AA6AC8C184FD}" type="pres">
      <dgm:prSet presAssocID="{E8F5330A-0446-4806-A824-C61656A75EC7}" presName="connectorText" presStyleLbl="sibTrans2D1" presStyleIdx="0" presStyleCnt="4"/>
      <dgm:spPr/>
    </dgm:pt>
    <dgm:pt modelId="{F9FA6EDE-EDA3-4A4B-9813-AD0847B0E292}" type="pres">
      <dgm:prSet presAssocID="{6BCD0F8E-3511-46BC-99BD-6239AF02F3CE}" presName="node" presStyleLbl="node1" presStyleIdx="1" presStyleCnt="4">
        <dgm:presLayoutVars>
          <dgm:bulletEnabled val="1"/>
        </dgm:presLayoutVars>
      </dgm:prSet>
      <dgm:spPr/>
    </dgm:pt>
    <dgm:pt modelId="{73FF6361-D8F8-4942-99B5-96D27D01AA5D}" type="pres">
      <dgm:prSet presAssocID="{CAA8F128-3EF1-46BA-B517-94A60971B9BA}" presName="sibTrans" presStyleLbl="sibTrans2D1" presStyleIdx="1" presStyleCnt="4"/>
      <dgm:spPr/>
    </dgm:pt>
    <dgm:pt modelId="{F8ED8B9B-E9AA-4334-B948-2AB6B3610BC5}" type="pres">
      <dgm:prSet presAssocID="{CAA8F128-3EF1-46BA-B517-94A60971B9BA}" presName="connectorText" presStyleLbl="sibTrans2D1" presStyleIdx="1" presStyleCnt="4"/>
      <dgm:spPr/>
    </dgm:pt>
    <dgm:pt modelId="{84911035-0588-4D6E-93F1-54A14C04107A}" type="pres">
      <dgm:prSet presAssocID="{10BC86D1-44C1-4638-9099-83A15B143CC5}" presName="node" presStyleLbl="node1" presStyleIdx="2" presStyleCnt="4">
        <dgm:presLayoutVars>
          <dgm:bulletEnabled val="1"/>
        </dgm:presLayoutVars>
      </dgm:prSet>
      <dgm:spPr/>
    </dgm:pt>
    <dgm:pt modelId="{7E762B98-03BC-40BB-BD56-5A10752AA2BD}" type="pres">
      <dgm:prSet presAssocID="{8A3FBED0-45FF-4876-B170-9642BE76F7C5}" presName="sibTrans" presStyleLbl="sibTrans2D1" presStyleIdx="2" presStyleCnt="4"/>
      <dgm:spPr/>
    </dgm:pt>
    <dgm:pt modelId="{6882BEF7-F8E7-4393-8098-FB1EC4D5E708}" type="pres">
      <dgm:prSet presAssocID="{8A3FBED0-45FF-4876-B170-9642BE76F7C5}" presName="connectorText" presStyleLbl="sibTrans2D1" presStyleIdx="2" presStyleCnt="4"/>
      <dgm:spPr/>
    </dgm:pt>
    <dgm:pt modelId="{7280F688-208A-4191-9681-C6BB39779B74}" type="pres">
      <dgm:prSet presAssocID="{D6514EE9-31CA-4F8D-8D91-052A58430683}" presName="node" presStyleLbl="node1" presStyleIdx="3" presStyleCnt="4">
        <dgm:presLayoutVars>
          <dgm:bulletEnabled val="1"/>
        </dgm:presLayoutVars>
      </dgm:prSet>
      <dgm:spPr/>
    </dgm:pt>
    <dgm:pt modelId="{2CAECE31-BD04-4B88-9130-A55BC519A2B4}" type="pres">
      <dgm:prSet presAssocID="{81027BEB-1E26-41A4-9350-03FFE88828D6}" presName="sibTrans" presStyleLbl="sibTrans2D1" presStyleIdx="3" presStyleCnt="4"/>
      <dgm:spPr/>
    </dgm:pt>
    <dgm:pt modelId="{D4ECA35C-F579-4B2E-B7CC-9078CAB474F7}" type="pres">
      <dgm:prSet presAssocID="{81027BEB-1E26-41A4-9350-03FFE88828D6}" presName="connectorText" presStyleLbl="sibTrans2D1" presStyleIdx="3" presStyleCnt="4"/>
      <dgm:spPr/>
    </dgm:pt>
  </dgm:ptLst>
  <dgm:cxnLst>
    <dgm:cxn modelId="{3A66130A-BE6A-42DE-92FB-9C754F336531}" srcId="{4B8275E9-B94D-4F4B-9E3D-83639E8FBA40}" destId="{6BCD0F8E-3511-46BC-99BD-6239AF02F3CE}" srcOrd="1" destOrd="0" parTransId="{C7BC9C4F-B4E8-4A9B-8CC9-8B238D5F6F78}" sibTransId="{CAA8F128-3EF1-46BA-B517-94A60971B9BA}"/>
    <dgm:cxn modelId="{0056220D-0BCE-4240-835E-24B0641775F0}" type="presOf" srcId="{E8F5330A-0446-4806-A824-C61656A75EC7}" destId="{620E9304-D496-418B-BED7-AA6AC8C184FD}" srcOrd="1" destOrd="0" presId="urn:microsoft.com/office/officeart/2005/8/layout/cycle7"/>
    <dgm:cxn modelId="{230E5517-3607-4A73-8761-254EA2D283EE}" type="presOf" srcId="{CAA8F128-3EF1-46BA-B517-94A60971B9BA}" destId="{F8ED8B9B-E9AA-4334-B948-2AB6B3610BC5}" srcOrd="1" destOrd="0" presId="urn:microsoft.com/office/officeart/2005/8/layout/cycle7"/>
    <dgm:cxn modelId="{39954319-7E31-494F-92F8-EFF6FC3ECAC5}" type="presOf" srcId="{10BC86D1-44C1-4638-9099-83A15B143CC5}" destId="{84911035-0588-4D6E-93F1-54A14C04107A}" srcOrd="0" destOrd="0" presId="urn:microsoft.com/office/officeart/2005/8/layout/cycle7"/>
    <dgm:cxn modelId="{475FFE23-14B3-483B-8A3B-69278C7EB8D6}" type="presOf" srcId="{E8F5330A-0446-4806-A824-C61656A75EC7}" destId="{D9FEE0FD-FB88-40F9-BB45-D2EBED2B1813}" srcOrd="0" destOrd="0" presId="urn:microsoft.com/office/officeart/2005/8/layout/cycle7"/>
    <dgm:cxn modelId="{42ABBE35-747F-40ED-A675-C17E180B6261}" type="presOf" srcId="{81027BEB-1E26-41A4-9350-03FFE88828D6}" destId="{D4ECA35C-F579-4B2E-B7CC-9078CAB474F7}" srcOrd="1" destOrd="0" presId="urn:microsoft.com/office/officeart/2005/8/layout/cycle7"/>
    <dgm:cxn modelId="{EF78CA55-70DC-4944-A4B2-35B32F1B8ED7}" type="presOf" srcId="{4B8275E9-B94D-4F4B-9E3D-83639E8FBA40}" destId="{BB7CAC03-1C1B-4EAB-97BF-8E9F8935A17E}" srcOrd="0" destOrd="0" presId="urn:microsoft.com/office/officeart/2005/8/layout/cycle7"/>
    <dgm:cxn modelId="{663E887B-35DE-44F9-A439-FA65C2C3EF87}" type="presOf" srcId="{6BCD0F8E-3511-46BC-99BD-6239AF02F3CE}" destId="{F9FA6EDE-EDA3-4A4B-9813-AD0847B0E292}" srcOrd="0" destOrd="0" presId="urn:microsoft.com/office/officeart/2005/8/layout/cycle7"/>
    <dgm:cxn modelId="{B03B2C7C-7E30-46B1-AE73-D62CEEC8C721}" srcId="{4B8275E9-B94D-4F4B-9E3D-83639E8FBA40}" destId="{AF3EF3CD-7ACD-4A86-9E39-C5F546671397}" srcOrd="0" destOrd="0" parTransId="{154DBE57-7445-4B23-96EB-AD4C1214EEFA}" sibTransId="{E8F5330A-0446-4806-A824-C61656A75EC7}"/>
    <dgm:cxn modelId="{E7333E8D-7622-44A1-9BC2-B81A603DFA1C}" type="presOf" srcId="{CAA8F128-3EF1-46BA-B517-94A60971B9BA}" destId="{73FF6361-D8F8-4942-99B5-96D27D01AA5D}" srcOrd="0" destOrd="0" presId="urn:microsoft.com/office/officeart/2005/8/layout/cycle7"/>
    <dgm:cxn modelId="{9B36B196-9CA8-4304-B2D7-5184ECFB6D7C}" srcId="{4B8275E9-B94D-4F4B-9E3D-83639E8FBA40}" destId="{10BC86D1-44C1-4638-9099-83A15B143CC5}" srcOrd="2" destOrd="0" parTransId="{243AEAC6-E435-4176-A390-CCFE744277A3}" sibTransId="{8A3FBED0-45FF-4876-B170-9642BE76F7C5}"/>
    <dgm:cxn modelId="{CAD5BCA7-F876-4329-9F68-14ACB33BF591}" type="presOf" srcId="{8A3FBED0-45FF-4876-B170-9642BE76F7C5}" destId="{7E762B98-03BC-40BB-BD56-5A10752AA2BD}" srcOrd="0" destOrd="0" presId="urn:microsoft.com/office/officeart/2005/8/layout/cycle7"/>
    <dgm:cxn modelId="{2604C0B3-4493-4AF5-A510-F58077C56392}" type="presOf" srcId="{8A3FBED0-45FF-4876-B170-9642BE76F7C5}" destId="{6882BEF7-F8E7-4393-8098-FB1EC4D5E708}" srcOrd="1" destOrd="0" presId="urn:microsoft.com/office/officeart/2005/8/layout/cycle7"/>
    <dgm:cxn modelId="{6FA86EB8-0C32-4159-BB87-D77328C62141}" type="presOf" srcId="{D6514EE9-31CA-4F8D-8D91-052A58430683}" destId="{7280F688-208A-4191-9681-C6BB39779B74}" srcOrd="0" destOrd="0" presId="urn:microsoft.com/office/officeart/2005/8/layout/cycle7"/>
    <dgm:cxn modelId="{0361BABF-DB01-4F43-AC53-68404502F3CE}" type="presOf" srcId="{AF3EF3CD-7ACD-4A86-9E39-C5F546671397}" destId="{F5149364-E13D-48E1-8962-68EEC2BE68C8}" srcOrd="0" destOrd="0" presId="urn:microsoft.com/office/officeart/2005/8/layout/cycle7"/>
    <dgm:cxn modelId="{7AB3C2C8-F69C-40D5-AEA1-A9C249C826B1}" srcId="{4B8275E9-B94D-4F4B-9E3D-83639E8FBA40}" destId="{D6514EE9-31CA-4F8D-8D91-052A58430683}" srcOrd="3" destOrd="0" parTransId="{5FC037CE-7A99-4F2B-B441-76EFCFE0DB6B}" sibTransId="{81027BEB-1E26-41A4-9350-03FFE88828D6}"/>
    <dgm:cxn modelId="{E02DB0E9-E501-435F-9560-95CA43ABA7F9}" type="presOf" srcId="{81027BEB-1E26-41A4-9350-03FFE88828D6}" destId="{2CAECE31-BD04-4B88-9130-A55BC519A2B4}" srcOrd="0" destOrd="0" presId="urn:microsoft.com/office/officeart/2005/8/layout/cycle7"/>
    <dgm:cxn modelId="{C0FC6509-B2B8-4D05-924C-A49AF4E53980}" type="presParOf" srcId="{BB7CAC03-1C1B-4EAB-97BF-8E9F8935A17E}" destId="{F5149364-E13D-48E1-8962-68EEC2BE68C8}" srcOrd="0" destOrd="0" presId="urn:microsoft.com/office/officeart/2005/8/layout/cycle7"/>
    <dgm:cxn modelId="{5E9462C8-EB34-431D-8491-0198EE41624A}" type="presParOf" srcId="{BB7CAC03-1C1B-4EAB-97BF-8E9F8935A17E}" destId="{D9FEE0FD-FB88-40F9-BB45-D2EBED2B1813}" srcOrd="1" destOrd="0" presId="urn:microsoft.com/office/officeart/2005/8/layout/cycle7"/>
    <dgm:cxn modelId="{52E7C3BA-A595-4C73-92EC-4E219804904F}" type="presParOf" srcId="{D9FEE0FD-FB88-40F9-BB45-D2EBED2B1813}" destId="{620E9304-D496-418B-BED7-AA6AC8C184FD}" srcOrd="0" destOrd="0" presId="urn:microsoft.com/office/officeart/2005/8/layout/cycle7"/>
    <dgm:cxn modelId="{8F18E41A-7432-449C-AC95-B7EC8D510D43}" type="presParOf" srcId="{BB7CAC03-1C1B-4EAB-97BF-8E9F8935A17E}" destId="{F9FA6EDE-EDA3-4A4B-9813-AD0847B0E292}" srcOrd="2" destOrd="0" presId="urn:microsoft.com/office/officeart/2005/8/layout/cycle7"/>
    <dgm:cxn modelId="{99BF264A-F9BF-41CA-B473-EA6560C99484}" type="presParOf" srcId="{BB7CAC03-1C1B-4EAB-97BF-8E9F8935A17E}" destId="{73FF6361-D8F8-4942-99B5-96D27D01AA5D}" srcOrd="3" destOrd="0" presId="urn:microsoft.com/office/officeart/2005/8/layout/cycle7"/>
    <dgm:cxn modelId="{2097088B-B8D0-4F87-9169-C19031643966}" type="presParOf" srcId="{73FF6361-D8F8-4942-99B5-96D27D01AA5D}" destId="{F8ED8B9B-E9AA-4334-B948-2AB6B3610BC5}" srcOrd="0" destOrd="0" presId="urn:microsoft.com/office/officeart/2005/8/layout/cycle7"/>
    <dgm:cxn modelId="{7263FF89-63F1-45E4-A37C-A313CE60BED3}" type="presParOf" srcId="{BB7CAC03-1C1B-4EAB-97BF-8E9F8935A17E}" destId="{84911035-0588-4D6E-93F1-54A14C04107A}" srcOrd="4" destOrd="0" presId="urn:microsoft.com/office/officeart/2005/8/layout/cycle7"/>
    <dgm:cxn modelId="{5333E5E1-AD40-4C45-A8E5-ADB05C0987C6}" type="presParOf" srcId="{BB7CAC03-1C1B-4EAB-97BF-8E9F8935A17E}" destId="{7E762B98-03BC-40BB-BD56-5A10752AA2BD}" srcOrd="5" destOrd="0" presId="urn:microsoft.com/office/officeart/2005/8/layout/cycle7"/>
    <dgm:cxn modelId="{5D6C5D52-888B-4F39-BAEC-4B036633EEE3}" type="presParOf" srcId="{7E762B98-03BC-40BB-BD56-5A10752AA2BD}" destId="{6882BEF7-F8E7-4393-8098-FB1EC4D5E708}" srcOrd="0" destOrd="0" presId="urn:microsoft.com/office/officeart/2005/8/layout/cycle7"/>
    <dgm:cxn modelId="{D8F72C9F-939E-4211-A768-14A291235FC4}" type="presParOf" srcId="{BB7CAC03-1C1B-4EAB-97BF-8E9F8935A17E}" destId="{7280F688-208A-4191-9681-C6BB39779B74}" srcOrd="6" destOrd="0" presId="urn:microsoft.com/office/officeart/2005/8/layout/cycle7"/>
    <dgm:cxn modelId="{D4897684-2AD8-4973-BAB6-075E653CA49F}" type="presParOf" srcId="{BB7CAC03-1C1B-4EAB-97BF-8E9F8935A17E}" destId="{2CAECE31-BD04-4B88-9130-A55BC519A2B4}" srcOrd="7" destOrd="0" presId="urn:microsoft.com/office/officeart/2005/8/layout/cycle7"/>
    <dgm:cxn modelId="{1D0D1E5E-7CB2-40F2-97DF-008B3EB2ABA1}" type="presParOf" srcId="{2CAECE31-BD04-4B88-9130-A55BC519A2B4}" destId="{D4ECA35C-F579-4B2E-B7CC-9078CAB474F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49364-E13D-48E1-8962-68EEC2BE68C8}">
      <dsp:nvSpPr>
        <dsp:cNvPr id="0" name=""/>
        <dsp:cNvSpPr/>
      </dsp:nvSpPr>
      <dsp:spPr>
        <a:xfrm>
          <a:off x="2011498" y="1358"/>
          <a:ext cx="1964719" cy="9823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ORGANELLES</a:t>
          </a:r>
        </a:p>
      </dsp:txBody>
      <dsp:txXfrm>
        <a:off x="2040270" y="30130"/>
        <a:ext cx="1907175" cy="924815"/>
      </dsp:txXfrm>
    </dsp:sp>
    <dsp:sp modelId="{D9FEE0FD-FB88-40F9-BB45-D2EBED2B1813}">
      <dsp:nvSpPr>
        <dsp:cNvPr id="0" name=""/>
        <dsp:cNvSpPr/>
      </dsp:nvSpPr>
      <dsp:spPr>
        <a:xfrm rot="2700000">
          <a:off x="3425570" y="1264469"/>
          <a:ext cx="1024262" cy="34382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28718" y="1333234"/>
        <a:ext cx="817967" cy="206295"/>
      </dsp:txXfrm>
    </dsp:sp>
    <dsp:sp modelId="{F9FA6EDE-EDA3-4A4B-9813-AD0847B0E292}">
      <dsp:nvSpPr>
        <dsp:cNvPr id="0" name=""/>
        <dsp:cNvSpPr/>
      </dsp:nvSpPr>
      <dsp:spPr>
        <a:xfrm>
          <a:off x="3899186" y="1889047"/>
          <a:ext cx="1964719" cy="982359"/>
        </a:xfrm>
        <a:prstGeom prst="roundRect">
          <a:avLst>
            <a:gd name="adj" fmla="val 10000"/>
          </a:avLst>
        </a:prstGeom>
        <a:solidFill>
          <a:schemeClr val="accent2">
            <a:hueOff val="339889"/>
            <a:satOff val="-886"/>
            <a:lumOff val="209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Little organs</a:t>
          </a:r>
        </a:p>
      </dsp:txBody>
      <dsp:txXfrm>
        <a:off x="3927958" y="1917819"/>
        <a:ext cx="1907175" cy="924815"/>
      </dsp:txXfrm>
    </dsp:sp>
    <dsp:sp modelId="{73FF6361-D8F8-4942-99B5-96D27D01AA5D}">
      <dsp:nvSpPr>
        <dsp:cNvPr id="0" name=""/>
        <dsp:cNvSpPr/>
      </dsp:nvSpPr>
      <dsp:spPr>
        <a:xfrm rot="8100000">
          <a:off x="3425570" y="3152158"/>
          <a:ext cx="1024262" cy="34382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339889"/>
            <a:satOff val="-886"/>
            <a:lumOff val="20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528717" y="3220923"/>
        <a:ext cx="817967" cy="206295"/>
      </dsp:txXfrm>
    </dsp:sp>
    <dsp:sp modelId="{84911035-0588-4D6E-93F1-54A14C04107A}">
      <dsp:nvSpPr>
        <dsp:cNvPr id="0" name=""/>
        <dsp:cNvSpPr/>
      </dsp:nvSpPr>
      <dsp:spPr>
        <a:xfrm>
          <a:off x="2011498" y="3776735"/>
          <a:ext cx="1964719" cy="982359"/>
        </a:xfrm>
        <a:prstGeom prst="roundRect">
          <a:avLst>
            <a:gd name="adj" fmla="val 10000"/>
          </a:avLst>
        </a:prstGeom>
        <a:solidFill>
          <a:schemeClr val="accent2">
            <a:hueOff val="679779"/>
            <a:satOff val="-1772"/>
            <a:lumOff val="418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Each has its own function</a:t>
          </a:r>
        </a:p>
      </dsp:txBody>
      <dsp:txXfrm>
        <a:off x="2040270" y="3805507"/>
        <a:ext cx="1907175" cy="924815"/>
      </dsp:txXfrm>
    </dsp:sp>
    <dsp:sp modelId="{7E762B98-03BC-40BB-BD56-5A10752AA2BD}">
      <dsp:nvSpPr>
        <dsp:cNvPr id="0" name=""/>
        <dsp:cNvSpPr/>
      </dsp:nvSpPr>
      <dsp:spPr>
        <a:xfrm rot="13500000">
          <a:off x="1537882" y="3152158"/>
          <a:ext cx="1024262" cy="34382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679779"/>
            <a:satOff val="-1772"/>
            <a:lumOff val="41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1641029" y="3220923"/>
        <a:ext cx="817967" cy="206295"/>
      </dsp:txXfrm>
    </dsp:sp>
    <dsp:sp modelId="{7280F688-208A-4191-9681-C6BB39779B74}">
      <dsp:nvSpPr>
        <dsp:cNvPr id="0" name=""/>
        <dsp:cNvSpPr/>
      </dsp:nvSpPr>
      <dsp:spPr>
        <a:xfrm>
          <a:off x="123810" y="1889047"/>
          <a:ext cx="1964719" cy="982359"/>
        </a:xfrm>
        <a:prstGeom prst="roundRect">
          <a:avLst>
            <a:gd name="adj" fmla="val 10000"/>
          </a:avLst>
        </a:prstGeom>
        <a:solidFill>
          <a:schemeClr val="accent2">
            <a:hueOff val="1019668"/>
            <a:satOff val="-2658"/>
            <a:lumOff val="627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Common to most cells</a:t>
          </a:r>
        </a:p>
      </dsp:txBody>
      <dsp:txXfrm>
        <a:off x="152582" y="1917819"/>
        <a:ext cx="1907175" cy="924815"/>
      </dsp:txXfrm>
    </dsp:sp>
    <dsp:sp modelId="{2CAECE31-BD04-4B88-9130-A55BC519A2B4}">
      <dsp:nvSpPr>
        <dsp:cNvPr id="0" name=""/>
        <dsp:cNvSpPr/>
      </dsp:nvSpPr>
      <dsp:spPr>
        <a:xfrm rot="18900000">
          <a:off x="1537882" y="1264469"/>
          <a:ext cx="1024262" cy="34382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1019668"/>
            <a:satOff val="-2658"/>
            <a:lumOff val="627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41030" y="1333234"/>
        <a:ext cx="817967" cy="206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4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0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9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8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51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3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51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93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21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21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9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31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30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4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14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%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"/>
            <a:ext cx="12183893" cy="6858000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95E101E-08C3-4788-B9F5-02E9EE22B4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5A4305-8538-4AC5-A69B-BA0518FA21B2}" type="datetimeFigureOut">
              <a:rPr lang="en-GB" smtClean="0"/>
              <a:pPr>
                <a:defRPr/>
              </a:pPr>
              <a:t>02/08/2023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787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19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07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99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91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2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1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318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50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66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29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30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12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474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35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09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85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8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97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2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2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2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8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1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5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7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8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1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tinytap.com/activities/g415d/play/parts-of-plant-and-animal-cells?_gl=1*v0depv*_ga*NjM3Njk5MDY4LjE2NjE5Mjc0MTI.*_ga_THNQE7VH0C*MTY2MTkzMDEzOC4yLjEuMTY2MTkzMDE1Ny40MS4wLjA.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heppardsoftware.com/science/cell/plant/game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5D2010D5-ECCC-B509-0D19-000929EAE3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7551" r="-1" b="16184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989267-C3FC-F705-57D4-F6BF08D2C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1.2 Animal Cells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EE00F-63DB-56C7-B7BF-27835C539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endParaRPr lang="en-US" sz="32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49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9170574-48CB-C55D-C79E-B3335B9E4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28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18E3DE-5EB3-E75E-FA4A-F220EB8568B3}"/>
              </a:ext>
            </a:extLst>
          </p:cNvPr>
          <p:cNvSpPr txBox="1"/>
          <p:nvPr/>
        </p:nvSpPr>
        <p:spPr>
          <a:xfrm>
            <a:off x="0" y="6154382"/>
            <a:ext cx="2184399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Plant cells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9765F-D5A8-F9B3-D78E-DDC923673F84}"/>
              </a:ext>
            </a:extLst>
          </p:cNvPr>
          <p:cNvSpPr txBox="1"/>
          <p:nvPr/>
        </p:nvSpPr>
        <p:spPr>
          <a:xfrm>
            <a:off x="9337040" y="6154382"/>
            <a:ext cx="271271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Animal  cells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CC6171-CB17-6096-7563-7B6C92DEC914}"/>
              </a:ext>
            </a:extLst>
          </p:cNvPr>
          <p:cNvSpPr txBox="1"/>
          <p:nvPr/>
        </p:nvSpPr>
        <p:spPr>
          <a:xfrm>
            <a:off x="5161280" y="1920240"/>
            <a:ext cx="2184399" cy="222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Cytoplasm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mitochondrion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 membrane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D5E1CF-0355-C55D-BBC7-B8BBC8D32123}"/>
              </a:ext>
            </a:extLst>
          </p:cNvPr>
          <p:cNvSpPr txBox="1"/>
          <p:nvPr/>
        </p:nvSpPr>
        <p:spPr>
          <a:xfrm>
            <a:off x="1297939" y="1920240"/>
            <a:ext cx="1772920" cy="2776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Fixed shape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 wall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Sap vacuole 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sometimes Chloroplasts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0E7975-763F-3F8A-6769-390E78FC64E1}"/>
              </a:ext>
            </a:extLst>
          </p:cNvPr>
          <p:cNvCxnSpPr/>
          <p:nvPr/>
        </p:nvCxnSpPr>
        <p:spPr>
          <a:xfrm flipH="1">
            <a:off x="5984240" y="4419600"/>
            <a:ext cx="193040" cy="1865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A2FA2DB-BAF0-6E51-C0FB-0010A7BCB630}"/>
              </a:ext>
            </a:extLst>
          </p:cNvPr>
          <p:cNvSpPr txBox="1"/>
          <p:nvPr/>
        </p:nvSpPr>
        <p:spPr>
          <a:xfrm>
            <a:off x="5288280" y="6377478"/>
            <a:ext cx="139192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Similarities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924474-2994-1BC1-479F-67B4D9EE3B5B}"/>
              </a:ext>
            </a:extLst>
          </p:cNvPr>
          <p:cNvSpPr txBox="1"/>
          <p:nvPr/>
        </p:nvSpPr>
        <p:spPr>
          <a:xfrm>
            <a:off x="7993378" y="2092960"/>
            <a:ext cx="3782061" cy="2222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have fixed shape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have cell wall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Smaller vacuole or not at all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6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2D8833-9C17-8315-BEC2-E5C05579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080" y="754358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cells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17D85172-28F8-4373-032C-C4D6CD9B98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591213"/>
            <a:ext cx="5334000" cy="3229737"/>
          </a:xfrm>
        </p:spPr>
      </p:pic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F1BF9CDB-6C76-3209-96B5-458D34AC53F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19800" y="1852864"/>
          <a:ext cx="5987716" cy="4760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927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3F87-FD43-1C67-1A52-8F0F121F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900897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1. </a:t>
            </a:r>
            <a:r>
              <a:rPr lang="en-US" b="1" u="sng" dirty="0">
                <a:solidFill>
                  <a:srgbClr val="C00000"/>
                </a:solidFill>
              </a:rPr>
              <a:t>Cell membrane</a:t>
            </a:r>
            <a:r>
              <a:rPr lang="en-US" b="1"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6" name="Content Placeholder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5FDB1B4-174E-9FA4-2CAB-41905CF02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833" y="2193925"/>
            <a:ext cx="7154334" cy="4024313"/>
          </a:xfrm>
        </p:spPr>
      </p:pic>
    </p:spTree>
    <p:extLst>
      <p:ext uri="{BB962C8B-B14F-4D97-AF65-F5344CB8AC3E}">
        <p14:creationId xmlns:p14="http://schemas.microsoft.com/office/powerpoint/2010/main" val="299004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0D73-6562-D25D-57CE-BE322E20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98" y="1205396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2. </a:t>
            </a:r>
            <a:r>
              <a:rPr lang="en-US" b="1" u="sng" dirty="0" err="1">
                <a:solidFill>
                  <a:srgbClr val="C00000"/>
                </a:solidFill>
              </a:rPr>
              <a:t>Nucleas</a:t>
            </a:r>
            <a:r>
              <a:rPr lang="en-US" b="1" u="sng"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3DB07BAE-E7EC-2C64-9B14-7BBEDB9FF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6416"/>
          <a:stretch/>
        </p:blipFill>
        <p:spPr>
          <a:xfrm>
            <a:off x="8957455" y="1857405"/>
            <a:ext cx="3234545" cy="4024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4412E3-1F51-1A32-7999-FC14E7457B10}"/>
              </a:ext>
            </a:extLst>
          </p:cNvPr>
          <p:cNvSpPr txBox="1"/>
          <p:nvPr/>
        </p:nvSpPr>
        <p:spPr>
          <a:xfrm>
            <a:off x="1091898" y="2503919"/>
            <a:ext cx="7780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Brain of the cell.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 to cell chromosomes.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Chromosomes are basically the instructional menu on how to make new cells.</a:t>
            </a:r>
          </a:p>
        </p:txBody>
      </p:sp>
    </p:spTree>
    <p:extLst>
      <p:ext uri="{BB962C8B-B14F-4D97-AF65-F5344CB8AC3E}">
        <p14:creationId xmlns:p14="http://schemas.microsoft.com/office/powerpoint/2010/main" val="3747441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015324-98EE-4370-8001-85C1278A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E49BFF-40A2-4616-8638-9CBE4EC1F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45CBA2-16CF-A98F-2E4E-B339A610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514116"/>
            <a:ext cx="5859380" cy="1600200"/>
          </a:xfrm>
        </p:spPr>
        <p:txBody>
          <a:bodyPr anchor="b">
            <a:no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3. Mitochondria: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7F786-F833-BF0C-DD6A-4F9D497A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335697"/>
            <a:ext cx="6677527" cy="3854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factory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cell.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Similar to the power company that gives electricity to the city.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provides energy needed to power the cell by breaking down food.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1DE5CAA-4A99-7D84-905A-1048191AF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693" y="2114316"/>
            <a:ext cx="4719940" cy="364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50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015324-98EE-4370-8001-85C1278A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E49BFF-40A2-4616-8638-9CBE4EC1F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0FD455-C1C0-4AA2-6785-52A01663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51035"/>
            <a:ext cx="3977639" cy="923123"/>
          </a:xfrm>
        </p:spPr>
        <p:txBody>
          <a:bodyPr anchor="b">
            <a:norm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4. </a:t>
            </a:r>
            <a:r>
              <a:rPr lang="en-US" sz="3200" b="1" u="sng" dirty="0">
                <a:solidFill>
                  <a:srgbClr val="C00000"/>
                </a:solidFill>
              </a:rPr>
              <a:t>Vacuoles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748BB-A6CB-53E6-44E3-51321C669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8410074" cy="106442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Warehouse of the cell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 water, nutrients and cell waste.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 descr="A picture containing text, vegetable&#10;&#10;Description automatically generated">
            <a:extLst>
              <a:ext uri="{FF2B5EF4-FFF2-40B4-BE49-F238E27FC236}">
                <a16:creationId xmlns:a16="http://schemas.microsoft.com/office/drawing/2014/main" id="{6A14EF4D-C29A-4538-179C-7A8E55C56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421" y="3578574"/>
            <a:ext cx="5830091" cy="327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9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3C84FD-F064-4354-9440-4002D8F4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FBDFD4-1F8B-45E5-9946-F1EABEF72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0FD455-C1C0-4AA2-6785-52A01663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441449"/>
            <a:ext cx="3977639" cy="923123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5.</a:t>
            </a:r>
            <a:r>
              <a:rPr lang="en-US" b="1" u="sng" dirty="0">
                <a:solidFill>
                  <a:srgbClr val="C00000"/>
                </a:solidFill>
              </a:rPr>
              <a:t>cytoplasm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748BB-A6CB-53E6-44E3-51321C669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7668928" cy="3854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Jelly like substance that fills the cell.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Hold the organelles in place.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Where  chemical reactions occur</a:t>
            </a:r>
            <a:r>
              <a:rPr lang="en-US" sz="1600" dirty="0"/>
              <a:t>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BC9F5BB-DEA0-8F8E-9740-CE06ADFB71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28" t="1550" r="18322" b="-1552"/>
          <a:stretch/>
        </p:blipFill>
        <p:spPr>
          <a:xfrm>
            <a:off x="8150310" y="3205213"/>
            <a:ext cx="3486622" cy="30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49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B54A19A5-7BE1-400C-9CC5-66993A6B4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373" y="0"/>
            <a:ext cx="5738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E797D142-7FB5-A6EE-D770-BC3E6DA1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" y="187366"/>
            <a:ext cx="3166861" cy="178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51949E-557C-AA56-8602-D83890AC77BE}"/>
              </a:ext>
            </a:extLst>
          </p:cNvPr>
          <p:cNvSpPr txBox="1"/>
          <p:nvPr/>
        </p:nvSpPr>
        <p:spPr>
          <a:xfrm>
            <a:off x="1988301" y="396240"/>
            <a:ext cx="1412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Learner book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Page 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6DE793-E1CB-EB1F-917B-C00E8F1F0B73}"/>
              </a:ext>
            </a:extLst>
          </p:cNvPr>
          <p:cNvSpPr txBox="1"/>
          <p:nvPr/>
        </p:nvSpPr>
        <p:spPr>
          <a:xfrm>
            <a:off x="105814" y="2702560"/>
            <a:ext cx="691896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Looking at animal cells through a microscope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C9F6B-28E0-8D6C-2EDB-E7C80A9A8337}"/>
              </a:ext>
            </a:extLst>
          </p:cNvPr>
          <p:cNvSpPr txBox="1"/>
          <p:nvPr/>
        </p:nvSpPr>
        <p:spPr>
          <a:xfrm>
            <a:off x="517294" y="3523009"/>
            <a:ext cx="609600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Stain: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coloured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substance or dye that is used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cells; often, the stain will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different parts of the cell different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colours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making it easier to pick out these parts when viewing the cells through a microscope</a:t>
            </a:r>
          </a:p>
        </p:txBody>
      </p:sp>
    </p:spTree>
    <p:extLst>
      <p:ext uri="{BB962C8B-B14F-4D97-AF65-F5344CB8AC3E}">
        <p14:creationId xmlns:p14="http://schemas.microsoft.com/office/powerpoint/2010/main" val="184921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3AB6-0001-BC65-3CF2-A22A019D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600" y="604421"/>
            <a:ext cx="3606800" cy="7062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800" dirty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n-US" sz="6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6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1C4CA-CE13-5675-6843-FA858ED7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Placeholder 12" descr="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772C41D-0C76-C5DD-006B-C3CB836991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1" r="5761"/>
          <a:stretch/>
        </p:blipFill>
        <p:spPr>
          <a:xfrm>
            <a:off x="2993204" y="2124382"/>
            <a:ext cx="6205591" cy="412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29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03C1D-80ED-F526-C58A-57381EB1F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552"/>
            <a:ext cx="9899055" cy="4734331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32C12851-B07B-A0BE-6ACC-A84C89450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04" y="3498"/>
            <a:ext cx="2938524" cy="235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626717B-F5B9-6865-B3FD-B634138F7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142" y="4843330"/>
            <a:ext cx="3166861" cy="178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CB8AE4-2EE2-A0FF-CC25-7FC27F6C42B6}"/>
              </a:ext>
            </a:extLst>
          </p:cNvPr>
          <p:cNvSpPr txBox="1"/>
          <p:nvPr/>
        </p:nvSpPr>
        <p:spPr>
          <a:xfrm>
            <a:off x="10585763" y="5146916"/>
            <a:ext cx="1412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Learner book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Page 15</a:t>
            </a:r>
          </a:p>
        </p:txBody>
      </p:sp>
    </p:spTree>
    <p:extLst>
      <p:ext uri="{BB962C8B-B14F-4D97-AF65-F5344CB8AC3E}">
        <p14:creationId xmlns:p14="http://schemas.microsoft.com/office/powerpoint/2010/main" val="242534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8A03B-AA05-582B-E232-B383A30F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6600"/>
              <a:t>Objectives:</a:t>
            </a:r>
          </a:p>
        </p:txBody>
      </p:sp>
      <p:sp>
        <p:nvSpPr>
          <p:cNvPr id="103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A36D0"/>
          </a:solidFill>
          <a:ln w="38100" cap="rnd">
            <a:solidFill>
              <a:srgbClr val="DA36D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E216-E10B-94C0-F258-7BCB3474D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805680" cy="3320668"/>
          </a:xfrm>
        </p:spPr>
        <p:txBody>
          <a:bodyPr>
            <a:normAutofit/>
          </a:bodyPr>
          <a:lstStyle/>
          <a:p>
            <a:r>
              <a:rPr lang="en-US" sz="3600" dirty="0"/>
              <a:t>Find out how animal cells differ from plant cells</a:t>
            </a:r>
          </a:p>
          <a:p>
            <a:r>
              <a:rPr lang="en-US" sz="3600" dirty="0"/>
              <a:t>Use a microscope to look at some animal cells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754688-7086-63C3-D233-E43472E32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6" r="1320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13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08559395-4FA0-DF96-BCCE-A0D8BBD8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815" y="113030"/>
            <a:ext cx="32956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C3AFCF-4953-284C-E614-BC223EC4977F}"/>
              </a:ext>
            </a:extLst>
          </p:cNvPr>
          <p:cNvSpPr txBox="1"/>
          <p:nvPr/>
        </p:nvSpPr>
        <p:spPr>
          <a:xfrm>
            <a:off x="944880" y="1583911"/>
            <a:ext cx="7498080" cy="36901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have you done that helps you to remember the differences between animal cells and plant cells?  </a:t>
            </a:r>
          </a:p>
          <a:p>
            <a:pPr>
              <a:lnSpc>
                <a:spcPct val="20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you think that you can always decide whether a picture shows an animal cell or a plant cell? What is the most important feature to look for?</a:t>
            </a:r>
          </a:p>
        </p:txBody>
      </p:sp>
    </p:spTree>
    <p:extLst>
      <p:ext uri="{BB962C8B-B14F-4D97-AF65-F5344CB8AC3E}">
        <p14:creationId xmlns:p14="http://schemas.microsoft.com/office/powerpoint/2010/main" val="55893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B5E0C-C42D-73C1-6A37-F100E47B2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Key words:</a:t>
            </a:r>
          </a:p>
        </p:txBody>
      </p:sp>
      <p:sp>
        <p:nvSpPr>
          <p:cNvPr id="205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A36D0"/>
          </a:solidFill>
          <a:ln w="38100" cap="rnd">
            <a:solidFill>
              <a:srgbClr val="DA36D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F61075-A74B-4EC9-F89B-78D85B592F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07406"/>
            <a:ext cx="7214616" cy="48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24D56E-00F5-BD53-2550-A014C6E553F0}"/>
              </a:ext>
            </a:extLst>
          </p:cNvPr>
          <p:cNvSpPr txBox="1"/>
          <p:nvPr/>
        </p:nvSpPr>
        <p:spPr>
          <a:xfrm>
            <a:off x="936752" y="4663737"/>
            <a:ext cx="203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Stain</a:t>
            </a:r>
          </a:p>
        </p:txBody>
      </p:sp>
    </p:spTree>
    <p:extLst>
      <p:ext uri="{BB962C8B-B14F-4D97-AF65-F5344CB8AC3E}">
        <p14:creationId xmlns:p14="http://schemas.microsoft.com/office/powerpoint/2010/main" val="276511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F55B-92EC-2D47-53CE-2DC8027E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Getting started: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544A3-F27F-6B72-ED5A-C3EA955D6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five parts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a plant cell with names beginning with </a:t>
            </a:r>
            <a:r>
              <a:rPr lang="en-US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letter 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Make a list of these five parts. Think about how you can remember what each of the words means.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 ready to share your ideas.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A7462AA-5C47-5A0A-86E6-3CAADF3CF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95" y="0"/>
            <a:ext cx="2838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33FF8ED-FE35-99D8-2001-FD0E90852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413" y="4010770"/>
            <a:ext cx="2838450" cy="251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4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A610B1-B292-9665-8323-95D00415401F}"/>
              </a:ext>
            </a:extLst>
          </p:cNvPr>
          <p:cNvSpPr txBox="1"/>
          <p:nvPr/>
        </p:nvSpPr>
        <p:spPr>
          <a:xfrm>
            <a:off x="1879600" y="29885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https://www.sheppardsoftware.com/science/cell/plant/game</a:t>
            </a:r>
            <a:r>
              <a:rPr lang="en-US" dirty="0"/>
              <a:t>/</a:t>
            </a:r>
          </a:p>
        </p:txBody>
      </p:sp>
      <p:pic>
        <p:nvPicPr>
          <p:cNvPr id="4098" name="Picture 2">
            <a:hlinkClick r:id="rId2"/>
            <a:extLst>
              <a:ext uri="{FF2B5EF4-FFF2-40B4-BE49-F238E27FC236}">
                <a16:creationId xmlns:a16="http://schemas.microsoft.com/office/drawing/2014/main" id="{08600998-770F-5A2B-3C71-7511156B7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" y="-711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9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435CCC-5756-42E6-B846-E79DC6CCDE61}"/>
              </a:ext>
            </a:extLst>
          </p:cNvPr>
          <p:cNvSpPr txBox="1">
            <a:spLocks/>
          </p:cNvSpPr>
          <p:nvPr/>
        </p:nvSpPr>
        <p:spPr>
          <a:xfrm>
            <a:off x="2743672" y="2117125"/>
            <a:ext cx="4159250" cy="2932670"/>
          </a:xfrm>
          <a:prstGeom prst="roundRect">
            <a:avLst>
              <a:gd name="adj" fmla="val 0"/>
            </a:avLst>
          </a:prstGeom>
        </p:spPr>
        <p:txBody>
          <a:bodyPr lIns="0" rIns="14400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altLang="en-US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at the image, can you guess in pairs where each of these are? </a:t>
            </a:r>
            <a:endParaRPr lang="en-GB" altLang="en-US" sz="1800" dirty="0">
              <a:solidFill>
                <a:prstClr val="black">
                  <a:lumMod val="95000"/>
                  <a:lumOff val="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GB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place where the cell’s activities are controlled.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GB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place where chemical reactions happen.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GB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place where substances can pass in and out of the cell.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GB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place where energy is released for the cell.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3F25B99-3756-4DD2-BFBA-60D0E7854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544514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6087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Inside Animal Cells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E56521-4C5B-41A5-A1A0-669692728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2003193"/>
            <a:ext cx="2446467" cy="318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2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435CCC-5756-42E6-B846-E79DC6CCDE61}"/>
              </a:ext>
            </a:extLst>
          </p:cNvPr>
          <p:cNvSpPr txBox="1">
            <a:spLocks/>
          </p:cNvSpPr>
          <p:nvPr/>
        </p:nvSpPr>
        <p:spPr>
          <a:xfrm>
            <a:off x="2743672" y="2117125"/>
            <a:ext cx="4159250" cy="2932670"/>
          </a:xfrm>
          <a:prstGeom prst="roundRect">
            <a:avLst>
              <a:gd name="adj" fmla="val 0"/>
            </a:avLst>
          </a:prstGeom>
        </p:spPr>
        <p:txBody>
          <a:bodyPr lIns="0" rIns="14400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altLang="en-US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at the image, can you guess in pairs where each of these are? </a:t>
            </a:r>
            <a:endParaRPr lang="en-GB" altLang="en-US" sz="1800" dirty="0">
              <a:solidFill>
                <a:prstClr val="black">
                  <a:lumMod val="95000"/>
                  <a:lumOff val="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GB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place where the cell’s activities are controlled.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GB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place where chemical reactions happen.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GB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place where substances can pass in and out of the cell.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  <a:defRPr/>
            </a:pPr>
            <a:r>
              <a:rPr lang="en-GB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place where energy is released for the cell.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3F25B99-3756-4DD2-BFBA-60D0E7854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544514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60875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Inside Animal Cells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E56521-4C5B-41A5-A1A0-669692728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2003193"/>
            <a:ext cx="2446467" cy="3182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F7C988-370E-4FDD-BCAE-2B30D91B3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1695450"/>
            <a:ext cx="4064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r>
              <a:rPr lang="en-GB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endParaRPr lang="en-GB" altLang="en-US" b="1" dirty="0">
              <a:solidFill>
                <a:prstClr val="black">
                  <a:lumMod val="75000"/>
                  <a:lumOff val="2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37E17-D01E-4E24-9652-2FB22A97E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600" y="1695451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r>
              <a:rPr lang="en-GB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endParaRPr lang="en-GB" altLang="en-US" b="1" dirty="0">
              <a:solidFill>
                <a:prstClr val="black">
                  <a:lumMod val="75000"/>
                  <a:lumOff val="2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2F957-2DD7-4E17-A5AF-0EE68A7DF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5084764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r>
              <a:rPr lang="en-GB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endParaRPr lang="en-GB" altLang="en-US" b="1" dirty="0">
              <a:solidFill>
                <a:prstClr val="black">
                  <a:lumMod val="75000"/>
                  <a:lumOff val="2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48A972-96AE-4560-B822-63AAE9603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600" y="5084764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r>
              <a:rPr lang="en-GB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endParaRPr lang="en-GB" altLang="en-US" b="1" dirty="0">
              <a:solidFill>
                <a:prstClr val="black">
                  <a:lumMod val="75000"/>
                  <a:lumOff val="2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344F18-8C28-4EE3-A94F-C67A0A497D5D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7002464" y="2160588"/>
            <a:ext cx="1128283" cy="763844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348D17-1A87-4E55-8E2F-5D24DCDE3884}"/>
              </a:ext>
            </a:extLst>
          </p:cNvPr>
          <p:cNvCxnSpPr>
            <a:cxnSpLocks/>
          </p:cNvCxnSpPr>
          <p:nvPr/>
        </p:nvCxnSpPr>
        <p:spPr>
          <a:xfrm flipH="1">
            <a:off x="8542638" y="2090738"/>
            <a:ext cx="415626" cy="446516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32535E-7C78-40BF-9C02-B0CB44EE9C37}"/>
              </a:ext>
            </a:extLst>
          </p:cNvPr>
          <p:cNvCxnSpPr>
            <a:cxnSpLocks/>
          </p:cNvCxnSpPr>
          <p:nvPr/>
        </p:nvCxnSpPr>
        <p:spPr>
          <a:xfrm flipV="1">
            <a:off x="7094538" y="4728520"/>
            <a:ext cx="311278" cy="424507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93469D-E6FD-4B49-8A5B-CDF2B796413C}"/>
              </a:ext>
            </a:extLst>
          </p:cNvPr>
          <p:cNvCxnSpPr>
            <a:cxnSpLocks/>
          </p:cNvCxnSpPr>
          <p:nvPr/>
        </p:nvCxnSpPr>
        <p:spPr>
          <a:xfrm flipH="1" flipV="1">
            <a:off x="8468498" y="4077730"/>
            <a:ext cx="492941" cy="1075296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5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D455-C1C0-4AA2-6785-52A01663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the following animal  cell diagram:</a:t>
            </a:r>
          </a:p>
        </p:txBody>
      </p:sp>
      <p:pic>
        <p:nvPicPr>
          <p:cNvPr id="5" name="Content Placeholder 4" descr="A picture containing text, spacecraft&#10;&#10;Description automatically generated">
            <a:extLst>
              <a:ext uri="{FF2B5EF4-FFF2-40B4-BE49-F238E27FC236}">
                <a16:creationId xmlns:a16="http://schemas.microsoft.com/office/drawing/2014/main" id="{A8FFD6A4-C367-3AFB-9E49-27B7BD295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000" b="11209"/>
          <a:stretch/>
        </p:blipFill>
        <p:spPr>
          <a:xfrm>
            <a:off x="4100053" y="2057401"/>
            <a:ext cx="4852219" cy="4882819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6DD559-13F6-3FEB-EB80-70B3C71BCD3A}"/>
              </a:ext>
            </a:extLst>
          </p:cNvPr>
          <p:cNvCxnSpPr/>
          <p:nvPr/>
        </p:nvCxnSpPr>
        <p:spPr>
          <a:xfrm flipH="1">
            <a:off x="2713703" y="3647768"/>
            <a:ext cx="25170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7727D8-C1F5-67CA-798F-E657B2B3562C}"/>
              </a:ext>
            </a:extLst>
          </p:cNvPr>
          <p:cNvCxnSpPr/>
          <p:nvPr/>
        </p:nvCxnSpPr>
        <p:spPr>
          <a:xfrm flipH="1">
            <a:off x="3116826" y="4994787"/>
            <a:ext cx="25662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BAD2B5-6E7F-654D-8545-A218E2BF53D6}"/>
              </a:ext>
            </a:extLst>
          </p:cNvPr>
          <p:cNvCxnSpPr>
            <a:cxnSpLocks/>
          </p:cNvCxnSpPr>
          <p:nvPr/>
        </p:nvCxnSpPr>
        <p:spPr>
          <a:xfrm>
            <a:off x="8091948" y="3932903"/>
            <a:ext cx="1600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A9961E-2828-D16E-D8C7-49F2F5BCBB61}"/>
              </a:ext>
            </a:extLst>
          </p:cNvPr>
          <p:cNvCxnSpPr/>
          <p:nvPr/>
        </p:nvCxnSpPr>
        <p:spPr>
          <a:xfrm>
            <a:off x="6017342" y="3136490"/>
            <a:ext cx="31758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8C0DB2-94CA-91F8-419E-DDE4697833BF}"/>
              </a:ext>
            </a:extLst>
          </p:cNvPr>
          <p:cNvCxnSpPr>
            <a:cxnSpLocks/>
          </p:cNvCxnSpPr>
          <p:nvPr/>
        </p:nvCxnSpPr>
        <p:spPr>
          <a:xfrm flipV="1">
            <a:off x="7774858" y="4498810"/>
            <a:ext cx="1802279" cy="1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902EA16-F7E7-3566-D216-F32EC4A84631}"/>
              </a:ext>
            </a:extLst>
          </p:cNvPr>
          <p:cNvSpPr txBox="1"/>
          <p:nvPr/>
        </p:nvSpPr>
        <p:spPr>
          <a:xfrm>
            <a:off x="442452" y="3510116"/>
            <a:ext cx="2271251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Cell membrane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06856B-2E84-263E-9F2C-61A55A62A10F}"/>
              </a:ext>
            </a:extLst>
          </p:cNvPr>
          <p:cNvSpPr txBox="1"/>
          <p:nvPr/>
        </p:nvSpPr>
        <p:spPr>
          <a:xfrm>
            <a:off x="742336" y="4810121"/>
            <a:ext cx="2271251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Mitochondria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439387-B4DB-051C-3371-A5A234BB5EAA}"/>
              </a:ext>
            </a:extLst>
          </p:cNvPr>
          <p:cNvSpPr txBox="1"/>
          <p:nvPr/>
        </p:nvSpPr>
        <p:spPr>
          <a:xfrm>
            <a:off x="9234949" y="2951824"/>
            <a:ext cx="2271251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Nucleas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A26B1E-8C22-69FA-C34B-DD9DCC5BF607}"/>
              </a:ext>
            </a:extLst>
          </p:cNvPr>
          <p:cNvSpPr txBox="1"/>
          <p:nvPr/>
        </p:nvSpPr>
        <p:spPr>
          <a:xfrm>
            <a:off x="9809233" y="3748237"/>
            <a:ext cx="2271251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Vacuole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19FEEA-F44E-9BF8-AABA-A282DEA1BE81}"/>
              </a:ext>
            </a:extLst>
          </p:cNvPr>
          <p:cNvSpPr txBox="1"/>
          <p:nvPr/>
        </p:nvSpPr>
        <p:spPr>
          <a:xfrm>
            <a:off x="9809232" y="4359984"/>
            <a:ext cx="2271251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Cytoplasm</a:t>
            </a:r>
          </a:p>
        </p:txBody>
      </p:sp>
    </p:spTree>
    <p:extLst>
      <p:ext uri="{BB962C8B-B14F-4D97-AF65-F5344CB8AC3E}">
        <p14:creationId xmlns:p14="http://schemas.microsoft.com/office/powerpoint/2010/main" val="118045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DA36D0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83AB6-0001-BC65-3CF2-A22A019D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800" dirty="0">
                <a:solidFill>
                  <a:schemeClr val="bg1"/>
                </a:solidFill>
              </a:rPr>
              <a:t>Difference and similarities between animal cells and plant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1C4CA-CE13-5675-6843-FA858ED7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Placeholder 12" descr="Graphical user interface&#10;&#10;Description automatically generated">
            <a:extLst>
              <a:ext uri="{FF2B5EF4-FFF2-40B4-BE49-F238E27FC236}">
                <a16:creationId xmlns:a16="http://schemas.microsoft.com/office/drawing/2014/main" id="{7772C41D-0C76-C5DD-006B-C3CB83699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1" r="5761"/>
          <a:stretch/>
        </p:blipFill>
        <p:spPr>
          <a:xfrm>
            <a:off x="2772152" y="2538108"/>
            <a:ext cx="6205591" cy="4129197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2266D49A-8CD0-65C9-9961-A29419C63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018" y="5076497"/>
            <a:ext cx="2944996" cy="16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F6E5D9C9-F55F-4307-DA9A-5A9F76555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0" y="153884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91F38"/>
      </a:dk2>
      <a:lt2>
        <a:srgbClr val="E2E8E2"/>
      </a:lt2>
      <a:accent1>
        <a:srgbClr val="DA36D0"/>
      </a:accent1>
      <a:accent2>
        <a:srgbClr val="8D24C8"/>
      </a:accent2>
      <a:accent3>
        <a:srgbClr val="5B36DA"/>
      </a:accent3>
      <a:accent4>
        <a:srgbClr val="2444C8"/>
      </a:accent4>
      <a:accent5>
        <a:srgbClr val="369ADA"/>
      </a:accent5>
      <a:accent6>
        <a:srgbClr val="21B6B2"/>
      </a:accent6>
      <a:hlink>
        <a:srgbClr val="3F78BF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497</Words>
  <Application>Microsoft Office PowerPoint</Application>
  <PresentationFormat>Widescreen</PresentationFormat>
  <Paragraphs>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Century Gothic</vt:lpstr>
      <vt:lpstr>Open Sans</vt:lpstr>
      <vt:lpstr>The Hand Bold</vt:lpstr>
      <vt:lpstr>The Serif Hand Black</vt:lpstr>
      <vt:lpstr>Times New Roman</vt:lpstr>
      <vt:lpstr>Wingdings</vt:lpstr>
      <vt:lpstr>SketchyVTI</vt:lpstr>
      <vt:lpstr>Office Theme</vt:lpstr>
      <vt:lpstr>Vapor Trail</vt:lpstr>
      <vt:lpstr>1.2 Animal Cells</vt:lpstr>
      <vt:lpstr>Objectives:</vt:lpstr>
      <vt:lpstr>Key words:</vt:lpstr>
      <vt:lpstr>Getting started:</vt:lpstr>
      <vt:lpstr>PowerPoint Presentation</vt:lpstr>
      <vt:lpstr>PowerPoint Presentation</vt:lpstr>
      <vt:lpstr>PowerPoint Presentation</vt:lpstr>
      <vt:lpstr>Label the following animal  cell diagram:</vt:lpstr>
      <vt:lpstr>Difference and similarities between animal cells and plant cells</vt:lpstr>
      <vt:lpstr>PowerPoint Presentation</vt:lpstr>
      <vt:lpstr>Animal cells</vt:lpstr>
      <vt:lpstr>1. Cell membrane:</vt:lpstr>
      <vt:lpstr>2. Nucleas:</vt:lpstr>
      <vt:lpstr>3. Mitochondria:</vt:lpstr>
      <vt:lpstr>4. Vacuoles</vt:lpstr>
      <vt:lpstr>5.cytoplasm</vt:lpstr>
      <vt:lpstr>PowerPoint Presentation</vt:lpstr>
      <vt:lpstr>Practices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Animal Cells</dc:title>
  <dc:creator>Abdelrahman165280</dc:creator>
  <cp:lastModifiedBy>Abdelrahman165280</cp:lastModifiedBy>
  <cp:revision>1</cp:revision>
  <dcterms:created xsi:type="dcterms:W3CDTF">2023-08-02T05:03:56Z</dcterms:created>
  <dcterms:modified xsi:type="dcterms:W3CDTF">2023-08-02T06:19:46Z</dcterms:modified>
</cp:coreProperties>
</file>