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3" r:id="rId4"/>
    <p:sldId id="264" r:id="rId5"/>
    <p:sldId id="298" r:id="rId6"/>
    <p:sldId id="299" r:id="rId7"/>
    <p:sldId id="312" r:id="rId8"/>
    <p:sldId id="313" r:id="rId9"/>
    <p:sldId id="256" r:id="rId10"/>
    <p:sldId id="288" r:id="rId11"/>
    <p:sldId id="290" r:id="rId12"/>
    <p:sldId id="285" r:id="rId13"/>
    <p:sldId id="297" r:id="rId14"/>
    <p:sldId id="261" r:id="rId15"/>
    <p:sldId id="289" r:id="rId16"/>
    <p:sldId id="286" r:id="rId17"/>
    <p:sldId id="287" r:id="rId18"/>
    <p:sldId id="311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D93"/>
    <a:srgbClr val="095C91"/>
    <a:srgbClr val="095B90"/>
    <a:srgbClr val="095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8000" b="1"/>
              <a:t>Activity Time</a:t>
            </a:r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 descr="5a31492a-7ee3-40cf-992c-2ae4bc6af565"/>
          <p:cNvPicPr>
            <a:picLocks noChangeAspect="1"/>
          </p:cNvPicPr>
          <p:nvPr>
            <p:ph idx="1"/>
          </p:nvPr>
        </p:nvPicPr>
        <p:blipFill>
          <a:blip r:embed="rId1"/>
          <a:srcRect t="21042"/>
          <a:stretch>
            <a:fillRect/>
          </a:stretch>
        </p:blipFill>
        <p:spPr>
          <a:xfrm>
            <a:off x="948690" y="1236345"/>
            <a:ext cx="10293985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365125"/>
            <a:ext cx="9366885" cy="435165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8862060" y="479425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" y="148590"/>
            <a:ext cx="10474960" cy="5387340"/>
          </a:xfrm>
          <a:prstGeom prst="rect">
            <a:avLst/>
          </a:prstGeom>
          <a:ln>
            <a:solidFill>
              <a:srgbClr val="095B90"/>
            </a:solidFill>
          </a:ln>
        </p:spPr>
      </p:pic>
      <p:sp>
        <p:nvSpPr>
          <p:cNvPr id="7" name="Rectangles 6"/>
          <p:cNvSpPr/>
          <p:nvPr/>
        </p:nvSpPr>
        <p:spPr>
          <a:xfrm>
            <a:off x="9471660" y="297180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94360" y="296545"/>
            <a:ext cx="10111105" cy="485457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9204325" y="433705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</a:t>
            </a:r>
            <a:endParaRPr lang="en-US" sz="9600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60220" y="675640"/>
            <a:ext cx="8046720" cy="437896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465820" y="675640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1430" y="278765"/>
            <a:ext cx="8500745" cy="463359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532495" y="278765"/>
            <a:ext cx="1249680" cy="1257300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49375" y="570865"/>
            <a:ext cx="7999730" cy="402463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319770" y="639445"/>
            <a:ext cx="930275" cy="102044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3945" y="365125"/>
            <a:ext cx="8933815" cy="435165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785225" y="456565"/>
            <a:ext cx="1104900" cy="102044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17320" y="527685"/>
            <a:ext cx="8240395" cy="426148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8427085" y="578485"/>
            <a:ext cx="1104900" cy="102044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7"/>
          <p:cNvPicPr>
            <a:picLocks noGrp="1" noChangeAspect="1"/>
          </p:cNvPicPr>
          <p:nvPr isPhoto="1">
            <p:ph sz="half" idx="2"/>
          </p:nvPr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6"/>
          <a:stretch>
            <a:fillRect/>
          </a:stretch>
        </p:blipFill>
        <p:spPr>
          <a:xfrm>
            <a:off x="1520190" y="394970"/>
            <a:ext cx="7887335" cy="4419600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8236585" y="525145"/>
            <a:ext cx="1104900" cy="1020445"/>
          </a:xfrm>
          <a:prstGeom prst="rect">
            <a:avLst/>
          </a:prstGeom>
          <a:solidFill>
            <a:srgbClr val="0A5D93"/>
          </a:solidFill>
          <a:ln>
            <a:solidFill>
              <a:srgbClr val="095C91"/>
            </a:solidFill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70" y="160020"/>
            <a:ext cx="10515600" cy="1325563"/>
          </a:xfrm>
        </p:spPr>
        <p:txBody>
          <a:bodyPr>
            <a:normAutofit/>
          </a:bodyPr>
          <a:p>
            <a:pPr algn="ctr"/>
            <a:r>
              <a:rPr lang="en-US"/>
              <a:t>Singular and Plural Nouns</a:t>
            </a:r>
            <a:endParaRPr lang="en-US"/>
          </a:p>
        </p:txBody>
      </p:sp>
      <p:sp>
        <p:nvSpPr>
          <p:cNvPr id="112" name="Text Box 111"/>
          <p:cNvSpPr txBox="1"/>
          <p:nvPr/>
        </p:nvSpPr>
        <p:spPr>
          <a:xfrm>
            <a:off x="65405" y="1317625"/>
            <a:ext cx="105162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200"/>
              <a:t>Activity 1</a:t>
            </a:r>
            <a:endParaRPr lang="en-US" sz="3200"/>
          </a:p>
          <a:p>
            <a:pPr indent="0"/>
            <a:r>
              <a:rPr lang="en-US" sz="3200"/>
              <a:t>Form two sentences using the words cards. Using the correct</a:t>
            </a:r>
            <a:endParaRPr lang="en-US" sz="3200"/>
          </a:p>
          <a:p>
            <a:pPr indent="0"/>
            <a:r>
              <a:rPr lang="en-US" sz="3200"/>
              <a:t>form of the noun.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054860" y="4959668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Content Placeholder 5"/>
          <p:cNvSpPr/>
          <p:nvPr>
            <p:ph idx="1"/>
          </p:nvPr>
        </p:nvSpPr>
        <p:spPr>
          <a:xfrm>
            <a:off x="65405" y="2886075"/>
            <a:ext cx="10515600" cy="4351338"/>
          </a:xfrm>
        </p:spPr>
        <p:txBody>
          <a:bodyPr/>
          <a:p>
            <a:r>
              <a:rPr lang="en-US"/>
              <a:t>The                                 the                       The                     in</a:t>
            </a:r>
            <a:endParaRPr lang="en-US"/>
          </a:p>
          <a:p>
            <a:r>
              <a:rPr lang="en-US"/>
              <a:t>brown                            garden                 big                      the                               </a:t>
            </a:r>
            <a:endParaRPr lang="en-US"/>
          </a:p>
          <a:p>
            <a:r>
              <a:rPr lang="en-US"/>
              <a:t>cat                                                                black                  squishy</a:t>
            </a:r>
            <a:endParaRPr lang="en-US"/>
          </a:p>
          <a:p>
            <a:r>
              <a:rPr lang="en-US"/>
              <a:t>cats                                                               dog                    mud</a:t>
            </a:r>
            <a:endParaRPr lang="en-US"/>
          </a:p>
          <a:p>
            <a:r>
              <a:rPr lang="en-US"/>
              <a:t>are                                                                dogs</a:t>
            </a:r>
            <a:endParaRPr lang="en-US"/>
          </a:p>
          <a:p>
            <a:r>
              <a:rPr lang="en-US"/>
              <a:t>playing                                                         are</a:t>
            </a:r>
            <a:endParaRPr lang="en-US"/>
          </a:p>
          <a:p>
            <a:r>
              <a:rPr lang="en-US"/>
              <a:t>in                                                                   jumping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/>
            </a:br>
            <a:r>
              <a:rPr lang="en-US" b="1"/>
              <a:t>Singular and Plural sorting cards: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88950" y="1235075"/>
            <a:ext cx="108648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On the white board draw two columns:</a:t>
            </a:r>
            <a:endParaRPr lang="en-US" sz="4000"/>
          </a:p>
          <a:p>
            <a:endParaRPr lang="en-US" sz="4000"/>
          </a:p>
          <a:p>
            <a:endParaRPr lang="en-US" sz="4000"/>
          </a:p>
          <a:p>
            <a:r>
              <a:rPr lang="en-US" sz="4000"/>
              <a:t>Have students  sort the pictures under the correct column.</a:t>
            </a:r>
            <a:endParaRPr lang="en-US" sz="4000"/>
          </a:p>
          <a:p>
            <a:endParaRPr lang="en-US" sz="4000"/>
          </a:p>
          <a:p>
            <a:r>
              <a:rPr lang="en-US" sz="4000"/>
              <a:t>    </a:t>
            </a:r>
            <a:endParaRPr lang="en-US" sz="4000"/>
          </a:p>
        </p:txBody>
      </p:sp>
      <p:graphicFrame>
        <p:nvGraphicFramePr>
          <p:cNvPr id="8" name="Table 7"/>
          <p:cNvGraphicFramePr/>
          <p:nvPr/>
        </p:nvGraphicFramePr>
        <p:xfrm>
          <a:off x="838200" y="2068830"/>
          <a:ext cx="85337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Singular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Plural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355090"/>
            <a:ext cx="10123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600"/>
          </a:p>
          <a:p>
            <a:endParaRPr lang="en-US" sz="3600"/>
          </a:p>
        </p:txBody>
      </p:sp>
      <p:pic>
        <p:nvPicPr>
          <p:cNvPr id="12" name="Content Placeholder 1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365125"/>
            <a:ext cx="6147435" cy="451421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4260" y="365125"/>
            <a:ext cx="6047740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602105"/>
            <a:ext cx="10226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 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737870" y="2575560"/>
            <a:ext cx="8755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200"/>
          </a:p>
          <a:p>
            <a:endParaRPr lang="en-US" sz="3200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87960"/>
            <a:ext cx="5699760" cy="417449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1180" y="187960"/>
            <a:ext cx="5782945" cy="4174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10185"/>
            <a:ext cx="5674995" cy="411289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9605" y="210185"/>
            <a:ext cx="5737225" cy="4113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8910" y="173990"/>
            <a:ext cx="5648960" cy="410464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4910" y="91440"/>
            <a:ext cx="5551170" cy="4121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8110"/>
            <a:ext cx="6102985" cy="445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85" y="241935"/>
            <a:ext cx="5874385" cy="4248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64795"/>
            <a:ext cx="5565140" cy="40259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7415" y="264795"/>
            <a:ext cx="5367020" cy="38373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WPS Presentation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Activity Time.</vt:lpstr>
      <vt:lpstr>Singular and Plural Nouns</vt:lpstr>
      <vt:lpstr> Singular and Plural sorting cards:  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       Verbs</vt:lpstr>
      <vt:lpstr>PowerPoint 演示文稿</vt:lpstr>
      <vt:lpstr>PowerPoint 演示文稿</vt:lpstr>
      <vt:lpstr>  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13</cp:revision>
  <dcterms:created xsi:type="dcterms:W3CDTF">2023-12-25T20:39:00Z</dcterms:created>
  <dcterms:modified xsi:type="dcterms:W3CDTF">2024-02-13T16:40:11Z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FF0BD69C5ECF418B9291194420A81AD0_13</vt:lpwstr>
  </property>
  <property fmtid="{D5CDD505-2E9C-101B-9397-08002B2CF9AE}" pid="3" name="KSOProductBuildVer">
    <vt:lpwstr>1033-12.2.0.13431</vt:lpwstr>
  </property>
</Properties>
</file>