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4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59B91-1CD3-4CAA-B218-FE47CD5A082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FCB3-8EF2-4D05-8DB9-AB7F833A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LxbPQRIyj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inion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29033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Whole, Halves &amp; Quarters</a:t>
            </a:r>
          </a:p>
        </p:txBody>
      </p:sp>
      <p:sp>
        <p:nvSpPr>
          <p:cNvPr id="2" name="AutoShape 2" descr="Image result for minions background clip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inions background clipart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inions backgroun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62906" y="1577007"/>
            <a:ext cx="2928731" cy="254441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peech Bubble: Rectangle 1"/>
          <p:cNvSpPr/>
          <p:nvPr/>
        </p:nvSpPr>
        <p:spPr>
          <a:xfrm>
            <a:off x="838201" y="839856"/>
            <a:ext cx="1192695" cy="1126435"/>
          </a:xfrm>
          <a:prstGeom prst="wedgeRectCallout">
            <a:avLst>
              <a:gd name="adj1" fmla="val -58611"/>
              <a:gd name="adj2" fmla="val 161324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shape is this?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1408043" y="2093843"/>
            <a:ext cx="1509092" cy="1510747"/>
          </a:xfrm>
          <a:prstGeom prst="wedgeRectCallout">
            <a:avLst>
              <a:gd name="adj1" fmla="val 18384"/>
              <a:gd name="adj2" fmla="val 123677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Draw a line on this shape to half it and write ½ on each part. 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6642652" y="826602"/>
            <a:ext cx="1509092" cy="1139689"/>
          </a:xfrm>
          <a:prstGeom prst="wedgeRectCallout">
            <a:avLst>
              <a:gd name="adj1" fmla="val 42972"/>
              <a:gd name="adj2" fmla="val 157398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How many parts does this shape have now?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6081090" y="2784613"/>
            <a:ext cx="1509092" cy="816664"/>
          </a:xfrm>
          <a:prstGeom prst="wedgeRectCallout">
            <a:avLst>
              <a:gd name="adj1" fmla="val -39574"/>
              <a:gd name="adj2" fmla="val 182095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Are they equal parts?</a:t>
            </a:r>
          </a:p>
        </p:txBody>
      </p:sp>
    </p:spTree>
    <p:extLst>
      <p:ext uri="{BB962C8B-B14F-4D97-AF65-F5344CB8AC3E}">
        <p14:creationId xmlns:p14="http://schemas.microsoft.com/office/powerpoint/2010/main" val="228374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6844" y="1845365"/>
            <a:ext cx="2928730" cy="3140765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peech Bubble: Rectangle 4"/>
          <p:cNvSpPr/>
          <p:nvPr/>
        </p:nvSpPr>
        <p:spPr>
          <a:xfrm>
            <a:off x="2044149" y="245164"/>
            <a:ext cx="1192695" cy="1126435"/>
          </a:xfrm>
          <a:prstGeom prst="wedgeRectCallout">
            <a:avLst>
              <a:gd name="adj1" fmla="val -84167"/>
              <a:gd name="adj2" fmla="val 14367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shape is this?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2238788" y="5174974"/>
            <a:ext cx="1509092" cy="1510747"/>
          </a:xfrm>
          <a:prstGeom prst="wedgeRectCallout">
            <a:avLst>
              <a:gd name="adj1" fmla="val -89629"/>
              <a:gd name="adj2" fmla="val -2193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Draw a line on this shape to half it and write ½ on each part. 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6947452" y="561558"/>
            <a:ext cx="1509092" cy="1139689"/>
          </a:xfrm>
          <a:prstGeom prst="wedgeRectCallout">
            <a:avLst>
              <a:gd name="adj1" fmla="val 41216"/>
              <a:gd name="adj2" fmla="val 257398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How many parts does this shape have now?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6399142" y="2754796"/>
            <a:ext cx="1509092" cy="816664"/>
          </a:xfrm>
          <a:prstGeom prst="wedgeRectCallout">
            <a:avLst>
              <a:gd name="adj1" fmla="val -935"/>
              <a:gd name="adj2" fmla="val 19507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Are they equal parts?</a:t>
            </a:r>
          </a:p>
        </p:txBody>
      </p:sp>
    </p:spTree>
    <p:extLst>
      <p:ext uri="{BB962C8B-B14F-4D97-AF65-F5344CB8AC3E}">
        <p14:creationId xmlns:p14="http://schemas.microsoft.com/office/powerpoint/2010/main" val="236555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inions backgroun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/>
          <p:cNvSpPr/>
          <p:nvPr/>
        </p:nvSpPr>
        <p:spPr>
          <a:xfrm>
            <a:off x="3042827" y="150744"/>
            <a:ext cx="1192695" cy="1126435"/>
          </a:xfrm>
          <a:prstGeom prst="wedgeRectCallout">
            <a:avLst>
              <a:gd name="adj1" fmla="val -80833"/>
              <a:gd name="adj2" fmla="val 3426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shape is this?</a:t>
            </a:r>
          </a:p>
        </p:txBody>
      </p:sp>
      <p:sp>
        <p:nvSpPr>
          <p:cNvPr id="5" name="Speech Bubble: Rectangle 4"/>
          <p:cNvSpPr/>
          <p:nvPr/>
        </p:nvSpPr>
        <p:spPr>
          <a:xfrm>
            <a:off x="3392773" y="1359799"/>
            <a:ext cx="1509092" cy="1510747"/>
          </a:xfrm>
          <a:prstGeom prst="wedgeRectCallout">
            <a:avLst>
              <a:gd name="adj1" fmla="val -105436"/>
              <a:gd name="adj2" fmla="val 46484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Draw a line on this shape to half it and write ½ on each part. 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3226497" y="3099608"/>
            <a:ext cx="1509092" cy="1139689"/>
          </a:xfrm>
          <a:prstGeom prst="wedgeRectCallout">
            <a:avLst>
              <a:gd name="adj1" fmla="val -60650"/>
              <a:gd name="adj2" fmla="val -30974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How many parts does this shape have now?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2884628" y="4731984"/>
            <a:ext cx="1509092" cy="816664"/>
          </a:xfrm>
          <a:prstGeom prst="wedgeRectCallout">
            <a:avLst>
              <a:gd name="adj1" fmla="val -48356"/>
              <a:gd name="adj2" fmla="val -9214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Are they equal parts?</a:t>
            </a:r>
          </a:p>
        </p:txBody>
      </p:sp>
      <p:sp>
        <p:nvSpPr>
          <p:cNvPr id="8" name="Diamond 7"/>
          <p:cNvSpPr/>
          <p:nvPr/>
        </p:nvSpPr>
        <p:spPr>
          <a:xfrm>
            <a:off x="4854858" y="1015651"/>
            <a:ext cx="3967089" cy="4068009"/>
          </a:xfrm>
          <a:prstGeom prst="diamond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4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inion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minion party invitations"/>
          <p:cNvSpPr>
            <a:spLocks noChangeAspect="1" noChangeArrowheads="1"/>
          </p:cNvSpPr>
          <p:nvPr/>
        </p:nvSpPr>
        <p:spPr bwMode="auto">
          <a:xfrm>
            <a:off x="2577548" y="15935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4345" y="44747"/>
            <a:ext cx="44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What is a Quarter?</a:t>
            </a:r>
          </a:p>
        </p:txBody>
      </p:sp>
      <p:sp>
        <p:nvSpPr>
          <p:cNvPr id="2" name="Speech Bubble: Oval 1"/>
          <p:cNvSpPr/>
          <p:nvPr/>
        </p:nvSpPr>
        <p:spPr>
          <a:xfrm>
            <a:off x="109331" y="295700"/>
            <a:ext cx="2902226" cy="1351721"/>
          </a:xfrm>
          <a:prstGeom prst="wedgeEllipseCallout">
            <a:avLst>
              <a:gd name="adj1" fmla="val 1084"/>
              <a:gd name="adj2" fmla="val 195833"/>
            </a:avLst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When you divide into 4 equal parts. </a:t>
            </a:r>
          </a:p>
        </p:txBody>
      </p:sp>
      <p:sp>
        <p:nvSpPr>
          <p:cNvPr id="9" name="Speech Bubble: Oval 8"/>
          <p:cNvSpPr/>
          <p:nvPr/>
        </p:nvSpPr>
        <p:spPr>
          <a:xfrm>
            <a:off x="5715001" y="441894"/>
            <a:ext cx="3067878" cy="1351721"/>
          </a:xfrm>
          <a:prstGeom prst="wedgeEllipseCallout">
            <a:avLst>
              <a:gd name="adj1" fmla="val -38803"/>
              <a:gd name="adj2" fmla="val 248774"/>
            </a:avLst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When you half and half again. 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3283226" y="1070113"/>
            <a:ext cx="2067339" cy="1046922"/>
          </a:xfrm>
          <a:prstGeom prst="wedgeRoundRectCallout">
            <a:avLst>
              <a:gd name="adj1" fmla="val 10077"/>
              <a:gd name="adj2" fmla="val 207251"/>
              <a:gd name="adj3" fmla="val 16667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Can you give examples using the word quarter?</a:t>
            </a:r>
          </a:p>
        </p:txBody>
      </p:sp>
    </p:spTree>
    <p:extLst>
      <p:ext uri="{BB962C8B-B14F-4D97-AF65-F5344CB8AC3E}">
        <p14:creationId xmlns:p14="http://schemas.microsoft.com/office/powerpoint/2010/main" val="106419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inions background clip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inions background clipart"/>
          <p:cNvSpPr>
            <a:spLocks noChangeAspect="1" noChangeArrowheads="1"/>
          </p:cNvSpPr>
          <p:nvPr/>
        </p:nvSpPr>
        <p:spPr bwMode="auto">
          <a:xfrm>
            <a:off x="3124200" y="2462213"/>
            <a:ext cx="28956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/>
          <p:cNvSpPr/>
          <p:nvPr/>
        </p:nvSpPr>
        <p:spPr>
          <a:xfrm>
            <a:off x="2940326" y="1260664"/>
            <a:ext cx="3568148" cy="2168336"/>
          </a:xfrm>
          <a:prstGeom prst="cloudCallout">
            <a:avLst>
              <a:gd name="adj1" fmla="val 38963"/>
              <a:gd name="adj2" fmla="val 8633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This is how a quarter looks like in written number form!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91515" y="2896448"/>
            <a:ext cx="338586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>
                <a:latin typeface="Comic Sans MS" panose="030F0702030302020204" pitchFamily="66" charset="0"/>
                <a:cs typeface="Courier New" panose="02070309020205020404" pitchFamily="49" charset="0"/>
              </a:rPr>
              <a:t>¼ 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367470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638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Berlin Sans FB" panose="020E0602020502020306" pitchFamily="34" charset="0"/>
              </a:rPr>
              <a:t>How many lines do you draw to make a shape into a quarter?</a:t>
            </a:r>
          </a:p>
        </p:txBody>
      </p:sp>
    </p:spTree>
    <p:extLst>
      <p:ext uri="{BB962C8B-B14F-4D97-AF65-F5344CB8AC3E}">
        <p14:creationId xmlns:p14="http://schemas.microsoft.com/office/powerpoint/2010/main" val="28831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58887" y="1086677"/>
            <a:ext cx="4518992" cy="45587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4618383" y="1086677"/>
            <a:ext cx="0" cy="45587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" idx="6"/>
          </p:cNvCxnSpPr>
          <p:nvPr/>
        </p:nvCxnSpPr>
        <p:spPr>
          <a:xfrm flipH="1">
            <a:off x="2358887" y="3366051"/>
            <a:ext cx="45189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87423" y="1627570"/>
            <a:ext cx="994183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700" dirty="0"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¼</a:t>
            </a:r>
            <a:endParaRPr lang="en-GB" sz="9700" dirty="0"/>
          </a:p>
        </p:txBody>
      </p:sp>
      <p:sp>
        <p:nvSpPr>
          <p:cNvPr id="15" name="Rectangle 14"/>
          <p:cNvSpPr/>
          <p:nvPr/>
        </p:nvSpPr>
        <p:spPr>
          <a:xfrm>
            <a:off x="4987423" y="3589189"/>
            <a:ext cx="994183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700" dirty="0"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¼</a:t>
            </a:r>
            <a:endParaRPr lang="en-GB" sz="9700" dirty="0"/>
          </a:p>
        </p:txBody>
      </p:sp>
      <p:sp>
        <p:nvSpPr>
          <p:cNvPr id="17" name="Rectangle 16"/>
          <p:cNvSpPr/>
          <p:nvPr/>
        </p:nvSpPr>
        <p:spPr>
          <a:xfrm>
            <a:off x="3255161" y="1627569"/>
            <a:ext cx="994183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700" dirty="0"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¼</a:t>
            </a:r>
            <a:endParaRPr lang="en-GB" sz="9700" dirty="0"/>
          </a:p>
        </p:txBody>
      </p:sp>
      <p:sp>
        <p:nvSpPr>
          <p:cNvPr id="19" name="Rectangle 18"/>
          <p:cNvSpPr/>
          <p:nvPr/>
        </p:nvSpPr>
        <p:spPr>
          <a:xfrm>
            <a:off x="3185574" y="3589188"/>
            <a:ext cx="994183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700" dirty="0"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¼</a:t>
            </a:r>
            <a:endParaRPr lang="en-GB" sz="9700" dirty="0"/>
          </a:p>
        </p:txBody>
      </p:sp>
    </p:spTree>
    <p:extLst>
      <p:ext uri="{BB962C8B-B14F-4D97-AF65-F5344CB8AC3E}">
        <p14:creationId xmlns:p14="http://schemas.microsoft.com/office/powerpoint/2010/main" val="283848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inions backgroun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062906" y="1577007"/>
            <a:ext cx="2928731" cy="254441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peech Bubble: Rectangle 1"/>
          <p:cNvSpPr/>
          <p:nvPr/>
        </p:nvSpPr>
        <p:spPr>
          <a:xfrm>
            <a:off x="838201" y="839856"/>
            <a:ext cx="1192695" cy="1126435"/>
          </a:xfrm>
          <a:prstGeom prst="wedgeRectCallout">
            <a:avLst>
              <a:gd name="adj1" fmla="val -58611"/>
              <a:gd name="adj2" fmla="val 161324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shape is this?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1408043" y="2093843"/>
            <a:ext cx="1509092" cy="1510747"/>
          </a:xfrm>
          <a:prstGeom prst="wedgeRectCallout">
            <a:avLst>
              <a:gd name="adj1" fmla="val 18384"/>
              <a:gd name="adj2" fmla="val 123677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Draw a line to show a quarter and write ¼ on each part. 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6642652" y="826602"/>
            <a:ext cx="1509092" cy="1139689"/>
          </a:xfrm>
          <a:prstGeom prst="wedgeRectCallout">
            <a:avLst>
              <a:gd name="adj1" fmla="val 42972"/>
              <a:gd name="adj2" fmla="val 157398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How many parts does this shape have now?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6081090" y="2784613"/>
            <a:ext cx="1509092" cy="816664"/>
          </a:xfrm>
          <a:prstGeom prst="wedgeRectCallout">
            <a:avLst>
              <a:gd name="adj1" fmla="val -39574"/>
              <a:gd name="adj2" fmla="val 182095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Are they equal parts?</a:t>
            </a:r>
          </a:p>
        </p:txBody>
      </p:sp>
    </p:spTree>
    <p:extLst>
      <p:ext uri="{BB962C8B-B14F-4D97-AF65-F5344CB8AC3E}">
        <p14:creationId xmlns:p14="http://schemas.microsoft.com/office/powerpoint/2010/main" val="232840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6844" y="1845365"/>
            <a:ext cx="2928730" cy="3140765"/>
          </a:xfrm>
          <a:prstGeom prst="rect">
            <a:avLst/>
          </a:prstGeom>
          <a:solidFill>
            <a:srgbClr val="FF99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peech Bubble: Rectangle 4"/>
          <p:cNvSpPr/>
          <p:nvPr/>
        </p:nvSpPr>
        <p:spPr>
          <a:xfrm>
            <a:off x="2044149" y="245164"/>
            <a:ext cx="1192695" cy="1126435"/>
          </a:xfrm>
          <a:prstGeom prst="wedgeRectCallout">
            <a:avLst>
              <a:gd name="adj1" fmla="val -84167"/>
              <a:gd name="adj2" fmla="val 14367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shape is this?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2238788" y="5174974"/>
            <a:ext cx="1509092" cy="1510747"/>
          </a:xfrm>
          <a:prstGeom prst="wedgeRectCallout">
            <a:avLst>
              <a:gd name="adj1" fmla="val -89629"/>
              <a:gd name="adj2" fmla="val -2193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Draw a line to show a quarter and write ½ on each part. 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6947452" y="561558"/>
            <a:ext cx="1509092" cy="1139689"/>
          </a:xfrm>
          <a:prstGeom prst="wedgeRectCallout">
            <a:avLst>
              <a:gd name="adj1" fmla="val 41216"/>
              <a:gd name="adj2" fmla="val 257398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How many parts does this shape have now?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6399142" y="2754796"/>
            <a:ext cx="1509092" cy="816664"/>
          </a:xfrm>
          <a:prstGeom prst="wedgeRectCallout">
            <a:avLst>
              <a:gd name="adj1" fmla="val -935"/>
              <a:gd name="adj2" fmla="val 195077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Are they equal parts?</a:t>
            </a:r>
          </a:p>
        </p:txBody>
      </p:sp>
    </p:spTree>
    <p:extLst>
      <p:ext uri="{BB962C8B-B14F-4D97-AF65-F5344CB8AC3E}">
        <p14:creationId xmlns:p14="http://schemas.microsoft.com/office/powerpoint/2010/main" val="132276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inions backgroun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/>
          <p:cNvSpPr/>
          <p:nvPr/>
        </p:nvSpPr>
        <p:spPr>
          <a:xfrm>
            <a:off x="3042827" y="150744"/>
            <a:ext cx="1192695" cy="1126435"/>
          </a:xfrm>
          <a:prstGeom prst="wedgeRectCallout">
            <a:avLst>
              <a:gd name="adj1" fmla="val -80833"/>
              <a:gd name="adj2" fmla="val 3426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What shape is this?</a:t>
            </a:r>
          </a:p>
        </p:txBody>
      </p:sp>
      <p:sp>
        <p:nvSpPr>
          <p:cNvPr id="5" name="Speech Bubble: Rectangle 4"/>
          <p:cNvSpPr/>
          <p:nvPr/>
        </p:nvSpPr>
        <p:spPr>
          <a:xfrm>
            <a:off x="3392773" y="1359799"/>
            <a:ext cx="1509092" cy="1510747"/>
          </a:xfrm>
          <a:prstGeom prst="wedgeRectCallout">
            <a:avLst>
              <a:gd name="adj1" fmla="val -105436"/>
              <a:gd name="adj2" fmla="val 46484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Draw a line to show a quarter and write ½ on each part. 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3226497" y="3099608"/>
            <a:ext cx="1509092" cy="1139689"/>
          </a:xfrm>
          <a:prstGeom prst="wedgeRectCallout">
            <a:avLst>
              <a:gd name="adj1" fmla="val -60650"/>
              <a:gd name="adj2" fmla="val -30974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How many parts does this shape have now?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2884628" y="4731984"/>
            <a:ext cx="1509092" cy="816664"/>
          </a:xfrm>
          <a:prstGeom prst="wedgeRectCallout">
            <a:avLst>
              <a:gd name="adj1" fmla="val -48356"/>
              <a:gd name="adj2" fmla="val -9214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Are they equal parts?</a:t>
            </a:r>
          </a:p>
        </p:txBody>
      </p:sp>
      <p:sp>
        <p:nvSpPr>
          <p:cNvPr id="8" name="Diamond 7"/>
          <p:cNvSpPr/>
          <p:nvPr/>
        </p:nvSpPr>
        <p:spPr>
          <a:xfrm>
            <a:off x="4854858" y="1015651"/>
            <a:ext cx="3967089" cy="4068009"/>
          </a:xfrm>
          <a:prstGeom prst="diamond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3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7142" y="861392"/>
            <a:ext cx="7288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Berlin Sans FB" panose="020E0602020502020306" pitchFamily="34" charset="0"/>
              </a:rPr>
              <a:t>Before we start, Let’s do our MENTAL STARTER!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90" t="24970" r="51449" b="35757"/>
          <a:stretch/>
        </p:blipFill>
        <p:spPr>
          <a:xfrm>
            <a:off x="1663976" y="2607117"/>
            <a:ext cx="5738192" cy="33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6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minions bob sandw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/>
          <p:cNvSpPr/>
          <p:nvPr/>
        </p:nvSpPr>
        <p:spPr>
          <a:xfrm>
            <a:off x="3975652" y="410817"/>
            <a:ext cx="2398643" cy="1099931"/>
          </a:xfrm>
          <a:prstGeom prst="cloudCallout">
            <a:avLst>
              <a:gd name="adj1" fmla="val -31330"/>
              <a:gd name="adj2" fmla="val 113103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I WANT SOME!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272209" y="5420138"/>
            <a:ext cx="6824870" cy="1007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Kevin want’s some of Bob’s sandwich. What should Bob do? Half or quarter it?  </a:t>
            </a:r>
          </a:p>
        </p:txBody>
      </p:sp>
    </p:spTree>
    <p:extLst>
      <p:ext uri="{BB962C8B-B14F-4D97-AF65-F5344CB8AC3E}">
        <p14:creationId xmlns:p14="http://schemas.microsoft.com/office/powerpoint/2010/main" val="193299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25287" y="198781"/>
            <a:ext cx="6824870" cy="1391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If Stuart wants to share his food between 4 minions. How should he share it? Half or quarter it?</a:t>
            </a:r>
          </a:p>
        </p:txBody>
      </p:sp>
    </p:spTree>
    <p:extLst>
      <p:ext uri="{BB962C8B-B14F-4D97-AF65-F5344CB8AC3E}">
        <p14:creationId xmlns:p14="http://schemas.microsoft.com/office/powerpoint/2010/main" val="171140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16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4214191" y="344556"/>
            <a:ext cx="4492488" cy="1762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Bob want’s some of Kevin’s banana. What should Kevin do? Half or quarter it?  </a:t>
            </a:r>
          </a:p>
        </p:txBody>
      </p:sp>
    </p:spTree>
    <p:extLst>
      <p:ext uri="{BB962C8B-B14F-4D97-AF65-F5344CB8AC3E}">
        <p14:creationId xmlns:p14="http://schemas.microsoft.com/office/powerpoint/2010/main" val="315326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inions backgroun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1583" y="2890391"/>
            <a:ext cx="4996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Today we will Learn about Whole, halves and quarters. </a:t>
            </a:r>
          </a:p>
        </p:txBody>
      </p:sp>
    </p:spTree>
    <p:extLst>
      <p:ext uri="{BB962C8B-B14F-4D97-AF65-F5344CB8AC3E}">
        <p14:creationId xmlns:p14="http://schemas.microsoft.com/office/powerpoint/2010/main" val="346948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66825" y="1336675"/>
            <a:ext cx="7333836" cy="4219575"/>
          </a:xfrm>
          <a:prstGeom prst="cloud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Play the Half/Quarter Video</a:t>
            </a:r>
          </a:p>
          <a:p>
            <a:pPr algn="ctr">
              <a:defRPr/>
            </a:pPr>
            <a:r>
              <a:rPr lang="en-US" sz="2400" dirty="0">
                <a:hlinkClick r:id="rId2"/>
              </a:rPr>
              <a:t>https://www.youtube.com/watch?v=ZLxbPQRIyjw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32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inion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/>
          <p:cNvSpPr/>
          <p:nvPr/>
        </p:nvSpPr>
        <p:spPr>
          <a:xfrm>
            <a:off x="2358887" y="596348"/>
            <a:ext cx="3140766" cy="1444487"/>
          </a:xfrm>
          <a:prstGeom prst="wedgeEllipseCallout">
            <a:avLst>
              <a:gd name="adj1" fmla="val 80433"/>
              <a:gd name="adj2" fmla="val -29243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What is a whole?</a:t>
            </a:r>
          </a:p>
        </p:txBody>
      </p:sp>
      <p:sp>
        <p:nvSpPr>
          <p:cNvPr id="6" name="Speech Bubble: Oval 5"/>
          <p:cNvSpPr/>
          <p:nvPr/>
        </p:nvSpPr>
        <p:spPr>
          <a:xfrm>
            <a:off x="2657061" y="2637183"/>
            <a:ext cx="3140766" cy="1444487"/>
          </a:xfrm>
          <a:prstGeom prst="wedgeEllipseCallout">
            <a:avLst>
              <a:gd name="adj1" fmla="val 80433"/>
              <a:gd name="adj2" fmla="val -29243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A whole is </a:t>
            </a:r>
            <a:r>
              <a:rPr lang="en-US" sz="28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all of something</a:t>
            </a:r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484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inion party invitation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minions background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9252" y="1577214"/>
            <a:ext cx="48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What is a Half?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278" y="3339092"/>
            <a:ext cx="4452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Berlin Sans FB" panose="020E0602020502020306" pitchFamily="34" charset="0"/>
              </a:rPr>
              <a:t>Can you give examples using the word half?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8278" y="2193235"/>
            <a:ext cx="44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Berlin Sans FB" panose="020E0602020502020306" pitchFamily="34" charset="0"/>
              </a:rPr>
              <a:t>A half is 2 equal parts. </a:t>
            </a:r>
          </a:p>
        </p:txBody>
      </p:sp>
      <p:sp>
        <p:nvSpPr>
          <p:cNvPr id="5" name="Oval 4"/>
          <p:cNvSpPr/>
          <p:nvPr/>
        </p:nvSpPr>
        <p:spPr>
          <a:xfrm>
            <a:off x="4214191" y="2676939"/>
            <a:ext cx="861392" cy="8083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644886" y="2675306"/>
            <a:ext cx="0" cy="803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62000" y="1981200"/>
            <a:ext cx="76962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4400" dirty="0">
                <a:latin typeface="Berlin Sans FB" panose="020E0602020502020306" pitchFamily="34" charset="0"/>
              </a:rPr>
              <a:t>2 ½ parts make a whole object</a:t>
            </a:r>
          </a:p>
          <a:p>
            <a:pPr marL="0" indent="0" algn="ctr">
              <a:buNone/>
            </a:pPr>
            <a:r>
              <a:rPr lang="en-GB" altLang="en-US" sz="4400" dirty="0">
                <a:latin typeface="Berlin Sans FB" panose="020E0602020502020306" pitchFamily="34" charset="0"/>
              </a:rPr>
              <a:t>½ + ½ = 1</a:t>
            </a:r>
          </a:p>
        </p:txBody>
      </p:sp>
      <p:pic>
        <p:nvPicPr>
          <p:cNvPr id="3" name="Picture 5" descr="fd0102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2136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d0102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1351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j0079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9812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8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72200" y="51054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800" b="1">
                <a:latin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563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inions background clip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minions background clipart"/>
          <p:cNvSpPr>
            <a:spLocks noChangeAspect="1" noChangeArrowheads="1"/>
          </p:cNvSpPr>
          <p:nvPr/>
        </p:nvSpPr>
        <p:spPr bwMode="auto">
          <a:xfrm>
            <a:off x="3124200" y="2462213"/>
            <a:ext cx="28956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/>
          <p:cNvSpPr/>
          <p:nvPr/>
        </p:nvSpPr>
        <p:spPr>
          <a:xfrm>
            <a:off x="2940326" y="1260664"/>
            <a:ext cx="3568148" cy="2168336"/>
          </a:xfrm>
          <a:prstGeom prst="cloudCallout">
            <a:avLst>
              <a:gd name="adj1" fmla="val 38963"/>
              <a:gd name="adj2" fmla="val 86336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This is how a half looks like in written number form!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91515" y="2896448"/>
            <a:ext cx="261962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>
                <a:latin typeface="Comic Sans MS" panose="030F0702030302020204" pitchFamily="66" charset="0"/>
                <a:cs typeface="Courier New" panose="02070309020205020404" pitchFamily="49" charset="0"/>
              </a:rPr>
              <a:t>½ 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366453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58887" y="1086677"/>
            <a:ext cx="4518992" cy="45587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Straight Connector 4"/>
          <p:cNvCxnSpPr>
            <a:cxnSpLocks/>
            <a:stCxn id="3" idx="0"/>
            <a:endCxn id="3" idx="4"/>
          </p:cNvCxnSpPr>
          <p:nvPr/>
        </p:nvCxnSpPr>
        <p:spPr>
          <a:xfrm>
            <a:off x="4618383" y="1086677"/>
            <a:ext cx="0" cy="45587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65090" y="2436249"/>
            <a:ext cx="1366080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700" dirty="0">
                <a:latin typeface="Comic Sans MS" panose="030F0702030302020204" pitchFamily="66" charset="0"/>
                <a:cs typeface="Courier New" panose="02070309020205020404" pitchFamily="49" charset="0"/>
              </a:rPr>
              <a:t>½ </a:t>
            </a:r>
            <a:endParaRPr lang="en-GB" sz="9700" dirty="0"/>
          </a:p>
        </p:txBody>
      </p:sp>
      <p:sp>
        <p:nvSpPr>
          <p:cNvPr id="19" name="Rectangle 18"/>
          <p:cNvSpPr/>
          <p:nvPr/>
        </p:nvSpPr>
        <p:spPr>
          <a:xfrm>
            <a:off x="3252303" y="2436249"/>
            <a:ext cx="1366080" cy="1585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700" dirty="0">
                <a:latin typeface="Comic Sans MS" panose="030F0702030302020204" pitchFamily="66" charset="0"/>
                <a:cs typeface="Courier New" panose="02070309020205020404" pitchFamily="49" charset="0"/>
              </a:rPr>
              <a:t>½ </a:t>
            </a:r>
            <a:endParaRPr lang="en-GB" sz="9700" dirty="0"/>
          </a:p>
        </p:txBody>
      </p:sp>
    </p:spTree>
    <p:extLst>
      <p:ext uri="{BB962C8B-B14F-4D97-AF65-F5344CB8AC3E}">
        <p14:creationId xmlns:p14="http://schemas.microsoft.com/office/powerpoint/2010/main" val="374916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431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Berlin Sans FB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</dc:creator>
  <cp:lastModifiedBy>Maryam Shouman</cp:lastModifiedBy>
  <cp:revision>2</cp:revision>
  <dcterms:created xsi:type="dcterms:W3CDTF">2017-05-26T08:54:27Z</dcterms:created>
  <dcterms:modified xsi:type="dcterms:W3CDTF">2024-03-18T14:44:02Z</dcterms:modified>
</cp:coreProperties>
</file>