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igh Tower Text" panose="02040502050506030303" pitchFamily="18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00000000000000000" pitchFamily="2" charset="0"/>
      <p:regular r:id="rId25"/>
      <p: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2880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4042">
          <p15:clr>
            <a:srgbClr val="A4A3A4"/>
          </p15:clr>
        </p15:guide>
        <p15:guide id="7">
          <p15:clr>
            <a:srgbClr val="A4A3A4"/>
          </p15:clr>
        </p15:guide>
        <p15:guide id="8" pos="5760">
          <p15:clr>
            <a:srgbClr val="A4A3A4"/>
          </p15:clr>
        </p15:guide>
        <p15:guide id="9" orient="horz">
          <p15:clr>
            <a:srgbClr val="A4A3A4"/>
          </p15:clr>
        </p15:guide>
        <p15:guide id="10" orient="horz" pos="4320">
          <p15:clr>
            <a:srgbClr val="A4A3A4"/>
          </p15:clr>
        </p15:guide>
        <p15:guide id="11" orient="horz" pos="686">
          <p15:clr>
            <a:srgbClr val="A4A3A4"/>
          </p15:clr>
        </p15:guide>
        <p15:guide id="12" orient="horz" pos="867">
          <p15:clr>
            <a:srgbClr val="A4A3A4"/>
          </p15:clr>
        </p15:guide>
        <p15:guide id="13" orient="horz" pos="27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Pn6iRewsXmtAkmuvaXkvTXtz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7C"/>
    <a:srgbClr val="A1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2FCB7A-29F1-489D-8AFA-9D7098E9AEB9}">
  <a:tblStyle styleId="{D12FCB7A-29F1-489D-8AFA-9D7098E9AEB9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53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10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9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86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70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25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2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56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-1" y="0"/>
            <a:ext cx="1207363" cy="6858000"/>
          </a:xfrm>
          <a:prstGeom prst="rect">
            <a:avLst/>
          </a:prstGeom>
          <a:solidFill>
            <a:srgbClr val="222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64" y="6141685"/>
            <a:ext cx="1012831" cy="71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" descr="A picture containing text, electronics, circu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59" r="76440"/>
          <a:stretch/>
        </p:blipFill>
        <p:spPr>
          <a:xfrm>
            <a:off x="0" y="1476924"/>
            <a:ext cx="1207362" cy="24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" descr="A picture containing text, electronics, circu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8779" t="16765" r="43219"/>
          <a:stretch/>
        </p:blipFill>
        <p:spPr>
          <a:xfrm>
            <a:off x="-8880" y="0"/>
            <a:ext cx="1207362" cy="20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7" descr="A picture containing text, electronics, circu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73926" t="758" r="7941" b="-757"/>
          <a:stretch/>
        </p:blipFill>
        <p:spPr>
          <a:xfrm>
            <a:off x="-8880" y="3013727"/>
            <a:ext cx="1216242" cy="24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urn">
  <p:cSld name="Blue Bu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343749" y="6436311"/>
            <a:ext cx="702593" cy="49690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8"/>
          <p:cNvSpPr/>
          <p:nvPr/>
        </p:nvSpPr>
        <p:spPr>
          <a:xfrm rot="10800000" flipH="1">
            <a:off x="278536" y="278537"/>
            <a:ext cx="8586928" cy="6300926"/>
          </a:xfrm>
          <a:prstGeom prst="snipRoundRect">
            <a:avLst>
              <a:gd name="adj1" fmla="val 0"/>
              <a:gd name="adj2" fmla="val 10045"/>
            </a:avLst>
          </a:prstGeom>
          <a:solidFill>
            <a:schemeClr val="lt1"/>
          </a:solidFill>
          <a:ln w="25400" cap="flat" cmpd="sng">
            <a:solidFill>
              <a:srgbClr val="2223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/>
        </p:nvSpPr>
        <p:spPr>
          <a:xfrm>
            <a:off x="-1" y="0"/>
            <a:ext cx="1207363" cy="6858000"/>
          </a:xfrm>
          <a:prstGeom prst="rect">
            <a:avLst/>
          </a:prstGeom>
          <a:solidFill>
            <a:srgbClr val="222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64" y="6141685"/>
            <a:ext cx="1012831" cy="71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 descr="A picture containing text, electronics, circu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59" r="76440"/>
          <a:stretch/>
        </p:blipFill>
        <p:spPr>
          <a:xfrm>
            <a:off x="0" y="1476924"/>
            <a:ext cx="1207362" cy="24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 descr="A picture containing text, electronics, circu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8779" r="43219"/>
          <a:stretch/>
        </p:blipFill>
        <p:spPr>
          <a:xfrm>
            <a:off x="-8880" y="-403212"/>
            <a:ext cx="1207362" cy="24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9" descr="A picture containing text, electronics, circu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73926" t="758" r="7941" b="-757"/>
          <a:stretch/>
        </p:blipFill>
        <p:spPr>
          <a:xfrm>
            <a:off x="-8880" y="3013727"/>
            <a:ext cx="1216242" cy="24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urn">
  <p:cSld name="White Bu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 descr="Logo&#10;&#10;Description automatically generated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352627" y="6436311"/>
            <a:ext cx="702593" cy="4969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/>
          <p:nvPr/>
        </p:nvSpPr>
        <p:spPr>
          <a:xfrm rot="10800000" flipH="1">
            <a:off x="278536" y="278537"/>
            <a:ext cx="8586928" cy="6300926"/>
          </a:xfrm>
          <a:prstGeom prst="snipRoundRect">
            <a:avLst>
              <a:gd name="adj1" fmla="val 0"/>
              <a:gd name="adj2" fmla="val 10045"/>
            </a:avLst>
          </a:prstGeom>
          <a:solidFill>
            <a:srgbClr val="20244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twinkl.co.uk/resources/conduit-mathematics-conduit-connecting-knowledge-and-skills-scotland-cfe/bge-broad-general-education-conduit-mathematics-conduit-connecting-knowledge-and-skills-scotland-cfe/lesson-starters-bge-broad-general-education-conduit-mathematics-conduit-connecting-knowledge-and-skills-scotland-cf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E99D3-D18D-117F-5A17-D4B211EAC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0510"/>
            <a:ext cx="108585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7AA64-9555-99E0-38C2-7C3F4EF68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021" y="2073815"/>
            <a:ext cx="4737370" cy="2459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2ECDE-E760-6C0F-D82B-8A37B7FB72BE}"/>
              </a:ext>
            </a:extLst>
          </p:cNvPr>
          <p:cNvSpPr txBox="1"/>
          <p:nvPr/>
        </p:nvSpPr>
        <p:spPr>
          <a:xfrm>
            <a:off x="2714017" y="2441643"/>
            <a:ext cx="4844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002060"/>
                </a:solidFill>
                <a:effectLst/>
                <a:latin typeface="High Tower Text" panose="02040502050506030303" pitchFamily="18" charset="0"/>
              </a:rPr>
              <a:t>Substituting </a:t>
            </a:r>
          </a:p>
          <a:p>
            <a:pPr algn="ctr"/>
            <a:r>
              <a:rPr lang="en-US" sz="4400" b="1" i="0" u="none" strike="noStrike" dirty="0">
                <a:solidFill>
                  <a:srgbClr val="002060"/>
                </a:solidFill>
                <a:effectLst/>
                <a:latin typeface="High Tower Text" panose="02040502050506030303" pitchFamily="18" charset="0"/>
              </a:rPr>
              <a:t>into </a:t>
            </a:r>
          </a:p>
          <a:p>
            <a:pPr algn="ctr"/>
            <a:r>
              <a:rPr lang="en-US" sz="4400" b="1" i="0" u="none" strike="noStrike" dirty="0">
                <a:solidFill>
                  <a:srgbClr val="002060"/>
                </a:solidFill>
                <a:effectLst/>
                <a:latin typeface="High Tower Text" panose="02040502050506030303" pitchFamily="18" charset="0"/>
              </a:rPr>
              <a:t>expressions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9847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 the Questions Below: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204CB-783D-5225-7236-4933A7ADD145}"/>
              </a:ext>
            </a:extLst>
          </p:cNvPr>
          <p:cNvSpPr txBox="1"/>
          <p:nvPr/>
        </p:nvSpPr>
        <p:spPr>
          <a:xfrm>
            <a:off x="1090575" y="1616286"/>
            <a:ext cx="6714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Roboto" panose="02000000000000000000" pitchFamily="2" charset="0"/>
              </a:rPr>
              <a:t>The formula for the area of a triangle is: ½ (base x height) </a:t>
            </a:r>
          </a:p>
          <a:p>
            <a:endParaRPr lang="en-GB" sz="1800" dirty="0">
              <a:latin typeface="Roboto" panose="02000000000000000000" pitchFamily="2" charset="0"/>
            </a:endParaRPr>
          </a:p>
          <a:p>
            <a:r>
              <a:rPr lang="en-GB" sz="1800" dirty="0">
                <a:latin typeface="Roboto" panose="02000000000000000000" pitchFamily="2" charset="0"/>
              </a:rPr>
              <a:t>We use b and h to represent the base and the height. </a:t>
            </a:r>
          </a:p>
          <a:p>
            <a:endParaRPr lang="en-GB" sz="1800" dirty="0">
              <a:latin typeface="Roboto" panose="02000000000000000000" pitchFamily="2" charset="0"/>
            </a:endParaRPr>
          </a:p>
          <a:p>
            <a:r>
              <a:rPr lang="en-GB" sz="1800" b="1" dirty="0">
                <a:latin typeface="Roboto" panose="02000000000000000000" pitchFamily="2" charset="0"/>
              </a:rPr>
              <a:t>Area = ½ (b x h)</a:t>
            </a:r>
          </a:p>
          <a:p>
            <a:endParaRPr lang="en-GB" sz="1800" b="1" dirty="0">
              <a:latin typeface="Roboto" panose="02000000000000000000" pitchFamily="2" charset="0"/>
            </a:endParaRPr>
          </a:p>
          <a:p>
            <a:r>
              <a:rPr lang="en-GB" sz="1800" dirty="0">
                <a:latin typeface="Roboto" panose="02000000000000000000" pitchFamily="2" charset="0"/>
              </a:rPr>
              <a:t>Find the area of the triangles with the dimensions below: 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667420"/>
              </p:ext>
            </p:extLst>
          </p:nvPr>
        </p:nvGraphicFramePr>
        <p:xfrm>
          <a:off x="1090575" y="4105940"/>
          <a:ext cx="3481425" cy="1551057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34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1. b = 5cm, h = 17cm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2.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 = 10.5m, h = 12m</a:t>
                      </a: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3. b = 27cm, h = 21cm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2C65BB3-4447-A3FB-B399-8981FC7FF168}"/>
              </a:ext>
            </a:extLst>
          </p:cNvPr>
          <p:cNvSpPr/>
          <p:nvPr/>
        </p:nvSpPr>
        <p:spPr>
          <a:xfrm>
            <a:off x="6005501" y="4105940"/>
            <a:ext cx="1799226" cy="15510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A56D1C-913E-330D-16B0-5072D0BFADA4}"/>
              </a:ext>
            </a:extLst>
          </p:cNvPr>
          <p:cNvCxnSpPr/>
          <p:nvPr/>
        </p:nvCxnSpPr>
        <p:spPr>
          <a:xfrm flipV="1">
            <a:off x="6908187" y="4253186"/>
            <a:ext cx="0" cy="1355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9E823-1439-7FED-E843-358FD7FA10F2}"/>
              </a:ext>
            </a:extLst>
          </p:cNvPr>
          <p:cNvCxnSpPr/>
          <p:nvPr/>
        </p:nvCxnSpPr>
        <p:spPr>
          <a:xfrm>
            <a:off x="5980386" y="5767289"/>
            <a:ext cx="18243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2B0E07-8E1A-E56F-E1D5-29CE229019D5}"/>
              </a:ext>
            </a:extLst>
          </p:cNvPr>
          <p:cNvSpPr txBox="1"/>
          <p:nvPr/>
        </p:nvSpPr>
        <p:spPr>
          <a:xfrm>
            <a:off x="6573537" y="5804243"/>
            <a:ext cx="74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7F6B9-BE31-9ED2-0E03-20010B726CD0}"/>
              </a:ext>
            </a:extLst>
          </p:cNvPr>
          <p:cNvSpPr txBox="1"/>
          <p:nvPr/>
        </p:nvSpPr>
        <p:spPr>
          <a:xfrm rot="16200000">
            <a:off x="6378867" y="4813536"/>
            <a:ext cx="74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385475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/>
      <p:bldP spid="7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9847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 the Questions Below: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5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849122"/>
              </p:ext>
            </p:extLst>
          </p:nvPr>
        </p:nvGraphicFramePr>
        <p:xfrm>
          <a:off x="551168" y="1972341"/>
          <a:ext cx="2564565" cy="1463050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25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69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AutoNum type="arabicPeriod"/>
                      </a:pPr>
                      <a:r>
                        <a:rPr lang="pt-BR" sz="1800" dirty="0"/>
                        <a:t>b = 5cm, h = 17cm</a:t>
                      </a:r>
                      <a:br>
                        <a:rPr lang="pt-BR" sz="1800" dirty="0"/>
                      </a:br>
                      <a:r>
                        <a:rPr lang="pt-BR" sz="1800" dirty="0"/>
                        <a:t>A = ½ (b x h)</a:t>
                      </a:r>
                      <a:br>
                        <a:rPr lang="pt-BR" sz="1800" dirty="0"/>
                      </a:br>
                      <a:r>
                        <a:rPr lang="pt-BR" sz="1800" dirty="0"/>
                        <a:t>A = ½ (5 x 17)</a:t>
                      </a:r>
                      <a:br>
                        <a:rPr lang="pt-BR" sz="1800" dirty="0"/>
                      </a:br>
                      <a:r>
                        <a:rPr lang="pt-BR" sz="1800" dirty="0"/>
                        <a:t>A = ½ x 85</a:t>
                      </a:r>
                      <a:br>
                        <a:rPr lang="pt-BR" sz="1800" dirty="0"/>
                      </a:br>
                      <a:r>
                        <a:rPr lang="pt-BR" sz="1800" b="1" dirty="0"/>
                        <a:t>A = 42.5cm²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questions">
            <a:extLst>
              <a:ext uri="{FF2B5EF4-FFF2-40B4-BE49-F238E27FC236}">
                <a16:creationId xmlns:a16="http://schemas.microsoft.com/office/drawing/2014/main" id="{05F755A7-AC72-546C-B925-D71A47286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546980"/>
              </p:ext>
            </p:extLst>
          </p:nvPr>
        </p:nvGraphicFramePr>
        <p:xfrm>
          <a:off x="3289717" y="1965950"/>
          <a:ext cx="2564565" cy="1463050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25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34290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 = 10.5m, h = 12m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(b x h)</a:t>
                      </a:r>
                      <a:b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Roboto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(10.5 x 12)</a:t>
                      </a:r>
                      <a:b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Roboto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x 126</a:t>
                      </a:r>
                      <a:b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Roboto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63m²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questions">
            <a:extLst>
              <a:ext uri="{FF2B5EF4-FFF2-40B4-BE49-F238E27FC236}">
                <a16:creationId xmlns:a16="http://schemas.microsoft.com/office/drawing/2014/main" id="{2C0EE764-2D0F-62A3-C086-ED902B758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936858"/>
              </p:ext>
            </p:extLst>
          </p:nvPr>
        </p:nvGraphicFramePr>
        <p:xfrm>
          <a:off x="6028267" y="1972341"/>
          <a:ext cx="2564565" cy="1463050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25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34290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 = 27cm, h = 21cm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(b x h)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(27 x 21)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½ x 567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 = 283.5cm²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4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>
            <a:hlinkClick r:id="rId4"/>
          </p:cNvPr>
          <p:cNvSpPr/>
          <p:nvPr/>
        </p:nvSpPr>
        <p:spPr>
          <a:xfrm>
            <a:off x="0" y="6191075"/>
            <a:ext cx="1208015" cy="6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5F396-9381-C293-A669-2E430404D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2" y="5981700"/>
            <a:ext cx="1085850" cy="8763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671119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Find the value of each expression when:</a:t>
            </a:r>
          </a:p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 = 4, b = 7 and c = 9</a:t>
            </a:r>
          </a:p>
        </p:txBody>
      </p:sp>
      <p:graphicFrame>
        <p:nvGraphicFramePr>
          <p:cNvPr id="79" name="questions"/>
          <p:cNvGraphicFramePr/>
          <p:nvPr>
            <p:extLst>
              <p:ext uri="{D42A27DB-BD31-4B8C-83A1-F6EECF244321}">
                <p14:modId xmlns:p14="http://schemas.microsoft.com/office/powerpoint/2010/main" val="1994356470"/>
              </p:ext>
            </p:extLst>
          </p:nvPr>
        </p:nvGraphicFramePr>
        <p:xfrm>
          <a:off x="1090575" y="1908599"/>
          <a:ext cx="6962850" cy="4136152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69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2000" dirty="0"/>
                        <a:t>1. </a:t>
                      </a:r>
                      <a:r>
                        <a:rPr lang="en-GB" sz="1800" dirty="0"/>
                        <a:t>5b + c²</a:t>
                      </a:r>
                      <a:endParaRPr lang="en-GB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2. ab + 14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3. 3a + a²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4. ab + b + b²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5. 20a - b²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6. c² + b²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6019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7. 10b - a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7238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8. 6c + 4a + c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8312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9847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Answers</a:t>
            </a:r>
          </a:p>
        </p:txBody>
      </p:sp>
      <p:graphicFrame>
        <p:nvGraphicFramePr>
          <p:cNvPr id="79" name="questions"/>
          <p:cNvGraphicFramePr/>
          <p:nvPr>
            <p:extLst>
              <p:ext uri="{D42A27DB-BD31-4B8C-83A1-F6EECF244321}">
                <p14:modId xmlns:p14="http://schemas.microsoft.com/office/powerpoint/2010/main" val="1153609825"/>
              </p:ext>
            </p:extLst>
          </p:nvPr>
        </p:nvGraphicFramePr>
        <p:xfrm>
          <a:off x="1090575" y="1764144"/>
          <a:ext cx="6962850" cy="4424216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69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60191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7238"/>
                  </a:ext>
                </a:extLst>
              </a:tr>
              <a:tr h="55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8312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D84B6-20CB-F98B-EC66-BE0994E8D96F}"/>
              </a:ext>
            </a:extLst>
          </p:cNvPr>
          <p:cNvSpPr txBox="1"/>
          <p:nvPr/>
        </p:nvSpPr>
        <p:spPr>
          <a:xfrm>
            <a:off x="1181644" y="1614791"/>
            <a:ext cx="2272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5b + c²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116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ab + 14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3a + a²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28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ab + b + b²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84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20a - b²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c² + b²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130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10b – a = </a:t>
            </a: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 algn="l"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6c + 4a + c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</a:t>
            </a:r>
            <a:endParaRPr lang="en-GB" sz="1800" b="1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51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9847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Use t = 10 to evaluate the expressions below.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204CB-783D-5225-7236-4933A7ADD145}"/>
              </a:ext>
            </a:extLst>
          </p:cNvPr>
          <p:cNvSpPr txBox="1"/>
          <p:nvPr/>
        </p:nvSpPr>
        <p:spPr>
          <a:xfrm>
            <a:off x="1090575" y="1616286"/>
            <a:ext cx="6714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Find which expression has:</a:t>
            </a:r>
            <a:endParaRPr lang="en-GB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highest value;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highest value that is an odd number;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value that is a squared number;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value that is a multiple of 25;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value that when doubled, is 90 less than 20t. 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298483"/>
              </p:ext>
            </p:extLst>
          </p:nvPr>
        </p:nvGraphicFramePr>
        <p:xfrm>
          <a:off x="1090574" y="3662880"/>
          <a:ext cx="6962850" cy="2068076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34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425">
                  <a:extLst>
                    <a:ext uri="{9D8B030D-6E8A-4147-A177-3AD203B41FA5}">
                      <a16:colId xmlns:a16="http://schemas.microsoft.com/office/drawing/2014/main" val="2036451573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1. 5² + t²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5. t² + 2² + 25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2.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2t </a:t>
                      </a: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6.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6² + 3² + t</a:t>
                      </a: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3. 20t - 119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7. 10t + 30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4. 5t + 7t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8. 20 - t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9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9847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2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571690"/>
              </p:ext>
            </p:extLst>
          </p:nvPr>
        </p:nvGraphicFramePr>
        <p:xfrm>
          <a:off x="598602" y="2232564"/>
          <a:ext cx="7946796" cy="3317192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397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398">
                  <a:extLst>
                    <a:ext uri="{9D8B030D-6E8A-4147-A177-3AD203B41FA5}">
                      <a16:colId xmlns:a16="http://schemas.microsoft.com/office/drawing/2014/main" val="2036451573"/>
                    </a:ext>
                  </a:extLst>
                </a:gridCol>
              </a:tblGrid>
              <a:tr h="829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A35307-FD1A-47BB-073A-6835BAAF2AD5}"/>
              </a:ext>
            </a:extLst>
          </p:cNvPr>
          <p:cNvSpPr txBox="1"/>
          <p:nvPr/>
        </p:nvSpPr>
        <p:spPr>
          <a:xfrm>
            <a:off x="598603" y="2133436"/>
            <a:ext cx="3973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5² + t²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125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 value that is a multiple of 25)</a:t>
            </a:r>
            <a:endParaRPr lang="en-GB" sz="1800" i="0" u="none" strike="noStrik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2t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20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20t – 119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81</a:t>
            </a:r>
          </a:p>
          <a:p>
            <a:pPr fontAlgn="ctr">
              <a:lnSpc>
                <a:spcPct val="150000"/>
              </a:lnSpc>
            </a:pPr>
            <a:r>
              <a:rPr lang="en-GB" sz="1800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(a squared number)</a:t>
            </a:r>
            <a:endParaRPr lang="en-GB" sz="180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5t + 7t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120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74DF7-63A0-3288-AB95-0AD353F20311}"/>
              </a:ext>
            </a:extLst>
          </p:cNvPr>
          <p:cNvSpPr txBox="1"/>
          <p:nvPr/>
        </p:nvSpPr>
        <p:spPr>
          <a:xfrm>
            <a:off x="4572000" y="2133436"/>
            <a:ext cx="3973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t² + 2² + 25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129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(highest value that is an odd number)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6² + 3²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55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(when doubled, is 90 less than 20t)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7. 10t + 30 </a:t>
            </a:r>
            <a:r>
              <a:rPr lang="en-GB" sz="1800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= 130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(the highest value)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20 – 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10</a:t>
            </a:r>
          </a:p>
          <a:p>
            <a:pPr marR="0"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14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671119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Find the value of each expression when:</a:t>
            </a:r>
          </a:p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= -2 and y = 5</a:t>
            </a:r>
          </a:p>
        </p:txBody>
      </p:sp>
      <p:graphicFrame>
        <p:nvGraphicFramePr>
          <p:cNvPr id="79" name="questions"/>
          <p:cNvGraphicFramePr/>
          <p:nvPr>
            <p:extLst>
              <p:ext uri="{D42A27DB-BD31-4B8C-83A1-F6EECF244321}">
                <p14:modId xmlns:p14="http://schemas.microsoft.com/office/powerpoint/2010/main" val="1624401042"/>
              </p:ext>
            </p:extLst>
          </p:nvPr>
        </p:nvGraphicFramePr>
        <p:xfrm>
          <a:off x="1090575" y="1908599"/>
          <a:ext cx="6962850" cy="4136152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69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2000" dirty="0"/>
                        <a:t>1. </a:t>
                      </a:r>
                      <a:r>
                        <a:rPr lang="en-GB" sz="1800" dirty="0"/>
                        <a:t>2y +</a:t>
                      </a:r>
                      <a:endParaRPr lang="en-GB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2.    + 5y + 10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3. y² +  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4. 4y + 2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5.    + 2y + 5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6.    + 8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6019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7. y +    + 12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7238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8. 14 + 3y + 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8312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3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BD358E-B727-DF19-12AE-09A6DC51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835" y="1231804"/>
            <a:ext cx="352615" cy="31083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583C43-EE94-3A06-9692-F8C1AECA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73" y="2004768"/>
            <a:ext cx="352615" cy="31083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95843E-B218-CA79-85DB-CA160505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90" y="2517885"/>
            <a:ext cx="352615" cy="310835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773D5E-F456-E86C-0164-55CB7D76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90" y="3034291"/>
            <a:ext cx="352615" cy="310835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2BB903-4DFC-95B6-A909-5CFF156D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27" y="3563853"/>
            <a:ext cx="352615" cy="31083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74ED6F-271F-30B0-8402-792F3546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9" y="4067102"/>
            <a:ext cx="352615" cy="31083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DB3C21-21C5-5DD8-10BF-D70305941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8" y="4583507"/>
            <a:ext cx="352615" cy="31083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7604E6-DB30-C136-2BD5-D46F3793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03" y="5099912"/>
            <a:ext cx="352615" cy="31083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F94D00-824B-BA56-5280-2919717B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42" y="5623242"/>
            <a:ext cx="352615" cy="3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469867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Answers</a:t>
            </a:r>
          </a:p>
        </p:txBody>
      </p:sp>
      <p:graphicFrame>
        <p:nvGraphicFramePr>
          <p:cNvPr id="79" name="questions"/>
          <p:cNvGraphicFramePr/>
          <p:nvPr>
            <p:extLst>
              <p:ext uri="{D42A27DB-BD31-4B8C-83A1-F6EECF244321}">
                <p14:modId xmlns:p14="http://schemas.microsoft.com/office/powerpoint/2010/main" val="3606567885"/>
              </p:ext>
            </p:extLst>
          </p:nvPr>
        </p:nvGraphicFramePr>
        <p:xfrm>
          <a:off x="1090575" y="1908599"/>
          <a:ext cx="6962850" cy="4136152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69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2000" dirty="0"/>
                        <a:t>1. </a:t>
                      </a:r>
                      <a:r>
                        <a:rPr lang="en-GB" sz="1800" dirty="0"/>
                        <a:t>2y +    </a:t>
                      </a:r>
                      <a:endParaRPr lang="en-GB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2.    + 5y + 10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3. y² +  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4. 4y + 2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5.    + 2y + 5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6.    + 8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60191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7. y +    + 12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7238"/>
                  </a:ext>
                </a:extLst>
              </a:tr>
              <a:tr h="5170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8. 14 + 3y + 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8312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3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583C43-EE94-3A06-9692-F8C1AECA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73" y="2004768"/>
            <a:ext cx="352615" cy="31083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95843E-B218-CA79-85DB-CA160505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90" y="2517885"/>
            <a:ext cx="352615" cy="310835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773D5E-F456-E86C-0164-55CB7D76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90" y="3034291"/>
            <a:ext cx="352615" cy="310835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2BB903-4DFC-95B6-A909-5CFF156D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27" y="3563853"/>
            <a:ext cx="352615" cy="31083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74ED6F-271F-30B0-8402-792F3546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9" y="4067102"/>
            <a:ext cx="352615" cy="31083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DB3C21-21C5-5DD8-10BF-D70305941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8" y="4583507"/>
            <a:ext cx="352615" cy="31083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7604E6-DB30-C136-2BD5-D46F3793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03" y="5099912"/>
            <a:ext cx="352615" cy="31083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F94D00-824B-BA56-5280-2919717B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42" y="5623242"/>
            <a:ext cx="352615" cy="31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31AE7-829E-1B59-203C-1D35FCE5888E}"/>
              </a:ext>
            </a:extLst>
          </p:cNvPr>
          <p:cNvSpPr txBox="1"/>
          <p:nvPr/>
        </p:nvSpPr>
        <p:spPr>
          <a:xfrm>
            <a:off x="2094448" y="1988932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91845-9CCD-14C9-1726-AC048278FBE4}"/>
              </a:ext>
            </a:extLst>
          </p:cNvPr>
          <p:cNvSpPr txBox="1"/>
          <p:nvPr/>
        </p:nvSpPr>
        <p:spPr>
          <a:xfrm>
            <a:off x="2526208" y="2503741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33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D16F3-F25A-A346-4485-86E2FADE80F9}"/>
              </a:ext>
            </a:extLst>
          </p:cNvPr>
          <p:cNvSpPr txBox="1"/>
          <p:nvPr/>
        </p:nvSpPr>
        <p:spPr>
          <a:xfrm>
            <a:off x="2007680" y="3012333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23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6FFCF-09AB-59DF-2C68-99A9F21A5164}"/>
              </a:ext>
            </a:extLst>
          </p:cNvPr>
          <p:cNvSpPr txBox="1"/>
          <p:nvPr/>
        </p:nvSpPr>
        <p:spPr>
          <a:xfrm>
            <a:off x="2183988" y="3527142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16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B09E92-B59D-D5BE-1D3F-895E6151F49B}"/>
              </a:ext>
            </a:extLst>
          </p:cNvPr>
          <p:cNvSpPr txBox="1"/>
          <p:nvPr/>
        </p:nvSpPr>
        <p:spPr>
          <a:xfrm>
            <a:off x="2356488" y="4048998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13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E06D5-3EA7-5D0E-D961-055AA78A3D5E}"/>
              </a:ext>
            </a:extLst>
          </p:cNvPr>
          <p:cNvSpPr txBox="1"/>
          <p:nvPr/>
        </p:nvSpPr>
        <p:spPr>
          <a:xfrm>
            <a:off x="1878816" y="4570170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6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55D7F-B6D2-F9F4-CDDB-3C329B4AA25C}"/>
              </a:ext>
            </a:extLst>
          </p:cNvPr>
          <p:cNvSpPr txBox="1"/>
          <p:nvPr/>
        </p:nvSpPr>
        <p:spPr>
          <a:xfrm>
            <a:off x="2417271" y="5089909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15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381B43-C30C-8CCC-7339-75A470793E4C}"/>
              </a:ext>
            </a:extLst>
          </p:cNvPr>
          <p:cNvSpPr txBox="1"/>
          <p:nvPr/>
        </p:nvSpPr>
        <p:spPr>
          <a:xfrm>
            <a:off x="2576433" y="5599542"/>
            <a:ext cx="69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27 </a:t>
            </a:r>
          </a:p>
        </p:txBody>
      </p:sp>
    </p:spTree>
    <p:extLst>
      <p:ext uri="{BB962C8B-B14F-4D97-AF65-F5344CB8AC3E}">
        <p14:creationId xmlns:p14="http://schemas.microsoft.com/office/powerpoint/2010/main" val="141340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3"/>
            <a:ext cx="9144000" cy="955211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Copy both columns of expressions and draw a line to </a:t>
            </a:r>
            <a:b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show pairs that have the same value when:</a:t>
            </a:r>
          </a:p>
          <a:p>
            <a:pPr lvl="0" algn="ctr"/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d = 5, f = 9 and h = 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4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613015"/>
              </p:ext>
            </p:extLst>
          </p:nvPr>
        </p:nvGraphicFramePr>
        <p:xfrm>
          <a:off x="1176556" y="2538754"/>
          <a:ext cx="6790888" cy="3474830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2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723">
                  <a:extLst>
                    <a:ext uri="{9D8B030D-6E8A-4147-A177-3AD203B41FA5}">
                      <a16:colId xmlns:a16="http://schemas.microsoft.com/office/drawing/2014/main" val="2121590913"/>
                    </a:ext>
                  </a:extLst>
                </a:gridCol>
                <a:gridCol w="2334647">
                  <a:extLst>
                    <a:ext uri="{9D8B030D-6E8A-4147-A177-3AD203B41FA5}">
                      <a16:colId xmlns:a16="http://schemas.microsoft.com/office/drawing/2014/main" val="2036451573"/>
                    </a:ext>
                  </a:extLst>
                </a:gridCol>
              </a:tblGrid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d² + 7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f² - 2d - 4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10f + h - 20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d² - 1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 + h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4f - 4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5f - 3d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 - d + 2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3f + h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d² + h + 8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6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"/>
          <p:cNvSpPr/>
          <p:nvPr/>
        </p:nvSpPr>
        <p:spPr>
          <a:xfrm>
            <a:off x="0" y="923924"/>
            <a:ext cx="9144000" cy="678634"/>
          </a:xfrm>
          <a:prstGeom prst="rect">
            <a:avLst/>
          </a:prstGeom>
          <a:solidFill>
            <a:srgbClr val="FFEC7C"/>
          </a:solidFill>
          <a:ln w="25400" cap="flat" cmpd="sng">
            <a:solidFill>
              <a:srgbClr val="202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2D5FD-A9C9-F646-4FF4-BDE65401308F}"/>
              </a:ext>
            </a:extLst>
          </p:cNvPr>
          <p:cNvGrpSpPr/>
          <p:nvPr/>
        </p:nvGrpSpPr>
        <p:grpSpPr>
          <a:xfrm>
            <a:off x="151478" y="419544"/>
            <a:ext cx="1241342" cy="462300"/>
            <a:chOff x="147891" y="1409349"/>
            <a:chExt cx="6465334" cy="120943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C7151D6-CFEF-C5B3-DDF2-4C13D84C17B3}"/>
                </a:ext>
              </a:extLst>
            </p:cNvPr>
            <p:cNvSpPr/>
            <p:nvPr/>
          </p:nvSpPr>
          <p:spPr>
            <a:xfrm>
              <a:off x="227271" y="1409349"/>
              <a:ext cx="6385954" cy="812288"/>
            </a:xfrm>
            <a:prstGeom prst="parallelogram">
              <a:avLst>
                <a:gd name="adj" fmla="val 18574"/>
              </a:avLst>
            </a:prstGeom>
            <a:solidFill>
              <a:srgbClr val="FFEC7C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FD06402-0A9F-A8B1-2166-EFD53E46A74D}"/>
                </a:ext>
              </a:extLst>
            </p:cNvPr>
            <p:cNvSpPr/>
            <p:nvPr/>
          </p:nvSpPr>
          <p:spPr>
            <a:xfrm rot="10800000">
              <a:off x="147891" y="2259736"/>
              <a:ext cx="617225" cy="359047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4AEA20-D379-B9CE-9A1D-ABF51C1F7A7F}"/>
              </a:ext>
            </a:extLst>
          </p:cNvPr>
          <p:cNvSpPr txBox="1"/>
          <p:nvPr/>
        </p:nvSpPr>
        <p:spPr>
          <a:xfrm>
            <a:off x="313238" y="406046"/>
            <a:ext cx="9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Day 4</a:t>
            </a:r>
          </a:p>
        </p:txBody>
      </p:sp>
      <p:graphicFrame>
        <p:nvGraphicFramePr>
          <p:cNvPr id="6" name="questions">
            <a:extLst>
              <a:ext uri="{FF2B5EF4-FFF2-40B4-BE49-F238E27FC236}">
                <a16:creationId xmlns:a16="http://schemas.microsoft.com/office/drawing/2014/main" id="{0C2AFE41-3192-C2FC-B98D-F0805C599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23295"/>
              </p:ext>
            </p:extLst>
          </p:nvPr>
        </p:nvGraphicFramePr>
        <p:xfrm>
          <a:off x="1176556" y="2538754"/>
          <a:ext cx="6790888" cy="3474830"/>
        </p:xfrm>
        <a:graphic>
          <a:graphicData uri="http://schemas.openxmlformats.org/drawingml/2006/table">
            <a:tbl>
              <a:tblPr bandRow="1">
                <a:noFill/>
                <a:tableStyleId>{D12FCB7A-29F1-489D-8AFA-9D7098E9AEB9}</a:tableStyleId>
              </a:tblPr>
              <a:tblGrid>
                <a:gridCol w="2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723">
                  <a:extLst>
                    <a:ext uri="{9D8B030D-6E8A-4147-A177-3AD203B41FA5}">
                      <a16:colId xmlns:a16="http://schemas.microsoft.com/office/drawing/2014/main" val="2121590913"/>
                    </a:ext>
                  </a:extLst>
                </a:gridCol>
                <a:gridCol w="2334647">
                  <a:extLst>
                    <a:ext uri="{9D8B030D-6E8A-4147-A177-3AD203B41FA5}">
                      <a16:colId xmlns:a16="http://schemas.microsoft.com/office/drawing/2014/main" val="2036451573"/>
                    </a:ext>
                  </a:extLst>
                </a:gridCol>
              </a:tblGrid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d² + 7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f² - 2d - 4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10f + h - 20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endParaRPr lang="en-GB"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GB" sz="1800" dirty="0"/>
                        <a:t>d² - 1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 + h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4f - 4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5f - 3d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f - d + 2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3f + h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Medium"/>
                        <a:buNone/>
                      </a:pPr>
                      <a:r>
                        <a:rPr lang="en-GB" sz="1800" dirty="0"/>
                        <a:t>d² + h + 8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46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89A8E3-6141-91A7-28D1-CB005C151F8E}"/>
              </a:ext>
            </a:extLst>
          </p:cNvPr>
          <p:cNvSpPr txBox="1"/>
          <p:nvPr/>
        </p:nvSpPr>
        <p:spPr>
          <a:xfrm>
            <a:off x="1885361" y="269998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93B5D-C3D0-FCC2-C4C9-A8E886453935}"/>
              </a:ext>
            </a:extLst>
          </p:cNvPr>
          <p:cNvSpPr txBox="1"/>
          <p:nvPr/>
        </p:nvSpPr>
        <p:spPr>
          <a:xfrm>
            <a:off x="6315959" y="4091503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8656F-AB16-9631-5B34-41AB07316808}"/>
              </a:ext>
            </a:extLst>
          </p:cNvPr>
          <p:cNvSpPr txBox="1"/>
          <p:nvPr/>
        </p:nvSpPr>
        <p:spPr>
          <a:xfrm>
            <a:off x="2422689" y="3381641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BA2D0-2B21-67DF-CE81-072FAAEFF666}"/>
              </a:ext>
            </a:extLst>
          </p:cNvPr>
          <p:cNvSpPr txBox="1"/>
          <p:nvPr/>
        </p:nvSpPr>
        <p:spPr>
          <a:xfrm>
            <a:off x="6688318" y="269998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118CF-A2A9-26EC-BA9F-3E93CB02CE6C}"/>
              </a:ext>
            </a:extLst>
          </p:cNvPr>
          <p:cNvSpPr txBox="1"/>
          <p:nvPr/>
        </p:nvSpPr>
        <p:spPr>
          <a:xfrm>
            <a:off x="1710964" y="4093531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DB113-16E1-52D2-2508-3064EF8B41FA}"/>
              </a:ext>
            </a:extLst>
          </p:cNvPr>
          <p:cNvSpPr txBox="1"/>
          <p:nvPr/>
        </p:nvSpPr>
        <p:spPr>
          <a:xfrm>
            <a:off x="6499780" y="4791114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5B531-2BA7-4035-1652-E2B4F9EBFBBE}"/>
              </a:ext>
            </a:extLst>
          </p:cNvPr>
          <p:cNvSpPr txBox="1"/>
          <p:nvPr/>
        </p:nvSpPr>
        <p:spPr>
          <a:xfrm>
            <a:off x="1890076" y="4784611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15A0C-F0FE-CDB9-45A2-B4CC2F1E37BA}"/>
              </a:ext>
            </a:extLst>
          </p:cNvPr>
          <p:cNvSpPr txBox="1"/>
          <p:nvPr/>
        </p:nvSpPr>
        <p:spPr>
          <a:xfrm>
            <a:off x="6688318" y="5490725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769D9-CBB8-8642-36AA-6F6A870088D0}"/>
              </a:ext>
            </a:extLst>
          </p:cNvPr>
          <p:cNvSpPr txBox="1"/>
          <p:nvPr/>
        </p:nvSpPr>
        <p:spPr>
          <a:xfrm>
            <a:off x="1866507" y="5489443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26859-539A-9474-9DAC-442BAB9EA405}"/>
              </a:ext>
            </a:extLst>
          </p:cNvPr>
          <p:cNvSpPr txBox="1"/>
          <p:nvPr/>
        </p:nvSpPr>
        <p:spPr>
          <a:xfrm>
            <a:off x="6202837" y="3381641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</a:rPr>
              <a:t>= 24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DD87FC-EAA3-0840-1CFA-067D380C6317}"/>
              </a:ext>
            </a:extLst>
          </p:cNvPr>
          <p:cNvCxnSpPr/>
          <p:nvPr/>
        </p:nvCxnSpPr>
        <p:spPr>
          <a:xfrm>
            <a:off x="3450210" y="2828041"/>
            <a:ext cx="2177592" cy="15177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906B7D-7930-9CBC-ECB8-5A3E2CE88179}"/>
              </a:ext>
            </a:extLst>
          </p:cNvPr>
          <p:cNvCxnSpPr/>
          <p:nvPr/>
        </p:nvCxnSpPr>
        <p:spPr>
          <a:xfrm flipV="1">
            <a:off x="3450210" y="2922309"/>
            <a:ext cx="2177592" cy="6033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45D59-EEDD-5B92-8056-63D3FEBE23C9}"/>
              </a:ext>
            </a:extLst>
          </p:cNvPr>
          <p:cNvCxnSpPr/>
          <p:nvPr/>
        </p:nvCxnSpPr>
        <p:spPr>
          <a:xfrm>
            <a:off x="3450210" y="4251489"/>
            <a:ext cx="2177592" cy="7352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8B3920-400E-9EDF-8665-59BF523F6366}"/>
              </a:ext>
            </a:extLst>
          </p:cNvPr>
          <p:cNvCxnSpPr/>
          <p:nvPr/>
        </p:nvCxnSpPr>
        <p:spPr>
          <a:xfrm>
            <a:off x="3450210" y="4986779"/>
            <a:ext cx="2177592" cy="6787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FB9B26-2BCB-B580-1DA6-3A136759420E}"/>
              </a:ext>
            </a:extLst>
          </p:cNvPr>
          <p:cNvCxnSpPr/>
          <p:nvPr/>
        </p:nvCxnSpPr>
        <p:spPr>
          <a:xfrm flipV="1">
            <a:off x="3450210" y="3610466"/>
            <a:ext cx="2177592" cy="20550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315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782</Words>
  <Application>Microsoft Office PowerPoint</Application>
  <PresentationFormat>On-screen Show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Twinkl</vt:lpstr>
      <vt:lpstr>High Tower Text</vt:lpstr>
      <vt:lpstr>Arial</vt:lpstr>
      <vt:lpstr>Calibri</vt:lpstr>
      <vt:lpstr>Roboto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Gihan Emil Naguib</cp:lastModifiedBy>
  <cp:revision>18</cp:revision>
  <dcterms:created xsi:type="dcterms:W3CDTF">2022-08-03T12:24:45Z</dcterms:created>
  <dcterms:modified xsi:type="dcterms:W3CDTF">2023-09-17T17:34:39Z</dcterms:modified>
</cp:coreProperties>
</file>