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0" r:id="rId3"/>
    <p:sldId id="261" r:id="rId4"/>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3" r:id="rId25"/>
    <p:sldId id="281"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304" r:id="rId40"/>
    <p:sldId id="298" r:id="rId41"/>
    <p:sldId id="299" r:id="rId42"/>
    <p:sldId id="300" r:id="rId43"/>
    <p:sldId id="305" r:id="rId44"/>
    <p:sldId id="301" r:id="rId45"/>
    <p:sldId id="306" r:id="rId46"/>
    <p:sldId id="307" r:id="rId47"/>
    <p:sldId id="30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96" y="-8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84C22-4BA9-4868-8E65-C367BA12245B}" type="doc">
      <dgm:prSet loTypeId="urn:microsoft.com/office/officeart/2005/8/layout/process4" loCatId="list" qsTypeId="urn:microsoft.com/office/officeart/2005/8/quickstyle/3d6" qsCatId="3D" csTypeId="urn:microsoft.com/office/officeart/2005/8/colors/colorful5" csCatId="colorful" phldr="1"/>
      <dgm:spPr/>
      <dgm:t>
        <a:bodyPr/>
        <a:lstStyle/>
        <a:p>
          <a:endParaRPr lang="en-US"/>
        </a:p>
      </dgm:t>
    </dgm:pt>
    <dgm:pt modelId="{F41555AA-3485-4B0A-818F-F1F297DA8013}">
      <dgm:prSet phldrT="[Text]" custT="1"/>
      <dgm:spPr/>
      <dgm:t>
        <a:bodyPr/>
        <a:lstStyle/>
        <a:p>
          <a:pPr algn="ctr" rtl="1"/>
          <a:r>
            <a:rPr lang="ar-EG" sz="4000" b="1" dirty="0" smtClean="0">
              <a:solidFill>
                <a:schemeClr val="tx1"/>
              </a:solidFill>
            </a:rPr>
            <a:t>المناخ والنبات الطبيعى </a:t>
          </a:r>
          <a:endParaRPr lang="en-US" sz="4000" b="1" dirty="0">
            <a:solidFill>
              <a:schemeClr val="tx1"/>
            </a:solidFill>
          </a:endParaRPr>
        </a:p>
      </dgm:t>
    </dgm:pt>
    <dgm:pt modelId="{F56A2514-C193-4FAF-AFE1-33CAE96E4D85}" type="parTrans" cxnId="{EC7D2460-6ACD-4892-A381-8E75186CEC69}">
      <dgm:prSet/>
      <dgm:spPr/>
      <dgm:t>
        <a:bodyPr/>
        <a:lstStyle/>
        <a:p>
          <a:endParaRPr lang="en-US"/>
        </a:p>
      </dgm:t>
    </dgm:pt>
    <dgm:pt modelId="{EA6B7A2F-3E0E-427E-AADE-E035141757F1}" type="sibTrans" cxnId="{EC7D2460-6ACD-4892-A381-8E75186CEC69}">
      <dgm:prSet/>
      <dgm:spPr/>
      <dgm:t>
        <a:bodyPr/>
        <a:lstStyle/>
        <a:p>
          <a:endParaRPr lang="en-US"/>
        </a:p>
      </dgm:t>
    </dgm:pt>
    <dgm:pt modelId="{947F4DE7-AABD-498B-8366-7EC984A39168}">
      <dgm:prSet phldrT="[Text]" custT="1"/>
      <dgm:spPr/>
      <dgm:t>
        <a:bodyPr/>
        <a:lstStyle/>
        <a:p>
          <a:pPr algn="ctr" rtl="1"/>
          <a:r>
            <a:rPr lang="ar-EG" sz="4000" b="1" dirty="0" smtClean="0">
              <a:solidFill>
                <a:schemeClr val="tx1"/>
              </a:solidFill>
            </a:rPr>
            <a:t>1- عناصر المناخ .</a:t>
          </a:r>
          <a:endParaRPr lang="en-US" sz="4000" b="1" dirty="0">
            <a:solidFill>
              <a:schemeClr val="tx1"/>
            </a:solidFill>
          </a:endParaRPr>
        </a:p>
      </dgm:t>
    </dgm:pt>
    <dgm:pt modelId="{012EFECF-1D09-4F99-8F2C-B45DE5AD2D6D}" type="parTrans" cxnId="{8433D5F6-24DF-40CE-9B3A-456147139D23}">
      <dgm:prSet/>
      <dgm:spPr/>
      <dgm:t>
        <a:bodyPr/>
        <a:lstStyle/>
        <a:p>
          <a:endParaRPr lang="en-US"/>
        </a:p>
      </dgm:t>
    </dgm:pt>
    <dgm:pt modelId="{3B7C637B-9299-466D-ACC2-42CF47A957F4}" type="sibTrans" cxnId="{8433D5F6-24DF-40CE-9B3A-456147139D23}">
      <dgm:prSet/>
      <dgm:spPr/>
      <dgm:t>
        <a:bodyPr/>
        <a:lstStyle/>
        <a:p>
          <a:endParaRPr lang="en-US"/>
        </a:p>
      </dgm:t>
    </dgm:pt>
    <dgm:pt modelId="{785EDB4C-C93C-4A70-BFC9-A4375C38DFF9}">
      <dgm:prSet phldrT="[Text]" custT="1"/>
      <dgm:spPr/>
      <dgm:t>
        <a:bodyPr/>
        <a:lstStyle/>
        <a:p>
          <a:pPr algn="ctr"/>
          <a:r>
            <a:rPr lang="ar-EG" sz="3600" b="1" dirty="0" smtClean="0">
              <a:solidFill>
                <a:schemeClr val="tx1"/>
              </a:solidFill>
            </a:rPr>
            <a:t>3- النبات الطبيعى والحيوان البرى .</a:t>
          </a:r>
          <a:endParaRPr lang="en-US" sz="3600" b="1" dirty="0">
            <a:solidFill>
              <a:schemeClr val="tx1"/>
            </a:solidFill>
          </a:endParaRPr>
        </a:p>
      </dgm:t>
    </dgm:pt>
    <dgm:pt modelId="{318EE140-70BE-4264-AB74-F831E094FBAE}" type="parTrans" cxnId="{128B431B-ACAF-4F65-BCEB-91C3C6CE2370}">
      <dgm:prSet/>
      <dgm:spPr/>
      <dgm:t>
        <a:bodyPr/>
        <a:lstStyle/>
        <a:p>
          <a:endParaRPr lang="en-US"/>
        </a:p>
      </dgm:t>
    </dgm:pt>
    <dgm:pt modelId="{5517A572-8D14-450B-8458-A13E9C2B4FD4}" type="sibTrans" cxnId="{128B431B-ACAF-4F65-BCEB-91C3C6CE2370}">
      <dgm:prSet/>
      <dgm:spPr/>
      <dgm:t>
        <a:bodyPr/>
        <a:lstStyle/>
        <a:p>
          <a:endParaRPr lang="en-US"/>
        </a:p>
      </dgm:t>
    </dgm:pt>
    <dgm:pt modelId="{FA9C6591-C549-4B63-8399-487457CCB325}">
      <dgm:prSet phldrT="[Text]" custT="1"/>
      <dgm:spPr/>
      <dgm:t>
        <a:bodyPr/>
        <a:lstStyle/>
        <a:p>
          <a:pPr algn="ctr"/>
          <a:r>
            <a:rPr lang="ar-EG" sz="3600" b="1" dirty="0" smtClean="0">
              <a:solidFill>
                <a:schemeClr val="tx1"/>
              </a:solidFill>
            </a:rPr>
            <a:t>2- الأقاليم المناخية .</a:t>
          </a:r>
          <a:endParaRPr lang="en-US" sz="3600" b="1" dirty="0">
            <a:solidFill>
              <a:schemeClr val="tx1"/>
            </a:solidFill>
          </a:endParaRPr>
        </a:p>
      </dgm:t>
    </dgm:pt>
    <dgm:pt modelId="{CB23BD00-7C83-46FC-AADA-09902E881AC4}" type="parTrans" cxnId="{B2D3FAC5-23AF-4096-8597-7C110871891A}">
      <dgm:prSet/>
      <dgm:spPr/>
      <dgm:t>
        <a:bodyPr/>
        <a:lstStyle/>
        <a:p>
          <a:endParaRPr lang="en-US"/>
        </a:p>
      </dgm:t>
    </dgm:pt>
    <dgm:pt modelId="{F6BE8839-9C2A-42FB-BA5C-8CC10FC661C6}" type="sibTrans" cxnId="{B2D3FAC5-23AF-4096-8597-7C110871891A}">
      <dgm:prSet/>
      <dgm:spPr/>
      <dgm:t>
        <a:bodyPr/>
        <a:lstStyle/>
        <a:p>
          <a:endParaRPr lang="en-US"/>
        </a:p>
      </dgm:t>
    </dgm:pt>
    <dgm:pt modelId="{61F06FDF-97D6-49BE-AAE2-D19EE628211D}" type="pres">
      <dgm:prSet presAssocID="{51384C22-4BA9-4868-8E65-C367BA12245B}" presName="Name0" presStyleCnt="0">
        <dgm:presLayoutVars>
          <dgm:dir/>
          <dgm:animLvl val="lvl"/>
          <dgm:resizeHandles val="exact"/>
        </dgm:presLayoutVars>
      </dgm:prSet>
      <dgm:spPr/>
      <dgm:t>
        <a:bodyPr/>
        <a:lstStyle/>
        <a:p>
          <a:endParaRPr lang="en-US"/>
        </a:p>
      </dgm:t>
    </dgm:pt>
    <dgm:pt modelId="{27287F2D-152E-4F77-A517-66A19533838A}" type="pres">
      <dgm:prSet presAssocID="{785EDB4C-C93C-4A70-BFC9-A4375C38DFF9}" presName="boxAndChildren" presStyleCnt="0"/>
      <dgm:spPr/>
    </dgm:pt>
    <dgm:pt modelId="{4B9172BD-BEF8-4F6E-A23B-E9AADC811D53}" type="pres">
      <dgm:prSet presAssocID="{785EDB4C-C93C-4A70-BFC9-A4375C38DFF9}" presName="parentTextBox" presStyleLbl="node1" presStyleIdx="0" presStyleCnt="4"/>
      <dgm:spPr/>
      <dgm:t>
        <a:bodyPr/>
        <a:lstStyle/>
        <a:p>
          <a:endParaRPr lang="en-US"/>
        </a:p>
      </dgm:t>
    </dgm:pt>
    <dgm:pt modelId="{2071BC6E-77A0-4DA4-9A8E-0F8BE79D9AB7}" type="pres">
      <dgm:prSet presAssocID="{F6BE8839-9C2A-42FB-BA5C-8CC10FC661C6}" presName="sp" presStyleCnt="0"/>
      <dgm:spPr/>
    </dgm:pt>
    <dgm:pt modelId="{BB806D33-7E0A-468E-8E78-C7D4DDD3FCE9}" type="pres">
      <dgm:prSet presAssocID="{FA9C6591-C549-4B63-8399-487457CCB325}" presName="arrowAndChildren" presStyleCnt="0"/>
      <dgm:spPr/>
    </dgm:pt>
    <dgm:pt modelId="{99612692-CD29-40F5-81CB-24059700BB40}" type="pres">
      <dgm:prSet presAssocID="{FA9C6591-C549-4B63-8399-487457CCB325}" presName="parentTextArrow" presStyleLbl="node1" presStyleIdx="1" presStyleCnt="4"/>
      <dgm:spPr/>
      <dgm:t>
        <a:bodyPr/>
        <a:lstStyle/>
        <a:p>
          <a:endParaRPr lang="en-US"/>
        </a:p>
      </dgm:t>
    </dgm:pt>
    <dgm:pt modelId="{A84005D1-7F87-4010-BFF5-DC2AFFA8D0B1}" type="pres">
      <dgm:prSet presAssocID="{3B7C637B-9299-466D-ACC2-42CF47A957F4}" presName="sp" presStyleCnt="0"/>
      <dgm:spPr/>
    </dgm:pt>
    <dgm:pt modelId="{2448135F-01BF-421D-A5FE-106FC25598ED}" type="pres">
      <dgm:prSet presAssocID="{947F4DE7-AABD-498B-8366-7EC984A39168}" presName="arrowAndChildren" presStyleCnt="0"/>
      <dgm:spPr/>
    </dgm:pt>
    <dgm:pt modelId="{200E680C-90D1-4D12-9BD6-7DAE43D7AFDD}" type="pres">
      <dgm:prSet presAssocID="{947F4DE7-AABD-498B-8366-7EC984A39168}" presName="parentTextArrow" presStyleLbl="node1" presStyleIdx="2" presStyleCnt="4"/>
      <dgm:spPr/>
      <dgm:t>
        <a:bodyPr/>
        <a:lstStyle/>
        <a:p>
          <a:endParaRPr lang="en-US"/>
        </a:p>
      </dgm:t>
    </dgm:pt>
    <dgm:pt modelId="{F0744EE2-6459-4E03-A7AE-261A51F1EBE7}" type="pres">
      <dgm:prSet presAssocID="{EA6B7A2F-3E0E-427E-AADE-E035141757F1}" presName="sp" presStyleCnt="0"/>
      <dgm:spPr/>
    </dgm:pt>
    <dgm:pt modelId="{BA2736E1-0140-4658-995A-16D37D1390C8}" type="pres">
      <dgm:prSet presAssocID="{F41555AA-3485-4B0A-818F-F1F297DA8013}" presName="arrowAndChildren" presStyleCnt="0"/>
      <dgm:spPr/>
    </dgm:pt>
    <dgm:pt modelId="{E8BEE9DC-DBDA-4020-83DC-A14ED320ADCC}" type="pres">
      <dgm:prSet presAssocID="{F41555AA-3485-4B0A-818F-F1F297DA8013}" presName="parentTextArrow" presStyleLbl="node1" presStyleIdx="3" presStyleCnt="4"/>
      <dgm:spPr/>
      <dgm:t>
        <a:bodyPr/>
        <a:lstStyle/>
        <a:p>
          <a:endParaRPr lang="en-US"/>
        </a:p>
      </dgm:t>
    </dgm:pt>
  </dgm:ptLst>
  <dgm:cxnLst>
    <dgm:cxn modelId="{CA354EE3-FE34-428A-9532-A96222137043}" type="presOf" srcId="{51384C22-4BA9-4868-8E65-C367BA12245B}" destId="{61F06FDF-97D6-49BE-AAE2-D19EE628211D}" srcOrd="0" destOrd="0" presId="urn:microsoft.com/office/officeart/2005/8/layout/process4"/>
    <dgm:cxn modelId="{8433D5F6-24DF-40CE-9B3A-456147139D23}" srcId="{51384C22-4BA9-4868-8E65-C367BA12245B}" destId="{947F4DE7-AABD-498B-8366-7EC984A39168}" srcOrd="1" destOrd="0" parTransId="{012EFECF-1D09-4F99-8F2C-B45DE5AD2D6D}" sibTransId="{3B7C637B-9299-466D-ACC2-42CF47A957F4}"/>
    <dgm:cxn modelId="{5616FD78-745E-4DC2-830C-97A28BA41930}" type="presOf" srcId="{947F4DE7-AABD-498B-8366-7EC984A39168}" destId="{200E680C-90D1-4D12-9BD6-7DAE43D7AFDD}" srcOrd="0" destOrd="0" presId="urn:microsoft.com/office/officeart/2005/8/layout/process4"/>
    <dgm:cxn modelId="{128B431B-ACAF-4F65-BCEB-91C3C6CE2370}" srcId="{51384C22-4BA9-4868-8E65-C367BA12245B}" destId="{785EDB4C-C93C-4A70-BFC9-A4375C38DFF9}" srcOrd="3" destOrd="0" parTransId="{318EE140-70BE-4264-AB74-F831E094FBAE}" sibTransId="{5517A572-8D14-450B-8458-A13E9C2B4FD4}"/>
    <dgm:cxn modelId="{EC7D2460-6ACD-4892-A381-8E75186CEC69}" srcId="{51384C22-4BA9-4868-8E65-C367BA12245B}" destId="{F41555AA-3485-4B0A-818F-F1F297DA8013}" srcOrd="0" destOrd="0" parTransId="{F56A2514-C193-4FAF-AFE1-33CAE96E4D85}" sibTransId="{EA6B7A2F-3E0E-427E-AADE-E035141757F1}"/>
    <dgm:cxn modelId="{B2D3FAC5-23AF-4096-8597-7C110871891A}" srcId="{51384C22-4BA9-4868-8E65-C367BA12245B}" destId="{FA9C6591-C549-4B63-8399-487457CCB325}" srcOrd="2" destOrd="0" parTransId="{CB23BD00-7C83-46FC-AADA-09902E881AC4}" sibTransId="{F6BE8839-9C2A-42FB-BA5C-8CC10FC661C6}"/>
    <dgm:cxn modelId="{A6C48691-7B24-4E84-8DDF-9C5FAE4068C7}" type="presOf" srcId="{F41555AA-3485-4B0A-818F-F1F297DA8013}" destId="{E8BEE9DC-DBDA-4020-83DC-A14ED320ADCC}" srcOrd="0" destOrd="0" presId="urn:microsoft.com/office/officeart/2005/8/layout/process4"/>
    <dgm:cxn modelId="{AA4DF465-8430-4124-BBF1-94A205BBD381}" type="presOf" srcId="{785EDB4C-C93C-4A70-BFC9-A4375C38DFF9}" destId="{4B9172BD-BEF8-4F6E-A23B-E9AADC811D53}" srcOrd="0" destOrd="0" presId="urn:microsoft.com/office/officeart/2005/8/layout/process4"/>
    <dgm:cxn modelId="{A9B732E4-48F0-4068-A91D-B725061A78AB}" type="presOf" srcId="{FA9C6591-C549-4B63-8399-487457CCB325}" destId="{99612692-CD29-40F5-81CB-24059700BB40}" srcOrd="0" destOrd="0" presId="urn:microsoft.com/office/officeart/2005/8/layout/process4"/>
    <dgm:cxn modelId="{FE725D37-21F2-421F-948D-C6215772DBFC}" type="presParOf" srcId="{61F06FDF-97D6-49BE-AAE2-D19EE628211D}" destId="{27287F2D-152E-4F77-A517-66A19533838A}" srcOrd="0" destOrd="0" presId="urn:microsoft.com/office/officeart/2005/8/layout/process4"/>
    <dgm:cxn modelId="{A83797F0-3995-4323-81CA-26C64722A8BB}" type="presParOf" srcId="{27287F2D-152E-4F77-A517-66A19533838A}" destId="{4B9172BD-BEF8-4F6E-A23B-E9AADC811D53}" srcOrd="0" destOrd="0" presId="urn:microsoft.com/office/officeart/2005/8/layout/process4"/>
    <dgm:cxn modelId="{C69CBB05-B774-4DE0-8BF9-C59038BE0B4D}" type="presParOf" srcId="{61F06FDF-97D6-49BE-AAE2-D19EE628211D}" destId="{2071BC6E-77A0-4DA4-9A8E-0F8BE79D9AB7}" srcOrd="1" destOrd="0" presId="urn:microsoft.com/office/officeart/2005/8/layout/process4"/>
    <dgm:cxn modelId="{E9314C43-9E53-4A38-ACBC-D64DDD6A765C}" type="presParOf" srcId="{61F06FDF-97D6-49BE-AAE2-D19EE628211D}" destId="{BB806D33-7E0A-468E-8E78-C7D4DDD3FCE9}" srcOrd="2" destOrd="0" presId="urn:microsoft.com/office/officeart/2005/8/layout/process4"/>
    <dgm:cxn modelId="{65000A82-7620-458E-9BD4-C095991CC8D3}" type="presParOf" srcId="{BB806D33-7E0A-468E-8E78-C7D4DDD3FCE9}" destId="{99612692-CD29-40F5-81CB-24059700BB40}" srcOrd="0" destOrd="0" presId="urn:microsoft.com/office/officeart/2005/8/layout/process4"/>
    <dgm:cxn modelId="{AE33F225-0D4A-4ACB-925E-61F3EA704E29}" type="presParOf" srcId="{61F06FDF-97D6-49BE-AAE2-D19EE628211D}" destId="{A84005D1-7F87-4010-BFF5-DC2AFFA8D0B1}" srcOrd="3" destOrd="0" presId="urn:microsoft.com/office/officeart/2005/8/layout/process4"/>
    <dgm:cxn modelId="{D9776AE0-A049-4C27-B71F-EF7813C54B5E}" type="presParOf" srcId="{61F06FDF-97D6-49BE-AAE2-D19EE628211D}" destId="{2448135F-01BF-421D-A5FE-106FC25598ED}" srcOrd="4" destOrd="0" presId="urn:microsoft.com/office/officeart/2005/8/layout/process4"/>
    <dgm:cxn modelId="{CBBEF820-2C8C-41D4-B050-6EDB464513E8}" type="presParOf" srcId="{2448135F-01BF-421D-A5FE-106FC25598ED}" destId="{200E680C-90D1-4D12-9BD6-7DAE43D7AFDD}" srcOrd="0" destOrd="0" presId="urn:microsoft.com/office/officeart/2005/8/layout/process4"/>
    <dgm:cxn modelId="{EB70CE78-F5CE-4CF9-A1AD-7DF1C42EE576}" type="presParOf" srcId="{61F06FDF-97D6-49BE-AAE2-D19EE628211D}" destId="{F0744EE2-6459-4E03-A7AE-261A51F1EBE7}" srcOrd="5" destOrd="0" presId="urn:microsoft.com/office/officeart/2005/8/layout/process4"/>
    <dgm:cxn modelId="{4C802E73-1A86-41CE-86B0-819476F1ED3C}" type="presParOf" srcId="{61F06FDF-97D6-49BE-AAE2-D19EE628211D}" destId="{BA2736E1-0140-4658-995A-16D37D1390C8}" srcOrd="6" destOrd="0" presId="urn:microsoft.com/office/officeart/2005/8/layout/process4"/>
    <dgm:cxn modelId="{68C8E03E-AEEE-4575-8EBD-97B9D6E36E29}" type="presParOf" srcId="{BA2736E1-0140-4658-995A-16D37D1390C8}" destId="{E8BEE9DC-DBDA-4020-83DC-A14ED320ADC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3C3CB5-0F23-4CB2-B604-175902D2D285}"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CCF2943B-EBB2-49F3-A062-CA9E966EF454}">
      <dgm:prSet phldrT="[Text]" custT="1"/>
      <dgm:spPr/>
      <dgm:t>
        <a:bodyPr/>
        <a:lstStyle/>
        <a:p>
          <a:pPr rtl="1"/>
          <a:r>
            <a:rPr lang="ar-EG" sz="3600" b="1" dirty="0" smtClean="0">
              <a:solidFill>
                <a:schemeClr val="tx1"/>
              </a:solidFill>
            </a:rPr>
            <a:t>من أهم عناصر المناخ </a:t>
          </a:r>
          <a:endParaRPr lang="en-US" sz="3600" b="1" dirty="0">
            <a:solidFill>
              <a:schemeClr val="tx1"/>
            </a:solidFill>
          </a:endParaRPr>
        </a:p>
      </dgm:t>
    </dgm:pt>
    <dgm:pt modelId="{D8B36583-CEB3-4473-B1EF-15557AC469B8}" type="parTrans" cxnId="{8A43D5CE-67C6-4B77-9592-5EB6F883BC12}">
      <dgm:prSet/>
      <dgm:spPr/>
      <dgm:t>
        <a:bodyPr/>
        <a:lstStyle/>
        <a:p>
          <a:endParaRPr lang="en-US"/>
        </a:p>
      </dgm:t>
    </dgm:pt>
    <dgm:pt modelId="{6ADDED10-86E1-48E4-9B7E-E52E7AFAB9FF}" type="sibTrans" cxnId="{8A43D5CE-67C6-4B77-9592-5EB6F883BC12}">
      <dgm:prSet/>
      <dgm:spPr/>
      <dgm:t>
        <a:bodyPr/>
        <a:lstStyle/>
        <a:p>
          <a:endParaRPr lang="en-US"/>
        </a:p>
      </dgm:t>
    </dgm:pt>
    <dgm:pt modelId="{8DAAB3A4-3F6C-4AD5-A258-76D6CF27BD58}">
      <dgm:prSet phldrT="[Text]"/>
      <dgm:spPr/>
      <dgm:t>
        <a:bodyPr/>
        <a:lstStyle/>
        <a:p>
          <a:pPr rtl="1"/>
          <a:r>
            <a:rPr lang="ar-EG" b="1" dirty="0" smtClean="0">
              <a:solidFill>
                <a:schemeClr val="tx1"/>
              </a:solidFill>
            </a:rPr>
            <a:t>1- لأنها تؤثر على باقى عناصره وتختلف من مكان لأخر . </a:t>
          </a:r>
          <a:endParaRPr lang="en-US" b="1" dirty="0">
            <a:solidFill>
              <a:schemeClr val="tx1"/>
            </a:solidFill>
          </a:endParaRPr>
        </a:p>
      </dgm:t>
    </dgm:pt>
    <dgm:pt modelId="{99037C46-7C78-4355-B0C8-151B1972B2EA}" type="parTrans" cxnId="{CB6AA0E5-BF72-4D24-84E1-B11F661FF28A}">
      <dgm:prSet/>
      <dgm:spPr/>
      <dgm:t>
        <a:bodyPr/>
        <a:lstStyle/>
        <a:p>
          <a:endParaRPr lang="en-US"/>
        </a:p>
      </dgm:t>
    </dgm:pt>
    <dgm:pt modelId="{AA252352-F3E0-4408-A464-7F154C740671}" type="sibTrans" cxnId="{CB6AA0E5-BF72-4D24-84E1-B11F661FF28A}">
      <dgm:prSet/>
      <dgm:spPr/>
      <dgm:t>
        <a:bodyPr/>
        <a:lstStyle/>
        <a:p>
          <a:endParaRPr lang="en-US"/>
        </a:p>
      </dgm:t>
    </dgm:pt>
    <dgm:pt modelId="{2E49E8CD-FF56-4A9F-8A37-611BC4299376}">
      <dgm:prSet phldrT="[Text]" custT="1"/>
      <dgm:spPr/>
      <dgm:t>
        <a:bodyPr/>
        <a:lstStyle/>
        <a:p>
          <a:pPr rtl="1"/>
          <a:r>
            <a:rPr lang="ar-EG" sz="3600" b="1" dirty="0" smtClean="0">
              <a:solidFill>
                <a:schemeClr val="tx1"/>
              </a:solidFill>
            </a:rPr>
            <a:t>2- وتعد الشمس مصدرا للضوء والحرارة على سطح الأرض .</a:t>
          </a:r>
          <a:endParaRPr lang="en-US" sz="3600" b="1" dirty="0">
            <a:solidFill>
              <a:schemeClr val="tx1"/>
            </a:solidFill>
          </a:endParaRPr>
        </a:p>
      </dgm:t>
    </dgm:pt>
    <dgm:pt modelId="{202FCDFD-D4EA-4D6A-BC5C-3C4CBEC69124}" type="parTrans" cxnId="{10685DA8-3959-44D4-8F90-3145FF514A5B}">
      <dgm:prSet/>
      <dgm:spPr/>
      <dgm:t>
        <a:bodyPr/>
        <a:lstStyle/>
        <a:p>
          <a:endParaRPr lang="en-US"/>
        </a:p>
      </dgm:t>
    </dgm:pt>
    <dgm:pt modelId="{5AD5DCE9-DB47-4DC8-B1CA-D0637F7B15BF}" type="sibTrans" cxnId="{10685DA8-3959-44D4-8F90-3145FF514A5B}">
      <dgm:prSet/>
      <dgm:spPr/>
      <dgm:t>
        <a:bodyPr/>
        <a:lstStyle/>
        <a:p>
          <a:endParaRPr lang="en-US"/>
        </a:p>
      </dgm:t>
    </dgm:pt>
    <dgm:pt modelId="{C75DDE15-A833-4BE5-AC49-3DF79F99E07B}" type="pres">
      <dgm:prSet presAssocID="{513C3CB5-0F23-4CB2-B604-175902D2D285}" presName="Name0" presStyleCnt="0">
        <dgm:presLayoutVars>
          <dgm:dir/>
          <dgm:animLvl val="lvl"/>
          <dgm:resizeHandles val="exact"/>
        </dgm:presLayoutVars>
      </dgm:prSet>
      <dgm:spPr/>
      <dgm:t>
        <a:bodyPr/>
        <a:lstStyle/>
        <a:p>
          <a:endParaRPr lang="en-US"/>
        </a:p>
      </dgm:t>
    </dgm:pt>
    <dgm:pt modelId="{AFFFCF8C-D11F-45FA-BDF1-0CF7742FD992}" type="pres">
      <dgm:prSet presAssocID="{2E49E8CD-FF56-4A9F-8A37-611BC4299376}" presName="boxAndChildren" presStyleCnt="0"/>
      <dgm:spPr/>
    </dgm:pt>
    <dgm:pt modelId="{0204DB55-21E4-4808-B93F-83B0ADA49D3B}" type="pres">
      <dgm:prSet presAssocID="{2E49E8CD-FF56-4A9F-8A37-611BC4299376}" presName="parentTextBox" presStyleLbl="node1" presStyleIdx="0" presStyleCnt="3"/>
      <dgm:spPr/>
      <dgm:t>
        <a:bodyPr/>
        <a:lstStyle/>
        <a:p>
          <a:endParaRPr lang="en-US"/>
        </a:p>
      </dgm:t>
    </dgm:pt>
    <dgm:pt modelId="{2D944B91-F82D-4AF2-8924-7B3642690AC0}" type="pres">
      <dgm:prSet presAssocID="{AA252352-F3E0-4408-A464-7F154C740671}" presName="sp" presStyleCnt="0"/>
      <dgm:spPr/>
    </dgm:pt>
    <dgm:pt modelId="{84B1DD6F-5E7F-46DC-98F2-933BF56917BD}" type="pres">
      <dgm:prSet presAssocID="{8DAAB3A4-3F6C-4AD5-A258-76D6CF27BD58}" presName="arrowAndChildren" presStyleCnt="0"/>
      <dgm:spPr/>
    </dgm:pt>
    <dgm:pt modelId="{C97E4125-369D-4411-B735-D4DA7F42EA59}" type="pres">
      <dgm:prSet presAssocID="{8DAAB3A4-3F6C-4AD5-A258-76D6CF27BD58}" presName="parentTextArrow" presStyleLbl="node1" presStyleIdx="1" presStyleCnt="3"/>
      <dgm:spPr/>
      <dgm:t>
        <a:bodyPr/>
        <a:lstStyle/>
        <a:p>
          <a:endParaRPr lang="en-US"/>
        </a:p>
      </dgm:t>
    </dgm:pt>
    <dgm:pt modelId="{714A0BC5-E283-435A-9AFB-A0817542CB4E}" type="pres">
      <dgm:prSet presAssocID="{6ADDED10-86E1-48E4-9B7E-E52E7AFAB9FF}" presName="sp" presStyleCnt="0"/>
      <dgm:spPr/>
    </dgm:pt>
    <dgm:pt modelId="{94BCC850-CF5D-4A73-B049-50CF148FF126}" type="pres">
      <dgm:prSet presAssocID="{CCF2943B-EBB2-49F3-A062-CA9E966EF454}" presName="arrowAndChildren" presStyleCnt="0"/>
      <dgm:spPr/>
    </dgm:pt>
    <dgm:pt modelId="{1A793638-7211-4D1A-AA9C-E4166AE4A2E7}" type="pres">
      <dgm:prSet presAssocID="{CCF2943B-EBB2-49F3-A062-CA9E966EF454}" presName="parentTextArrow" presStyleLbl="node1" presStyleIdx="2" presStyleCnt="3"/>
      <dgm:spPr/>
      <dgm:t>
        <a:bodyPr/>
        <a:lstStyle/>
        <a:p>
          <a:endParaRPr lang="en-US"/>
        </a:p>
      </dgm:t>
    </dgm:pt>
  </dgm:ptLst>
  <dgm:cxnLst>
    <dgm:cxn modelId="{8A43D5CE-67C6-4B77-9592-5EB6F883BC12}" srcId="{513C3CB5-0F23-4CB2-B604-175902D2D285}" destId="{CCF2943B-EBB2-49F3-A062-CA9E966EF454}" srcOrd="0" destOrd="0" parTransId="{D8B36583-CEB3-4473-B1EF-15557AC469B8}" sibTransId="{6ADDED10-86E1-48E4-9B7E-E52E7AFAB9FF}"/>
    <dgm:cxn modelId="{F6169F5A-6157-41A7-A565-2639CB2E481D}" type="presOf" srcId="{2E49E8CD-FF56-4A9F-8A37-611BC4299376}" destId="{0204DB55-21E4-4808-B93F-83B0ADA49D3B}" srcOrd="0" destOrd="0" presId="urn:microsoft.com/office/officeart/2005/8/layout/process4"/>
    <dgm:cxn modelId="{E99A9BFB-AAAF-4239-8023-A58A55817CE0}" type="presOf" srcId="{CCF2943B-EBB2-49F3-A062-CA9E966EF454}" destId="{1A793638-7211-4D1A-AA9C-E4166AE4A2E7}" srcOrd="0" destOrd="0" presId="urn:microsoft.com/office/officeart/2005/8/layout/process4"/>
    <dgm:cxn modelId="{10685DA8-3959-44D4-8F90-3145FF514A5B}" srcId="{513C3CB5-0F23-4CB2-B604-175902D2D285}" destId="{2E49E8CD-FF56-4A9F-8A37-611BC4299376}" srcOrd="2" destOrd="0" parTransId="{202FCDFD-D4EA-4D6A-BC5C-3C4CBEC69124}" sibTransId="{5AD5DCE9-DB47-4DC8-B1CA-D0637F7B15BF}"/>
    <dgm:cxn modelId="{CB6AA0E5-BF72-4D24-84E1-B11F661FF28A}" srcId="{513C3CB5-0F23-4CB2-B604-175902D2D285}" destId="{8DAAB3A4-3F6C-4AD5-A258-76D6CF27BD58}" srcOrd="1" destOrd="0" parTransId="{99037C46-7C78-4355-B0C8-151B1972B2EA}" sibTransId="{AA252352-F3E0-4408-A464-7F154C740671}"/>
    <dgm:cxn modelId="{D457DBD7-29EC-4970-A0FF-BA48D0ADEC0F}" type="presOf" srcId="{513C3CB5-0F23-4CB2-B604-175902D2D285}" destId="{C75DDE15-A833-4BE5-AC49-3DF79F99E07B}" srcOrd="0" destOrd="0" presId="urn:microsoft.com/office/officeart/2005/8/layout/process4"/>
    <dgm:cxn modelId="{73F27352-F2B3-4530-904D-5851622C758B}" type="presOf" srcId="{8DAAB3A4-3F6C-4AD5-A258-76D6CF27BD58}" destId="{C97E4125-369D-4411-B735-D4DA7F42EA59}" srcOrd="0" destOrd="0" presId="urn:microsoft.com/office/officeart/2005/8/layout/process4"/>
    <dgm:cxn modelId="{EBBBA36A-3B65-413D-BA88-D02291E85255}" type="presParOf" srcId="{C75DDE15-A833-4BE5-AC49-3DF79F99E07B}" destId="{AFFFCF8C-D11F-45FA-BDF1-0CF7742FD992}" srcOrd="0" destOrd="0" presId="urn:microsoft.com/office/officeart/2005/8/layout/process4"/>
    <dgm:cxn modelId="{0DFA16C6-3467-4BFD-B989-52AE8A97AA07}" type="presParOf" srcId="{AFFFCF8C-D11F-45FA-BDF1-0CF7742FD992}" destId="{0204DB55-21E4-4808-B93F-83B0ADA49D3B}" srcOrd="0" destOrd="0" presId="urn:microsoft.com/office/officeart/2005/8/layout/process4"/>
    <dgm:cxn modelId="{684E0873-5536-4CAE-94EB-63EA36712CB3}" type="presParOf" srcId="{C75DDE15-A833-4BE5-AC49-3DF79F99E07B}" destId="{2D944B91-F82D-4AF2-8924-7B3642690AC0}" srcOrd="1" destOrd="0" presId="urn:microsoft.com/office/officeart/2005/8/layout/process4"/>
    <dgm:cxn modelId="{F7A50E5D-D2D5-4D49-A2A1-305872C5AD78}" type="presParOf" srcId="{C75DDE15-A833-4BE5-AC49-3DF79F99E07B}" destId="{84B1DD6F-5E7F-46DC-98F2-933BF56917BD}" srcOrd="2" destOrd="0" presId="urn:microsoft.com/office/officeart/2005/8/layout/process4"/>
    <dgm:cxn modelId="{5DE1EF6C-9C48-4A0B-B373-CAE2F608409F}" type="presParOf" srcId="{84B1DD6F-5E7F-46DC-98F2-933BF56917BD}" destId="{C97E4125-369D-4411-B735-D4DA7F42EA59}" srcOrd="0" destOrd="0" presId="urn:microsoft.com/office/officeart/2005/8/layout/process4"/>
    <dgm:cxn modelId="{7747F20A-8FC9-42CB-A876-8C855BE6A69C}" type="presParOf" srcId="{C75DDE15-A833-4BE5-AC49-3DF79F99E07B}" destId="{714A0BC5-E283-435A-9AFB-A0817542CB4E}" srcOrd="3" destOrd="0" presId="urn:microsoft.com/office/officeart/2005/8/layout/process4"/>
    <dgm:cxn modelId="{5FFD5164-088C-4658-811F-CBFA6D75ACDE}" type="presParOf" srcId="{C75DDE15-A833-4BE5-AC49-3DF79F99E07B}" destId="{94BCC850-CF5D-4A73-B049-50CF148FF126}" srcOrd="4" destOrd="0" presId="urn:microsoft.com/office/officeart/2005/8/layout/process4"/>
    <dgm:cxn modelId="{EFE84C9C-0ACC-43F5-B482-B46F7FFBF219}" type="presParOf" srcId="{94BCC850-CF5D-4A73-B049-50CF148FF126}" destId="{1A793638-7211-4D1A-AA9C-E4166AE4A2E7}"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3C3CB5-0F23-4CB2-B604-175902D2D285}"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CCF2943B-EBB2-49F3-A062-CA9E966EF454}">
      <dgm:prSet phldrT="[Text]" custT="1"/>
      <dgm:spPr/>
      <dgm:t>
        <a:bodyPr/>
        <a:lstStyle/>
        <a:p>
          <a:pPr rtl="1"/>
          <a:r>
            <a:rPr lang="ar-EG" sz="3200" b="1" dirty="0" smtClean="0">
              <a:solidFill>
                <a:schemeClr val="tx1"/>
              </a:solidFill>
            </a:rPr>
            <a:t>حيث ترتفع درجة حرارة الأماكن القريبة من دائرة الاستواء بينما تقل درجة الحرارة كلما بعدنا عنها شمالا وجنوبا .</a:t>
          </a:r>
          <a:endParaRPr lang="en-US" sz="3200" b="1" dirty="0">
            <a:solidFill>
              <a:schemeClr val="tx1"/>
            </a:solidFill>
          </a:endParaRPr>
        </a:p>
      </dgm:t>
    </dgm:pt>
    <dgm:pt modelId="{D8B36583-CEB3-4473-B1EF-15557AC469B8}" type="parTrans" cxnId="{8A43D5CE-67C6-4B77-9592-5EB6F883BC12}">
      <dgm:prSet/>
      <dgm:spPr/>
      <dgm:t>
        <a:bodyPr/>
        <a:lstStyle/>
        <a:p>
          <a:endParaRPr lang="en-US"/>
        </a:p>
      </dgm:t>
    </dgm:pt>
    <dgm:pt modelId="{6ADDED10-86E1-48E4-9B7E-E52E7AFAB9FF}" type="sibTrans" cxnId="{8A43D5CE-67C6-4B77-9592-5EB6F883BC12}">
      <dgm:prSet/>
      <dgm:spPr/>
      <dgm:t>
        <a:bodyPr/>
        <a:lstStyle/>
        <a:p>
          <a:endParaRPr lang="en-US"/>
        </a:p>
      </dgm:t>
    </dgm:pt>
    <dgm:pt modelId="{8DAAB3A4-3F6C-4AD5-A258-76D6CF27BD58}">
      <dgm:prSet phldrT="[Text]" custT="1"/>
      <dgm:spPr/>
      <dgm:t>
        <a:bodyPr/>
        <a:lstStyle/>
        <a:p>
          <a:pPr rtl="1"/>
          <a:r>
            <a:rPr lang="ar-EG" sz="3600" b="1" dirty="0" smtClean="0">
              <a:solidFill>
                <a:schemeClr val="tx1"/>
              </a:solidFill>
            </a:rPr>
            <a:t>لأن الأشعة تكون عمودية عند خط الاستواء ومائلة كلما بعدنا عنها .</a:t>
          </a:r>
          <a:endParaRPr lang="en-US" sz="3600" b="1" dirty="0">
            <a:solidFill>
              <a:schemeClr val="tx1"/>
            </a:solidFill>
          </a:endParaRPr>
        </a:p>
      </dgm:t>
    </dgm:pt>
    <dgm:pt modelId="{99037C46-7C78-4355-B0C8-151B1972B2EA}" type="parTrans" cxnId="{CB6AA0E5-BF72-4D24-84E1-B11F661FF28A}">
      <dgm:prSet/>
      <dgm:spPr/>
      <dgm:t>
        <a:bodyPr/>
        <a:lstStyle/>
        <a:p>
          <a:endParaRPr lang="en-US"/>
        </a:p>
      </dgm:t>
    </dgm:pt>
    <dgm:pt modelId="{AA252352-F3E0-4408-A464-7F154C740671}" type="sibTrans" cxnId="{CB6AA0E5-BF72-4D24-84E1-B11F661FF28A}">
      <dgm:prSet/>
      <dgm:spPr/>
      <dgm:t>
        <a:bodyPr/>
        <a:lstStyle/>
        <a:p>
          <a:endParaRPr lang="en-US"/>
        </a:p>
      </dgm:t>
    </dgm:pt>
    <dgm:pt modelId="{C75DDE15-A833-4BE5-AC49-3DF79F99E07B}" type="pres">
      <dgm:prSet presAssocID="{513C3CB5-0F23-4CB2-B604-175902D2D285}" presName="Name0" presStyleCnt="0">
        <dgm:presLayoutVars>
          <dgm:dir/>
          <dgm:animLvl val="lvl"/>
          <dgm:resizeHandles val="exact"/>
        </dgm:presLayoutVars>
      </dgm:prSet>
      <dgm:spPr/>
      <dgm:t>
        <a:bodyPr/>
        <a:lstStyle/>
        <a:p>
          <a:endParaRPr lang="en-US"/>
        </a:p>
      </dgm:t>
    </dgm:pt>
    <dgm:pt modelId="{FE948D60-13A7-401F-B261-0C1B08E24B2B}" type="pres">
      <dgm:prSet presAssocID="{8DAAB3A4-3F6C-4AD5-A258-76D6CF27BD58}" presName="boxAndChildren" presStyleCnt="0"/>
      <dgm:spPr/>
    </dgm:pt>
    <dgm:pt modelId="{B689D5B8-33F4-4ADE-A507-56D748619D1F}" type="pres">
      <dgm:prSet presAssocID="{8DAAB3A4-3F6C-4AD5-A258-76D6CF27BD58}" presName="parentTextBox" presStyleLbl="node1" presStyleIdx="0" presStyleCnt="2"/>
      <dgm:spPr/>
      <dgm:t>
        <a:bodyPr/>
        <a:lstStyle/>
        <a:p>
          <a:endParaRPr lang="en-US"/>
        </a:p>
      </dgm:t>
    </dgm:pt>
    <dgm:pt modelId="{714A0BC5-E283-435A-9AFB-A0817542CB4E}" type="pres">
      <dgm:prSet presAssocID="{6ADDED10-86E1-48E4-9B7E-E52E7AFAB9FF}" presName="sp" presStyleCnt="0"/>
      <dgm:spPr/>
    </dgm:pt>
    <dgm:pt modelId="{94BCC850-CF5D-4A73-B049-50CF148FF126}" type="pres">
      <dgm:prSet presAssocID="{CCF2943B-EBB2-49F3-A062-CA9E966EF454}" presName="arrowAndChildren" presStyleCnt="0"/>
      <dgm:spPr/>
    </dgm:pt>
    <dgm:pt modelId="{1A793638-7211-4D1A-AA9C-E4166AE4A2E7}" type="pres">
      <dgm:prSet presAssocID="{CCF2943B-EBB2-49F3-A062-CA9E966EF454}" presName="parentTextArrow" presStyleLbl="node1" presStyleIdx="1" presStyleCnt="2"/>
      <dgm:spPr/>
      <dgm:t>
        <a:bodyPr/>
        <a:lstStyle/>
        <a:p>
          <a:endParaRPr lang="en-US"/>
        </a:p>
      </dgm:t>
    </dgm:pt>
  </dgm:ptLst>
  <dgm:cxnLst>
    <dgm:cxn modelId="{8A43D5CE-67C6-4B77-9592-5EB6F883BC12}" srcId="{513C3CB5-0F23-4CB2-B604-175902D2D285}" destId="{CCF2943B-EBB2-49F3-A062-CA9E966EF454}" srcOrd="0" destOrd="0" parTransId="{D8B36583-CEB3-4473-B1EF-15557AC469B8}" sibTransId="{6ADDED10-86E1-48E4-9B7E-E52E7AFAB9FF}"/>
    <dgm:cxn modelId="{9B7B0C82-ABEF-48C1-B476-9D657DA2B161}" type="presOf" srcId="{8DAAB3A4-3F6C-4AD5-A258-76D6CF27BD58}" destId="{B689D5B8-33F4-4ADE-A507-56D748619D1F}" srcOrd="0" destOrd="0" presId="urn:microsoft.com/office/officeart/2005/8/layout/process4"/>
    <dgm:cxn modelId="{E99A9BFB-AAAF-4239-8023-A58A55817CE0}" type="presOf" srcId="{CCF2943B-EBB2-49F3-A062-CA9E966EF454}" destId="{1A793638-7211-4D1A-AA9C-E4166AE4A2E7}" srcOrd="0" destOrd="0" presId="urn:microsoft.com/office/officeart/2005/8/layout/process4"/>
    <dgm:cxn modelId="{CB6AA0E5-BF72-4D24-84E1-B11F661FF28A}" srcId="{513C3CB5-0F23-4CB2-B604-175902D2D285}" destId="{8DAAB3A4-3F6C-4AD5-A258-76D6CF27BD58}" srcOrd="1" destOrd="0" parTransId="{99037C46-7C78-4355-B0C8-151B1972B2EA}" sibTransId="{AA252352-F3E0-4408-A464-7F154C740671}"/>
    <dgm:cxn modelId="{D457DBD7-29EC-4970-A0FF-BA48D0ADEC0F}" type="presOf" srcId="{513C3CB5-0F23-4CB2-B604-175902D2D285}" destId="{C75DDE15-A833-4BE5-AC49-3DF79F99E07B}" srcOrd="0" destOrd="0" presId="urn:microsoft.com/office/officeart/2005/8/layout/process4"/>
    <dgm:cxn modelId="{B0626A36-C936-4705-BDBF-8687CEC24062}" type="presParOf" srcId="{C75DDE15-A833-4BE5-AC49-3DF79F99E07B}" destId="{FE948D60-13A7-401F-B261-0C1B08E24B2B}" srcOrd="0" destOrd="0" presId="urn:microsoft.com/office/officeart/2005/8/layout/process4"/>
    <dgm:cxn modelId="{5C82AC7F-02AA-4403-BAE2-F972A33B47D6}" type="presParOf" srcId="{FE948D60-13A7-401F-B261-0C1B08E24B2B}" destId="{B689D5B8-33F4-4ADE-A507-56D748619D1F}" srcOrd="0" destOrd="0" presId="urn:microsoft.com/office/officeart/2005/8/layout/process4"/>
    <dgm:cxn modelId="{7747F20A-8FC9-42CB-A876-8C855BE6A69C}" type="presParOf" srcId="{C75DDE15-A833-4BE5-AC49-3DF79F99E07B}" destId="{714A0BC5-E283-435A-9AFB-A0817542CB4E}" srcOrd="1" destOrd="0" presId="urn:microsoft.com/office/officeart/2005/8/layout/process4"/>
    <dgm:cxn modelId="{5FFD5164-088C-4658-811F-CBFA6D75ACDE}" type="presParOf" srcId="{C75DDE15-A833-4BE5-AC49-3DF79F99E07B}" destId="{94BCC850-CF5D-4A73-B049-50CF148FF126}" srcOrd="2" destOrd="0" presId="urn:microsoft.com/office/officeart/2005/8/layout/process4"/>
    <dgm:cxn modelId="{EFE84C9C-0ACC-43F5-B482-B46F7FFBF219}" type="presParOf" srcId="{94BCC850-CF5D-4A73-B049-50CF148FF126}" destId="{1A793638-7211-4D1A-AA9C-E4166AE4A2E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5" csCatId="colorful" phldr="1"/>
      <dgm:spPr/>
      <dgm:t>
        <a:bodyPr/>
        <a:lstStyle/>
        <a:p>
          <a:endParaRPr lang="en-US"/>
        </a:p>
      </dgm:t>
    </dgm:pt>
    <dgm:pt modelId="{CB6B8C5B-AAF8-45A2-A2E1-5C69E53DC4AD}">
      <dgm:prSet phldrT="[Text]" custT="1"/>
      <dgm:spPr/>
      <dgm:t>
        <a:bodyPr/>
        <a:lstStyle/>
        <a:p>
          <a:pPr algn="ctr" rtl="1"/>
          <a:r>
            <a:rPr lang="ar-EG" sz="3600" b="1" dirty="0" smtClean="0">
              <a:solidFill>
                <a:schemeClr val="tx1"/>
              </a:solidFill>
            </a:rPr>
            <a:t>1- تؤثر التضاريس فى درجة الحرارة بشكل عام .</a:t>
          </a:r>
          <a:endParaRPr lang="en-US" sz="36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3- لذلك يغطى الثلج بعض القمم الجبلية الموجودة فى المناطق المدارية الحارة مثل جبل كينيا فى افريقيا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193FB119-7B2C-49B2-9236-F0CE4DFAAC37}">
      <dgm:prSet phldrT="[Text]"/>
      <dgm:spPr/>
      <dgm:t>
        <a:bodyPr/>
        <a:lstStyle/>
        <a:p>
          <a:pPr rtl="1"/>
          <a:r>
            <a:rPr lang="ar-EG" b="1" dirty="0" smtClean="0">
              <a:solidFill>
                <a:schemeClr val="tx1"/>
              </a:solidFill>
            </a:rPr>
            <a:t>2- حيث تقل درجة الحرارة بمعدل درجة واحدة مئوية كلما ارتفعنا عن سطح البحر 150 مترا . </a:t>
          </a:r>
          <a:endParaRPr lang="en-US" b="1" dirty="0">
            <a:solidFill>
              <a:schemeClr val="tx1"/>
            </a:solidFill>
          </a:endParaRPr>
        </a:p>
      </dgm:t>
    </dgm:pt>
    <dgm:pt modelId="{9B597970-72AD-4A99-9905-66B368F8D2CC}" type="parTrans" cxnId="{33AE4685-938E-4556-92BF-93BD27BECF7A}">
      <dgm:prSet/>
      <dgm:spPr/>
      <dgm:t>
        <a:bodyPr/>
        <a:lstStyle/>
        <a:p>
          <a:endParaRPr lang="en-US"/>
        </a:p>
      </dgm:t>
    </dgm:pt>
    <dgm:pt modelId="{7C79F35A-9F52-47EF-8FDD-825C4FA534FA}" type="sibTrans" cxnId="{33AE4685-938E-4556-92BF-93BD27BECF7A}">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pt>
    <dgm:pt modelId="{1EACBA96-3956-4941-AEAE-623E02C07B37}" type="pres">
      <dgm:prSet presAssocID="{1914AD00-F8E2-4284-9184-E6D42E39F223}" presName="parentTextBox" presStyleLbl="node1" presStyleIdx="0" presStyleCnt="3"/>
      <dgm:spPr/>
      <dgm:t>
        <a:bodyPr/>
        <a:lstStyle/>
        <a:p>
          <a:endParaRPr lang="en-US"/>
        </a:p>
      </dgm:t>
    </dgm:pt>
    <dgm:pt modelId="{6CCAF773-0C80-4AF9-8289-DB6702C37F8F}" type="pres">
      <dgm:prSet presAssocID="{7C79F35A-9F52-47EF-8FDD-825C4FA534FA}" presName="sp" presStyleCnt="0"/>
      <dgm:spPr/>
    </dgm:pt>
    <dgm:pt modelId="{B2D2C668-03B2-4FA7-93F3-2FF818B49EA7}" type="pres">
      <dgm:prSet presAssocID="{193FB119-7B2C-49B2-9236-F0CE4DFAAC37}" presName="arrowAndChildren" presStyleCnt="0"/>
      <dgm:spPr/>
    </dgm:pt>
    <dgm:pt modelId="{09B1C748-7020-4A6C-B6EC-044E105653F3}" type="pres">
      <dgm:prSet presAssocID="{193FB119-7B2C-49B2-9236-F0CE4DFAAC37}" presName="parentTextArrow" presStyleLbl="node1" presStyleIdx="1" presStyleCnt="3"/>
      <dgm:spPr/>
      <dgm:t>
        <a:bodyPr/>
        <a:lstStyle/>
        <a:p>
          <a:endParaRPr lang="en-US"/>
        </a:p>
      </dgm:t>
    </dgm:pt>
    <dgm:pt modelId="{C76C3C66-BFCB-47A7-9429-915F71A3156C}" type="pres">
      <dgm:prSet presAssocID="{2DA97F7E-9F09-415C-92A8-51278F909148}" presName="sp" presStyleCnt="0"/>
      <dgm:spPr/>
    </dgm:pt>
    <dgm:pt modelId="{06BFAC59-541C-4642-BD33-60A0EBCE56C8}" type="pres">
      <dgm:prSet presAssocID="{CB6B8C5B-AAF8-45A2-A2E1-5C69E53DC4AD}" presName="arrowAndChildren" presStyleCnt="0"/>
      <dgm:spPr/>
    </dgm:pt>
    <dgm:pt modelId="{7ED60713-3C51-4E7C-820E-D922A8856950}" type="pres">
      <dgm:prSet presAssocID="{CB6B8C5B-AAF8-45A2-A2E1-5C69E53DC4AD}" presName="parentTextArrow" presStyleLbl="node1" presStyleIdx="2" presStyleCnt="3"/>
      <dgm:spPr/>
      <dgm:t>
        <a:bodyPr/>
        <a:lstStyle/>
        <a:p>
          <a:endParaRPr lang="en-US"/>
        </a:p>
      </dgm:t>
    </dgm:pt>
  </dgm:ptLst>
  <dgm:cxnLst>
    <dgm:cxn modelId="{6DB9BA1B-083F-4515-8F07-E26474BCFCC1}" type="presOf" srcId="{193FB119-7B2C-49B2-9236-F0CE4DFAAC37}" destId="{09B1C748-7020-4A6C-B6EC-044E105653F3}" srcOrd="0" destOrd="0" presId="urn:microsoft.com/office/officeart/2005/8/layout/process4"/>
    <dgm:cxn modelId="{C6A8FC6B-95F8-4D64-81B0-4356EAA9BF66}" srcId="{AB0370E4-DF8C-45F8-BF53-6DDF917F24C3}" destId="{CB6B8C5B-AAF8-45A2-A2E1-5C69E53DC4AD}" srcOrd="0" destOrd="0" parTransId="{483BDCB3-1DC3-497E-9D46-D43438FDD45B}" sibTransId="{2DA97F7E-9F09-415C-92A8-51278F909148}"/>
    <dgm:cxn modelId="{33AE4685-938E-4556-92BF-93BD27BECF7A}" srcId="{AB0370E4-DF8C-45F8-BF53-6DDF917F24C3}" destId="{193FB119-7B2C-49B2-9236-F0CE4DFAAC37}" srcOrd="1" destOrd="0" parTransId="{9B597970-72AD-4A99-9905-66B368F8D2CC}" sibTransId="{7C79F35A-9F52-47EF-8FDD-825C4FA534FA}"/>
    <dgm:cxn modelId="{5AC53C60-5F28-428A-AAEF-C8F37FD2375C}" type="presOf" srcId="{1914AD00-F8E2-4284-9184-E6D42E39F223}" destId="{1EACBA96-3956-4941-AEAE-623E02C07B37}"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E2C35B31-A850-456F-9755-6F8745A7A2AD}" type="presOf" srcId="{AB0370E4-DF8C-45F8-BF53-6DDF917F24C3}" destId="{2F109FC6-E1AB-4B88-B807-B46348D5BDDD}" srcOrd="0" destOrd="0" presId="urn:microsoft.com/office/officeart/2005/8/layout/process4"/>
    <dgm:cxn modelId="{3C578B67-CE00-49F9-8CFD-A2E5DF0062A3}" srcId="{AB0370E4-DF8C-45F8-BF53-6DDF917F24C3}" destId="{1914AD00-F8E2-4284-9184-E6D42E39F223}" srcOrd="2" destOrd="0" parTransId="{12D7EB46-4797-46B8-B191-AE54E1A5EE95}" sibTransId="{C9D21E0A-DA90-4C0E-886E-3D7B14B604C7}"/>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5DB9C485-E276-469E-93A8-322E208DA611}" type="presParOf" srcId="{2F109FC6-E1AB-4B88-B807-B46348D5BDDD}" destId="{6CCAF773-0C80-4AF9-8289-DB6702C37F8F}" srcOrd="1" destOrd="0" presId="urn:microsoft.com/office/officeart/2005/8/layout/process4"/>
    <dgm:cxn modelId="{6C6B03BF-6F16-4A4E-AD22-D76F3224B7C7}" type="presParOf" srcId="{2F109FC6-E1AB-4B88-B807-B46348D5BDDD}" destId="{B2D2C668-03B2-4FA7-93F3-2FF818B49EA7}" srcOrd="2" destOrd="0" presId="urn:microsoft.com/office/officeart/2005/8/layout/process4"/>
    <dgm:cxn modelId="{297DC02A-05B2-4A53-989D-7EEBB8EF1591}" type="presParOf" srcId="{B2D2C668-03B2-4FA7-93F3-2FF818B49EA7}" destId="{09B1C748-7020-4A6C-B6EC-044E105653F3}" srcOrd="0" destOrd="0" presId="urn:microsoft.com/office/officeart/2005/8/layout/process4"/>
    <dgm:cxn modelId="{BC461CE4-A821-4D0F-B2E2-47F44949B0CB}" type="presParOf" srcId="{2F109FC6-E1AB-4B88-B807-B46348D5BDDD}" destId="{C76C3C66-BFCB-47A7-9429-915F71A3156C}" srcOrd="3" destOrd="0" presId="urn:microsoft.com/office/officeart/2005/8/layout/process4"/>
    <dgm:cxn modelId="{185BB99C-47AF-4220-A51C-48D31026BBAE}" type="presParOf" srcId="{2F109FC6-E1AB-4B88-B807-B46348D5BDDD}" destId="{06BFAC59-541C-4642-BD33-60A0EBCE56C8}" srcOrd="4"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5" csCatId="colorful" phldr="1"/>
      <dgm:spPr/>
      <dgm:t>
        <a:bodyPr/>
        <a:lstStyle/>
        <a:p>
          <a:endParaRPr lang="en-US"/>
        </a:p>
      </dgm:t>
    </dgm:pt>
    <dgm:pt modelId="{CB6B8C5B-AAF8-45A2-A2E1-5C69E53DC4AD}">
      <dgm:prSet phldrT="[Text]" custT="1"/>
      <dgm:spPr/>
      <dgm:t>
        <a:bodyPr/>
        <a:lstStyle/>
        <a:p>
          <a:pPr algn="ctr" rtl="1"/>
          <a:r>
            <a:rPr lang="ar-EG" sz="3200" b="1" dirty="0" smtClean="0">
              <a:solidFill>
                <a:schemeClr val="tx1"/>
              </a:solidFill>
            </a:rPr>
            <a:t>1- تتميز المناطق القريبة من المسطحات المائية بإعتدال حرارتها صيفا وبدفئها شتاء . </a:t>
          </a:r>
          <a:endParaRPr lang="en-US" sz="32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3FB119-7B2C-49B2-9236-F0CE4DFAAC37}">
      <dgm:prSet phldrT="[Text]" custT="1"/>
      <dgm:spPr/>
      <dgm:t>
        <a:bodyPr/>
        <a:lstStyle/>
        <a:p>
          <a:pPr rtl="1"/>
          <a:r>
            <a:rPr lang="ar-EG" sz="3200" b="1" dirty="0" smtClean="0">
              <a:solidFill>
                <a:schemeClr val="tx1"/>
              </a:solidFill>
            </a:rPr>
            <a:t>2- لأن المياه تعمل على تلطيف درجة حرارة المناطق القريبة منها .</a:t>
          </a:r>
          <a:endParaRPr lang="en-US" sz="3200" b="1" dirty="0">
            <a:solidFill>
              <a:schemeClr val="tx1"/>
            </a:solidFill>
          </a:endParaRPr>
        </a:p>
      </dgm:t>
    </dgm:pt>
    <dgm:pt modelId="{9B597970-72AD-4A99-9905-66B368F8D2CC}" type="parTrans" cxnId="{33AE4685-938E-4556-92BF-93BD27BECF7A}">
      <dgm:prSet/>
      <dgm:spPr/>
      <dgm:t>
        <a:bodyPr/>
        <a:lstStyle/>
        <a:p>
          <a:endParaRPr lang="en-US"/>
        </a:p>
      </dgm:t>
    </dgm:pt>
    <dgm:pt modelId="{7C79F35A-9F52-47EF-8FDD-825C4FA534FA}" type="sibTrans" cxnId="{33AE4685-938E-4556-92BF-93BD27BECF7A}">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552063D2-E3FC-4A3B-9633-F684C4B4CF94}" type="pres">
      <dgm:prSet presAssocID="{193FB119-7B2C-49B2-9236-F0CE4DFAAC37}" presName="boxAndChildren" presStyleCnt="0"/>
      <dgm:spPr/>
    </dgm:pt>
    <dgm:pt modelId="{00466BE6-5951-4823-8670-FD50880CC0ED}" type="pres">
      <dgm:prSet presAssocID="{193FB119-7B2C-49B2-9236-F0CE4DFAAC37}"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pt>
    <dgm:pt modelId="{06BFAC59-541C-4642-BD33-60A0EBCE56C8}" type="pres">
      <dgm:prSet presAssocID="{CB6B8C5B-AAF8-45A2-A2E1-5C69E53DC4AD}" presName="arrowAndChildren" presStyleCnt="0"/>
      <dgm:spPr/>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33AE4685-938E-4556-92BF-93BD27BECF7A}" srcId="{AB0370E4-DF8C-45F8-BF53-6DDF917F24C3}" destId="{193FB119-7B2C-49B2-9236-F0CE4DFAAC37}" srcOrd="1" destOrd="0" parTransId="{9B597970-72AD-4A99-9905-66B368F8D2CC}" sibTransId="{7C79F35A-9F52-47EF-8FDD-825C4FA534FA}"/>
    <dgm:cxn modelId="{862D9545-0DB3-481D-BEC8-53F28773406C}" type="presOf" srcId="{CB6B8C5B-AAF8-45A2-A2E1-5C69E53DC4AD}" destId="{7ED60713-3C51-4E7C-820E-D922A8856950}" srcOrd="0" destOrd="0" presId="urn:microsoft.com/office/officeart/2005/8/layout/process4"/>
    <dgm:cxn modelId="{C6A8FC6B-95F8-4D64-81B0-4356EAA9BF66}" srcId="{AB0370E4-DF8C-45F8-BF53-6DDF917F24C3}" destId="{CB6B8C5B-AAF8-45A2-A2E1-5C69E53DC4AD}" srcOrd="0" destOrd="0" parTransId="{483BDCB3-1DC3-497E-9D46-D43438FDD45B}" sibTransId="{2DA97F7E-9F09-415C-92A8-51278F909148}"/>
    <dgm:cxn modelId="{BB142222-A07F-4931-A958-668AED81AE03}" type="presOf" srcId="{193FB119-7B2C-49B2-9236-F0CE4DFAAC37}" destId="{00466BE6-5951-4823-8670-FD50880CC0ED}" srcOrd="0" destOrd="0" presId="urn:microsoft.com/office/officeart/2005/8/layout/process4"/>
    <dgm:cxn modelId="{23A6724C-3075-4885-B863-F7E99B54F5E5}" type="presParOf" srcId="{2F109FC6-E1AB-4B88-B807-B46348D5BDDD}" destId="{552063D2-E3FC-4A3B-9633-F684C4B4CF94}" srcOrd="0" destOrd="0" presId="urn:microsoft.com/office/officeart/2005/8/layout/process4"/>
    <dgm:cxn modelId="{87F86675-ED1A-4EBF-8085-E204EBCFDE38}" type="presParOf" srcId="{552063D2-E3FC-4A3B-9633-F684C4B4CF94}" destId="{00466BE6-5951-4823-8670-FD50880CC0ED}"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5" csCatId="colorful" phldr="1"/>
      <dgm:spPr/>
      <dgm:t>
        <a:bodyPr/>
        <a:lstStyle/>
        <a:p>
          <a:endParaRPr lang="en-US"/>
        </a:p>
      </dgm:t>
    </dgm:pt>
    <dgm:pt modelId="{CB6B8C5B-AAF8-45A2-A2E1-5C69E53DC4AD}">
      <dgm:prSet phldrT="[Text]" custT="1"/>
      <dgm:spPr/>
      <dgm:t>
        <a:bodyPr/>
        <a:lstStyle/>
        <a:p>
          <a:pPr algn="ctr" rtl="1"/>
          <a:r>
            <a:rPr lang="ar-EG" sz="3600" b="1" dirty="0" smtClean="0">
              <a:solidFill>
                <a:schemeClr val="tx1"/>
              </a:solidFill>
            </a:rPr>
            <a:t>1- يغطى الغطاء النباتى أشعة الشمس من الوصول مباشرة للأرض.</a:t>
          </a:r>
          <a:endParaRPr lang="en-US" sz="36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3FB119-7B2C-49B2-9236-F0CE4DFAAC37}">
      <dgm:prSet phldrT="[Text]"/>
      <dgm:spPr/>
      <dgm:t>
        <a:bodyPr/>
        <a:lstStyle/>
        <a:p>
          <a:pPr rtl="1"/>
          <a:r>
            <a:rPr lang="ar-EG" b="1" dirty="0" smtClean="0">
              <a:solidFill>
                <a:schemeClr val="tx1"/>
              </a:solidFill>
            </a:rPr>
            <a:t>2- وبذلك تقل درجة حرارتها فى الغابات والمناطق المزروعة عن المنطاق المكشوفة بلا غطاء نباتى .</a:t>
          </a:r>
          <a:endParaRPr lang="en-US" b="1" dirty="0">
            <a:solidFill>
              <a:schemeClr val="tx1"/>
            </a:solidFill>
          </a:endParaRPr>
        </a:p>
      </dgm:t>
    </dgm:pt>
    <dgm:pt modelId="{9B597970-72AD-4A99-9905-66B368F8D2CC}" type="parTrans" cxnId="{33AE4685-938E-4556-92BF-93BD27BECF7A}">
      <dgm:prSet/>
      <dgm:spPr/>
      <dgm:t>
        <a:bodyPr/>
        <a:lstStyle/>
        <a:p>
          <a:endParaRPr lang="en-US"/>
        </a:p>
      </dgm:t>
    </dgm:pt>
    <dgm:pt modelId="{7C79F35A-9F52-47EF-8FDD-825C4FA534FA}" type="sibTrans" cxnId="{33AE4685-938E-4556-92BF-93BD27BECF7A}">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552063D2-E3FC-4A3B-9633-F684C4B4CF94}" type="pres">
      <dgm:prSet presAssocID="{193FB119-7B2C-49B2-9236-F0CE4DFAAC37}" presName="boxAndChildren" presStyleCnt="0"/>
      <dgm:spPr/>
    </dgm:pt>
    <dgm:pt modelId="{00466BE6-5951-4823-8670-FD50880CC0ED}" type="pres">
      <dgm:prSet presAssocID="{193FB119-7B2C-49B2-9236-F0CE4DFAAC37}"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pt>
    <dgm:pt modelId="{06BFAC59-541C-4642-BD33-60A0EBCE56C8}" type="pres">
      <dgm:prSet presAssocID="{CB6B8C5B-AAF8-45A2-A2E1-5C69E53DC4AD}" presName="arrowAndChildren" presStyleCnt="0"/>
      <dgm:spPr/>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33AE4685-938E-4556-92BF-93BD27BECF7A}" srcId="{AB0370E4-DF8C-45F8-BF53-6DDF917F24C3}" destId="{193FB119-7B2C-49B2-9236-F0CE4DFAAC37}" srcOrd="1" destOrd="0" parTransId="{9B597970-72AD-4A99-9905-66B368F8D2CC}" sibTransId="{7C79F35A-9F52-47EF-8FDD-825C4FA534FA}"/>
    <dgm:cxn modelId="{862D9545-0DB3-481D-BEC8-53F28773406C}" type="presOf" srcId="{CB6B8C5B-AAF8-45A2-A2E1-5C69E53DC4AD}" destId="{7ED60713-3C51-4E7C-820E-D922A8856950}" srcOrd="0" destOrd="0" presId="urn:microsoft.com/office/officeart/2005/8/layout/process4"/>
    <dgm:cxn modelId="{C6A8FC6B-95F8-4D64-81B0-4356EAA9BF66}" srcId="{AB0370E4-DF8C-45F8-BF53-6DDF917F24C3}" destId="{CB6B8C5B-AAF8-45A2-A2E1-5C69E53DC4AD}" srcOrd="0" destOrd="0" parTransId="{483BDCB3-1DC3-497E-9D46-D43438FDD45B}" sibTransId="{2DA97F7E-9F09-415C-92A8-51278F909148}"/>
    <dgm:cxn modelId="{BB142222-A07F-4931-A958-668AED81AE03}" type="presOf" srcId="{193FB119-7B2C-49B2-9236-F0CE4DFAAC37}" destId="{00466BE6-5951-4823-8670-FD50880CC0ED}" srcOrd="0" destOrd="0" presId="urn:microsoft.com/office/officeart/2005/8/layout/process4"/>
    <dgm:cxn modelId="{23A6724C-3075-4885-B863-F7E99B54F5E5}" type="presParOf" srcId="{2F109FC6-E1AB-4B88-B807-B46348D5BDDD}" destId="{552063D2-E3FC-4A3B-9633-F684C4B4CF94}" srcOrd="0" destOrd="0" presId="urn:microsoft.com/office/officeart/2005/8/layout/process4"/>
    <dgm:cxn modelId="{87F86675-ED1A-4EBF-8085-E204EBCFDE38}" type="presParOf" srcId="{552063D2-E3FC-4A3B-9633-F684C4B4CF94}" destId="{00466BE6-5951-4823-8670-FD50880CC0ED}"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5" csCatId="colorful" phldr="1"/>
      <dgm:spPr/>
      <dgm:t>
        <a:bodyPr/>
        <a:lstStyle/>
        <a:p>
          <a:endParaRPr lang="en-US"/>
        </a:p>
      </dgm:t>
    </dgm:pt>
    <dgm:pt modelId="{CB6B8C5B-AAF8-45A2-A2E1-5C69E53DC4AD}">
      <dgm:prSet phldrT="[Text]" custT="1"/>
      <dgm:spPr/>
      <dgm:t>
        <a:bodyPr/>
        <a:lstStyle/>
        <a:p>
          <a:pPr algn="ctr" rtl="1"/>
          <a:r>
            <a:rPr lang="ar-EG" sz="3600" b="1" dirty="0" smtClean="0">
              <a:solidFill>
                <a:schemeClr val="tx1"/>
              </a:solidFill>
            </a:rPr>
            <a:t>1- كلما طال النهار تتلقى الأرض كمية كبيرة من الإشعاع الشمسى .</a:t>
          </a:r>
          <a:endParaRPr lang="en-US" sz="36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3- وكلما قصر النهار كما فى فصل الشتاء انخفضت درجة الحرارة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193FB119-7B2C-49B2-9236-F0CE4DFAAC37}">
      <dgm:prSet phldrT="[Text]"/>
      <dgm:spPr/>
      <dgm:t>
        <a:bodyPr/>
        <a:lstStyle/>
        <a:p>
          <a:pPr rtl="1"/>
          <a:r>
            <a:rPr lang="ar-EG" b="1" dirty="0" smtClean="0">
              <a:solidFill>
                <a:schemeClr val="tx1"/>
              </a:solidFill>
            </a:rPr>
            <a:t>2- مما يؤدى إلى ارتفاع درجة الحرارة كما فى فصل الصيف .</a:t>
          </a:r>
          <a:endParaRPr lang="en-US" b="1" dirty="0">
            <a:solidFill>
              <a:schemeClr val="tx1"/>
            </a:solidFill>
          </a:endParaRPr>
        </a:p>
      </dgm:t>
    </dgm:pt>
    <dgm:pt modelId="{9B597970-72AD-4A99-9905-66B368F8D2CC}" type="parTrans" cxnId="{33AE4685-938E-4556-92BF-93BD27BECF7A}">
      <dgm:prSet/>
      <dgm:spPr/>
      <dgm:t>
        <a:bodyPr/>
        <a:lstStyle/>
        <a:p>
          <a:endParaRPr lang="en-US"/>
        </a:p>
      </dgm:t>
    </dgm:pt>
    <dgm:pt modelId="{7C79F35A-9F52-47EF-8FDD-825C4FA534FA}" type="sibTrans" cxnId="{33AE4685-938E-4556-92BF-93BD27BECF7A}">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pt>
    <dgm:pt modelId="{1EACBA96-3956-4941-AEAE-623E02C07B37}" type="pres">
      <dgm:prSet presAssocID="{1914AD00-F8E2-4284-9184-E6D42E39F223}" presName="parentTextBox" presStyleLbl="node1" presStyleIdx="0" presStyleCnt="3"/>
      <dgm:spPr/>
      <dgm:t>
        <a:bodyPr/>
        <a:lstStyle/>
        <a:p>
          <a:endParaRPr lang="en-US"/>
        </a:p>
      </dgm:t>
    </dgm:pt>
    <dgm:pt modelId="{6CCAF773-0C80-4AF9-8289-DB6702C37F8F}" type="pres">
      <dgm:prSet presAssocID="{7C79F35A-9F52-47EF-8FDD-825C4FA534FA}" presName="sp" presStyleCnt="0"/>
      <dgm:spPr/>
    </dgm:pt>
    <dgm:pt modelId="{B2D2C668-03B2-4FA7-93F3-2FF818B49EA7}" type="pres">
      <dgm:prSet presAssocID="{193FB119-7B2C-49B2-9236-F0CE4DFAAC37}" presName="arrowAndChildren" presStyleCnt="0"/>
      <dgm:spPr/>
    </dgm:pt>
    <dgm:pt modelId="{09B1C748-7020-4A6C-B6EC-044E105653F3}" type="pres">
      <dgm:prSet presAssocID="{193FB119-7B2C-49B2-9236-F0CE4DFAAC37}" presName="parentTextArrow" presStyleLbl="node1" presStyleIdx="1" presStyleCnt="3"/>
      <dgm:spPr/>
      <dgm:t>
        <a:bodyPr/>
        <a:lstStyle/>
        <a:p>
          <a:endParaRPr lang="en-US"/>
        </a:p>
      </dgm:t>
    </dgm:pt>
    <dgm:pt modelId="{C76C3C66-BFCB-47A7-9429-915F71A3156C}" type="pres">
      <dgm:prSet presAssocID="{2DA97F7E-9F09-415C-92A8-51278F909148}" presName="sp" presStyleCnt="0"/>
      <dgm:spPr/>
    </dgm:pt>
    <dgm:pt modelId="{06BFAC59-541C-4642-BD33-60A0EBCE56C8}" type="pres">
      <dgm:prSet presAssocID="{CB6B8C5B-AAF8-45A2-A2E1-5C69E53DC4AD}" presName="arrowAndChildren" presStyleCnt="0"/>
      <dgm:spPr/>
    </dgm:pt>
    <dgm:pt modelId="{7ED60713-3C51-4E7C-820E-D922A8856950}" type="pres">
      <dgm:prSet presAssocID="{CB6B8C5B-AAF8-45A2-A2E1-5C69E53DC4AD}" presName="parentTextArrow" presStyleLbl="node1" presStyleIdx="2" presStyleCnt="3"/>
      <dgm:spPr/>
      <dgm:t>
        <a:bodyPr/>
        <a:lstStyle/>
        <a:p>
          <a:endParaRPr lang="en-US"/>
        </a:p>
      </dgm:t>
    </dgm:pt>
  </dgm:ptLst>
  <dgm:cxnLst>
    <dgm:cxn modelId="{6DB9BA1B-083F-4515-8F07-E26474BCFCC1}" type="presOf" srcId="{193FB119-7B2C-49B2-9236-F0CE4DFAAC37}" destId="{09B1C748-7020-4A6C-B6EC-044E105653F3}" srcOrd="0" destOrd="0" presId="urn:microsoft.com/office/officeart/2005/8/layout/process4"/>
    <dgm:cxn modelId="{C6A8FC6B-95F8-4D64-81B0-4356EAA9BF66}" srcId="{AB0370E4-DF8C-45F8-BF53-6DDF917F24C3}" destId="{CB6B8C5B-AAF8-45A2-A2E1-5C69E53DC4AD}" srcOrd="0" destOrd="0" parTransId="{483BDCB3-1DC3-497E-9D46-D43438FDD45B}" sibTransId="{2DA97F7E-9F09-415C-92A8-51278F909148}"/>
    <dgm:cxn modelId="{33AE4685-938E-4556-92BF-93BD27BECF7A}" srcId="{AB0370E4-DF8C-45F8-BF53-6DDF917F24C3}" destId="{193FB119-7B2C-49B2-9236-F0CE4DFAAC37}" srcOrd="1" destOrd="0" parTransId="{9B597970-72AD-4A99-9905-66B368F8D2CC}" sibTransId="{7C79F35A-9F52-47EF-8FDD-825C4FA534FA}"/>
    <dgm:cxn modelId="{5AC53C60-5F28-428A-AAEF-C8F37FD2375C}" type="presOf" srcId="{1914AD00-F8E2-4284-9184-E6D42E39F223}" destId="{1EACBA96-3956-4941-AEAE-623E02C07B37}"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E2C35B31-A850-456F-9755-6F8745A7A2AD}" type="presOf" srcId="{AB0370E4-DF8C-45F8-BF53-6DDF917F24C3}" destId="{2F109FC6-E1AB-4B88-B807-B46348D5BDDD}" srcOrd="0" destOrd="0" presId="urn:microsoft.com/office/officeart/2005/8/layout/process4"/>
    <dgm:cxn modelId="{3C578B67-CE00-49F9-8CFD-A2E5DF0062A3}" srcId="{AB0370E4-DF8C-45F8-BF53-6DDF917F24C3}" destId="{1914AD00-F8E2-4284-9184-E6D42E39F223}" srcOrd="2" destOrd="0" parTransId="{12D7EB46-4797-46B8-B191-AE54E1A5EE95}" sibTransId="{C9D21E0A-DA90-4C0E-886E-3D7B14B604C7}"/>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5DB9C485-E276-469E-93A8-322E208DA611}" type="presParOf" srcId="{2F109FC6-E1AB-4B88-B807-B46348D5BDDD}" destId="{6CCAF773-0C80-4AF9-8289-DB6702C37F8F}" srcOrd="1" destOrd="0" presId="urn:microsoft.com/office/officeart/2005/8/layout/process4"/>
    <dgm:cxn modelId="{6C6B03BF-6F16-4A4E-AD22-D76F3224B7C7}" type="presParOf" srcId="{2F109FC6-E1AB-4B88-B807-B46348D5BDDD}" destId="{B2D2C668-03B2-4FA7-93F3-2FF818B49EA7}" srcOrd="2" destOrd="0" presId="urn:microsoft.com/office/officeart/2005/8/layout/process4"/>
    <dgm:cxn modelId="{297DC02A-05B2-4A53-989D-7EEBB8EF1591}" type="presParOf" srcId="{B2D2C668-03B2-4FA7-93F3-2FF818B49EA7}" destId="{09B1C748-7020-4A6C-B6EC-044E105653F3}" srcOrd="0" destOrd="0" presId="urn:microsoft.com/office/officeart/2005/8/layout/process4"/>
    <dgm:cxn modelId="{BC461CE4-A821-4D0F-B2E2-47F44949B0CB}" type="presParOf" srcId="{2F109FC6-E1AB-4B88-B807-B46348D5BDDD}" destId="{C76C3C66-BFCB-47A7-9429-915F71A3156C}" srcOrd="3" destOrd="0" presId="urn:microsoft.com/office/officeart/2005/8/layout/process4"/>
    <dgm:cxn modelId="{185BB99C-47AF-4220-A51C-48D31026BBAE}" type="presParOf" srcId="{2F109FC6-E1AB-4B88-B807-B46348D5BDDD}" destId="{06BFAC59-541C-4642-BD33-60A0EBCE56C8}" srcOrd="4"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5" csCatId="colorful" phldr="1"/>
      <dgm:spPr/>
      <dgm:t>
        <a:bodyPr/>
        <a:lstStyle/>
        <a:p>
          <a:endParaRPr lang="en-US"/>
        </a:p>
      </dgm:t>
    </dgm:pt>
    <dgm:pt modelId="{CB6B8C5B-AAF8-45A2-A2E1-5C69E53DC4AD}">
      <dgm:prSet phldrT="[Text]" custT="1"/>
      <dgm:spPr/>
      <dgm:t>
        <a:bodyPr/>
        <a:lstStyle/>
        <a:p>
          <a:pPr algn="ctr" rtl="1"/>
          <a:r>
            <a:rPr lang="ar-EG" sz="3600" b="1" dirty="0" smtClean="0">
              <a:solidFill>
                <a:schemeClr val="tx1"/>
              </a:solidFill>
            </a:rPr>
            <a:t>1- يؤدى اختلاف درجات الحرارة إلى اختلاف مناطق الضغط الجوى . </a:t>
          </a:r>
          <a:endParaRPr lang="en-US" sz="36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2- فالمناطق المرتفعة الحرارة تكون ذات ضغط منخفض , والمناطق منخفضة الحرارة تكون ذات ضغط مرتفع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pt>
    <dgm:pt modelId="{1EACBA96-3956-4941-AEAE-623E02C07B37}" type="pres">
      <dgm:prSet presAssocID="{1914AD00-F8E2-4284-9184-E6D42E39F223}"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pt>
    <dgm:pt modelId="{06BFAC59-541C-4642-BD33-60A0EBCE56C8}" type="pres">
      <dgm:prSet presAssocID="{CB6B8C5B-AAF8-45A2-A2E1-5C69E53DC4AD}" presName="arrowAndChildren" presStyleCnt="0"/>
      <dgm:spPr/>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5AC53C60-5F28-428A-AAEF-C8F37FD2375C}" type="presOf" srcId="{1914AD00-F8E2-4284-9184-E6D42E39F223}" destId="{1EACBA96-3956-4941-AEAE-623E02C07B37}" srcOrd="0" destOrd="0" presId="urn:microsoft.com/office/officeart/2005/8/layout/process4"/>
    <dgm:cxn modelId="{3C578B67-CE00-49F9-8CFD-A2E5DF0062A3}" srcId="{AB0370E4-DF8C-45F8-BF53-6DDF917F24C3}" destId="{1914AD00-F8E2-4284-9184-E6D42E39F223}" srcOrd="1" destOrd="0" parTransId="{12D7EB46-4797-46B8-B191-AE54E1A5EE95}" sibTransId="{C9D21E0A-DA90-4C0E-886E-3D7B14B604C7}"/>
    <dgm:cxn modelId="{C6A8FC6B-95F8-4D64-81B0-4356EAA9BF66}" srcId="{AB0370E4-DF8C-45F8-BF53-6DDF917F24C3}" destId="{CB6B8C5B-AAF8-45A2-A2E1-5C69E53DC4AD}" srcOrd="0" destOrd="0" parTransId="{483BDCB3-1DC3-497E-9D46-D43438FDD45B}" sibTransId="{2DA97F7E-9F09-415C-92A8-51278F909148}"/>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5" csCatId="colorful" phldr="1"/>
      <dgm:spPr/>
      <dgm:t>
        <a:bodyPr/>
        <a:lstStyle/>
        <a:p>
          <a:endParaRPr lang="en-US"/>
        </a:p>
      </dgm:t>
    </dgm:pt>
    <dgm:pt modelId="{CB6B8C5B-AAF8-45A2-A2E1-5C69E53DC4AD}">
      <dgm:prSet phldrT="[Text]" custT="1"/>
      <dgm:spPr/>
      <dgm:t>
        <a:bodyPr/>
        <a:lstStyle/>
        <a:p>
          <a:pPr algn="ctr" rtl="1"/>
          <a:r>
            <a:rPr lang="ar-EG" sz="3600" b="1" dirty="0" smtClean="0">
              <a:solidFill>
                <a:schemeClr val="tx1"/>
              </a:solidFill>
            </a:rPr>
            <a:t>3- نتيجة لإختلاف مناطق الضغط على سطح الأرض .</a:t>
          </a:r>
          <a:endParaRPr lang="en-US" sz="36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4- يتحرك الهواء حركة أفقية من مناطق الضغط المرتفع إلى مناطق الضغط المنخفض على شكل رياح مختلفة الأنواع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pt>
    <dgm:pt modelId="{1EACBA96-3956-4941-AEAE-623E02C07B37}" type="pres">
      <dgm:prSet presAssocID="{1914AD00-F8E2-4284-9184-E6D42E39F223}"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pt>
    <dgm:pt modelId="{06BFAC59-541C-4642-BD33-60A0EBCE56C8}" type="pres">
      <dgm:prSet presAssocID="{CB6B8C5B-AAF8-45A2-A2E1-5C69E53DC4AD}" presName="arrowAndChildren" presStyleCnt="0"/>
      <dgm:spPr/>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5AC53C60-5F28-428A-AAEF-C8F37FD2375C}" type="presOf" srcId="{1914AD00-F8E2-4284-9184-E6D42E39F223}" destId="{1EACBA96-3956-4941-AEAE-623E02C07B37}" srcOrd="0" destOrd="0" presId="urn:microsoft.com/office/officeart/2005/8/layout/process4"/>
    <dgm:cxn modelId="{3C578B67-CE00-49F9-8CFD-A2E5DF0062A3}" srcId="{AB0370E4-DF8C-45F8-BF53-6DDF917F24C3}" destId="{1914AD00-F8E2-4284-9184-E6D42E39F223}" srcOrd="1" destOrd="0" parTransId="{12D7EB46-4797-46B8-B191-AE54E1A5EE95}" sibTransId="{C9D21E0A-DA90-4C0E-886E-3D7B14B604C7}"/>
    <dgm:cxn modelId="{C6A8FC6B-95F8-4D64-81B0-4356EAA9BF66}" srcId="{AB0370E4-DF8C-45F8-BF53-6DDF917F24C3}" destId="{CB6B8C5B-AAF8-45A2-A2E1-5C69E53DC4AD}" srcOrd="0" destOrd="0" parTransId="{483BDCB3-1DC3-497E-9D46-D43438FDD45B}" sibTransId="{2DA97F7E-9F09-415C-92A8-51278F909148}"/>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8B64518-D157-4BE3-8386-BD83752A6349}"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4A20D06D-324A-4C12-8455-438BD0891BF3}">
      <dgm:prSet phldrT="[Text]"/>
      <dgm:spPr/>
      <dgm:t>
        <a:bodyPr/>
        <a:lstStyle/>
        <a:p>
          <a:r>
            <a:rPr lang="ar-EG" b="1" dirty="0" smtClean="0">
              <a:solidFill>
                <a:schemeClr val="tx1"/>
              </a:solidFill>
            </a:rPr>
            <a:t>المناطق مرتفعة الحرارة يسخن بها الهواء وتقل كثافته ويخف وزنه فيرتفع لأعلى مكونا منطقة ضغط منخفض والعكس صحيح بالمناطق المنخفضة الحرارة .</a:t>
          </a:r>
          <a:endParaRPr lang="en-US" b="1" dirty="0">
            <a:solidFill>
              <a:schemeClr val="tx1"/>
            </a:solidFill>
          </a:endParaRPr>
        </a:p>
      </dgm:t>
    </dgm:pt>
    <dgm:pt modelId="{8ACB7A82-B68D-4C94-8A0D-02D71CAA21B9}" type="parTrans" cxnId="{BF90D699-012C-44BA-A51D-0E3DEEFCE930}">
      <dgm:prSet/>
      <dgm:spPr/>
      <dgm:t>
        <a:bodyPr/>
        <a:lstStyle/>
        <a:p>
          <a:endParaRPr lang="en-US"/>
        </a:p>
      </dgm:t>
    </dgm:pt>
    <dgm:pt modelId="{4640DF2E-221F-43BC-9538-D94B6FC163E2}" type="sibTrans" cxnId="{BF90D699-012C-44BA-A51D-0E3DEEFCE930}">
      <dgm:prSet/>
      <dgm:spPr/>
      <dgm:t>
        <a:bodyPr/>
        <a:lstStyle/>
        <a:p>
          <a:endParaRPr lang="en-US"/>
        </a:p>
      </dgm:t>
    </dgm:pt>
    <dgm:pt modelId="{4F6AC8E9-6D35-4018-936E-2741FCB0C336}" type="pres">
      <dgm:prSet presAssocID="{88B64518-D157-4BE3-8386-BD83752A6349}" presName="Name0" presStyleCnt="0">
        <dgm:presLayoutVars>
          <dgm:dir/>
          <dgm:resizeHandles val="exact"/>
        </dgm:presLayoutVars>
      </dgm:prSet>
      <dgm:spPr/>
      <dgm:t>
        <a:bodyPr/>
        <a:lstStyle/>
        <a:p>
          <a:endParaRPr lang="en-US"/>
        </a:p>
      </dgm:t>
    </dgm:pt>
    <dgm:pt modelId="{FE07D202-6F38-4D88-B89B-FF7FAB3FE35B}" type="pres">
      <dgm:prSet presAssocID="{4A20D06D-324A-4C12-8455-438BD0891BF3}" presName="node" presStyleLbl="node1" presStyleIdx="0" presStyleCnt="1" custLinFactNeighborX="0" custLinFactNeighborY="2669">
        <dgm:presLayoutVars>
          <dgm:bulletEnabled val="1"/>
        </dgm:presLayoutVars>
      </dgm:prSet>
      <dgm:spPr/>
      <dgm:t>
        <a:bodyPr/>
        <a:lstStyle/>
        <a:p>
          <a:endParaRPr lang="en-US"/>
        </a:p>
      </dgm:t>
    </dgm:pt>
  </dgm:ptLst>
  <dgm:cxnLst>
    <dgm:cxn modelId="{180A8C3D-97B0-4B37-B473-3AF556C2913A}" type="presOf" srcId="{4A20D06D-324A-4C12-8455-438BD0891BF3}" destId="{FE07D202-6F38-4D88-B89B-FF7FAB3FE35B}" srcOrd="0" destOrd="0" presId="urn:microsoft.com/office/officeart/2005/8/layout/hList6"/>
    <dgm:cxn modelId="{12AFDEAE-A5B6-4A8B-BFD6-763EE25BA869}" type="presOf" srcId="{88B64518-D157-4BE3-8386-BD83752A6349}" destId="{4F6AC8E9-6D35-4018-936E-2741FCB0C336}" srcOrd="0" destOrd="0" presId="urn:microsoft.com/office/officeart/2005/8/layout/hList6"/>
    <dgm:cxn modelId="{BF90D699-012C-44BA-A51D-0E3DEEFCE930}" srcId="{88B64518-D157-4BE3-8386-BD83752A6349}" destId="{4A20D06D-324A-4C12-8455-438BD0891BF3}" srcOrd="0" destOrd="0" parTransId="{8ACB7A82-B68D-4C94-8A0D-02D71CAA21B9}" sibTransId="{4640DF2E-221F-43BC-9538-D94B6FC163E2}"/>
    <dgm:cxn modelId="{DABE616C-BAB4-4F8E-B7CD-9DB7BF5B68B0}" type="presParOf" srcId="{4F6AC8E9-6D35-4018-936E-2741FCB0C336}" destId="{FE07D202-6F38-4D88-B89B-FF7FAB3FE35B}" srcOrd="0"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84C22-4BA9-4868-8E65-C367BA12245B}" type="doc">
      <dgm:prSet loTypeId="urn:microsoft.com/office/officeart/2008/layout/VerticalCurvedList" loCatId="list" qsTypeId="urn:microsoft.com/office/officeart/2005/8/quickstyle/3d6" qsCatId="3D" csTypeId="urn:microsoft.com/office/officeart/2005/8/colors/colorful1" csCatId="colorful" phldr="1"/>
      <dgm:spPr/>
      <dgm:t>
        <a:bodyPr/>
        <a:lstStyle/>
        <a:p>
          <a:endParaRPr lang="en-US"/>
        </a:p>
      </dgm:t>
    </dgm:pt>
    <dgm:pt modelId="{947F4DE7-AABD-498B-8366-7EC984A39168}">
      <dgm:prSet phldrT="[Text]" custT="1"/>
      <dgm:spPr/>
      <dgm:t>
        <a:bodyPr/>
        <a:lstStyle/>
        <a:p>
          <a:pPr algn="ctr" rtl="1"/>
          <a:r>
            <a:rPr lang="ar-EG" sz="4000" b="1" dirty="0" smtClean="0">
              <a:solidFill>
                <a:schemeClr val="tx1"/>
              </a:solidFill>
            </a:rPr>
            <a:t>1- عناصر المناخ .</a:t>
          </a:r>
          <a:endParaRPr lang="en-US" sz="4000" b="1" dirty="0">
            <a:solidFill>
              <a:schemeClr val="tx1"/>
            </a:solidFill>
          </a:endParaRPr>
        </a:p>
      </dgm:t>
    </dgm:pt>
    <dgm:pt modelId="{012EFECF-1D09-4F99-8F2C-B45DE5AD2D6D}" type="parTrans" cxnId="{8433D5F6-24DF-40CE-9B3A-456147139D23}">
      <dgm:prSet/>
      <dgm:spPr/>
      <dgm:t>
        <a:bodyPr/>
        <a:lstStyle/>
        <a:p>
          <a:endParaRPr lang="en-US"/>
        </a:p>
      </dgm:t>
    </dgm:pt>
    <dgm:pt modelId="{3B7C637B-9299-466D-ACC2-42CF47A957F4}" type="sibTrans" cxnId="{8433D5F6-24DF-40CE-9B3A-456147139D23}">
      <dgm:prSet/>
      <dgm:spPr/>
      <dgm:t>
        <a:bodyPr/>
        <a:lstStyle/>
        <a:p>
          <a:endParaRPr lang="en-US"/>
        </a:p>
      </dgm:t>
    </dgm:pt>
    <dgm:pt modelId="{4EC039E7-409A-41C6-A812-BC7B2CAA2C83}" type="pres">
      <dgm:prSet presAssocID="{51384C22-4BA9-4868-8E65-C367BA12245B}" presName="Name0" presStyleCnt="0">
        <dgm:presLayoutVars>
          <dgm:chMax val="7"/>
          <dgm:chPref val="7"/>
          <dgm:dir/>
        </dgm:presLayoutVars>
      </dgm:prSet>
      <dgm:spPr/>
      <dgm:t>
        <a:bodyPr/>
        <a:lstStyle/>
        <a:p>
          <a:endParaRPr lang="en-US"/>
        </a:p>
      </dgm:t>
    </dgm:pt>
    <dgm:pt modelId="{F82C9ABD-3FFB-4B15-A12C-23B416E17890}" type="pres">
      <dgm:prSet presAssocID="{51384C22-4BA9-4868-8E65-C367BA12245B}" presName="Name1" presStyleCnt="0"/>
      <dgm:spPr/>
    </dgm:pt>
    <dgm:pt modelId="{58F04666-ED58-4AE0-9A08-AB936C75B6AF}" type="pres">
      <dgm:prSet presAssocID="{51384C22-4BA9-4868-8E65-C367BA12245B}" presName="cycle" presStyleCnt="0"/>
      <dgm:spPr/>
    </dgm:pt>
    <dgm:pt modelId="{E117E6E8-207D-4617-9F75-37799C254FFE}" type="pres">
      <dgm:prSet presAssocID="{51384C22-4BA9-4868-8E65-C367BA12245B}" presName="srcNode" presStyleLbl="node1" presStyleIdx="0" presStyleCnt="1"/>
      <dgm:spPr/>
    </dgm:pt>
    <dgm:pt modelId="{257AB8FB-B018-40B0-88FE-2E5ADA612E01}" type="pres">
      <dgm:prSet presAssocID="{51384C22-4BA9-4868-8E65-C367BA12245B}" presName="conn" presStyleLbl="parChTrans1D2" presStyleIdx="0" presStyleCnt="1"/>
      <dgm:spPr/>
      <dgm:t>
        <a:bodyPr/>
        <a:lstStyle/>
        <a:p>
          <a:endParaRPr lang="en-US"/>
        </a:p>
      </dgm:t>
    </dgm:pt>
    <dgm:pt modelId="{73549E5F-85A4-4B1E-BC5B-391D26529565}" type="pres">
      <dgm:prSet presAssocID="{51384C22-4BA9-4868-8E65-C367BA12245B}" presName="extraNode" presStyleLbl="node1" presStyleIdx="0" presStyleCnt="1"/>
      <dgm:spPr/>
    </dgm:pt>
    <dgm:pt modelId="{9330D374-CD5C-4962-B499-5FE8F63A00A9}" type="pres">
      <dgm:prSet presAssocID="{51384C22-4BA9-4868-8E65-C367BA12245B}" presName="dstNode" presStyleLbl="node1" presStyleIdx="0" presStyleCnt="1"/>
      <dgm:spPr/>
    </dgm:pt>
    <dgm:pt modelId="{52052F5C-9760-484A-883A-796755A9114F}" type="pres">
      <dgm:prSet presAssocID="{947F4DE7-AABD-498B-8366-7EC984A39168}" presName="text_1" presStyleLbl="node1" presStyleIdx="0" presStyleCnt="1">
        <dgm:presLayoutVars>
          <dgm:bulletEnabled val="1"/>
        </dgm:presLayoutVars>
      </dgm:prSet>
      <dgm:spPr/>
      <dgm:t>
        <a:bodyPr/>
        <a:lstStyle/>
        <a:p>
          <a:endParaRPr lang="en-US"/>
        </a:p>
      </dgm:t>
    </dgm:pt>
    <dgm:pt modelId="{1843828F-F2ED-4FC7-BAC3-3DBE48D52573}" type="pres">
      <dgm:prSet presAssocID="{947F4DE7-AABD-498B-8366-7EC984A39168}" presName="accent_1" presStyleCnt="0"/>
      <dgm:spPr/>
    </dgm:pt>
    <dgm:pt modelId="{CB7B669B-A952-41F5-A3EA-B5C2C925B162}" type="pres">
      <dgm:prSet presAssocID="{947F4DE7-AABD-498B-8366-7EC984A39168}" presName="accentRepeatNode" presStyleLbl="solidFgAcc1" presStyleIdx="0" presStyleCnt="1"/>
      <dgm:spPr/>
    </dgm:pt>
  </dgm:ptLst>
  <dgm:cxnLst>
    <dgm:cxn modelId="{0E367FE3-47BE-45B3-82BF-5641C1E449F2}" type="presOf" srcId="{3B7C637B-9299-466D-ACC2-42CF47A957F4}" destId="{257AB8FB-B018-40B0-88FE-2E5ADA612E01}" srcOrd="0" destOrd="0" presId="urn:microsoft.com/office/officeart/2008/layout/VerticalCurvedList"/>
    <dgm:cxn modelId="{B5AE0481-DCF9-4BC2-B8D1-765ADDA29CB1}" type="presOf" srcId="{947F4DE7-AABD-498B-8366-7EC984A39168}" destId="{52052F5C-9760-484A-883A-796755A9114F}" srcOrd="0" destOrd="0" presId="urn:microsoft.com/office/officeart/2008/layout/VerticalCurvedList"/>
    <dgm:cxn modelId="{8433D5F6-24DF-40CE-9B3A-456147139D23}" srcId="{51384C22-4BA9-4868-8E65-C367BA12245B}" destId="{947F4DE7-AABD-498B-8366-7EC984A39168}" srcOrd="0" destOrd="0" parTransId="{012EFECF-1D09-4F99-8F2C-B45DE5AD2D6D}" sibTransId="{3B7C637B-9299-466D-ACC2-42CF47A957F4}"/>
    <dgm:cxn modelId="{003D8CD6-088E-4758-9F79-B2D7DC19185B}" type="presOf" srcId="{51384C22-4BA9-4868-8E65-C367BA12245B}" destId="{4EC039E7-409A-41C6-A812-BC7B2CAA2C83}" srcOrd="0" destOrd="0" presId="urn:microsoft.com/office/officeart/2008/layout/VerticalCurvedList"/>
    <dgm:cxn modelId="{5CA593C0-4D42-4C53-B33F-7163FA9D2931}" type="presParOf" srcId="{4EC039E7-409A-41C6-A812-BC7B2CAA2C83}" destId="{F82C9ABD-3FFB-4B15-A12C-23B416E17890}" srcOrd="0" destOrd="0" presId="urn:microsoft.com/office/officeart/2008/layout/VerticalCurvedList"/>
    <dgm:cxn modelId="{DF054EFB-6427-4B4A-9D82-243F9F31F7F7}" type="presParOf" srcId="{F82C9ABD-3FFB-4B15-A12C-23B416E17890}" destId="{58F04666-ED58-4AE0-9A08-AB936C75B6AF}" srcOrd="0" destOrd="0" presId="urn:microsoft.com/office/officeart/2008/layout/VerticalCurvedList"/>
    <dgm:cxn modelId="{BC659996-D193-45B3-8541-FBBBA5D0272D}" type="presParOf" srcId="{58F04666-ED58-4AE0-9A08-AB936C75B6AF}" destId="{E117E6E8-207D-4617-9F75-37799C254FFE}" srcOrd="0" destOrd="0" presId="urn:microsoft.com/office/officeart/2008/layout/VerticalCurvedList"/>
    <dgm:cxn modelId="{D3DE4BF1-736C-4BF9-A804-538C6C2F991A}" type="presParOf" srcId="{58F04666-ED58-4AE0-9A08-AB936C75B6AF}" destId="{257AB8FB-B018-40B0-88FE-2E5ADA612E01}" srcOrd="1" destOrd="0" presId="urn:microsoft.com/office/officeart/2008/layout/VerticalCurvedList"/>
    <dgm:cxn modelId="{CDFD3C71-AC00-46A3-88A3-C18A9CB6EAA9}" type="presParOf" srcId="{58F04666-ED58-4AE0-9A08-AB936C75B6AF}" destId="{73549E5F-85A4-4B1E-BC5B-391D26529565}" srcOrd="2" destOrd="0" presId="urn:microsoft.com/office/officeart/2008/layout/VerticalCurvedList"/>
    <dgm:cxn modelId="{9580C22B-726E-49DD-99BE-1D37ED74984D}" type="presParOf" srcId="{58F04666-ED58-4AE0-9A08-AB936C75B6AF}" destId="{9330D374-CD5C-4962-B499-5FE8F63A00A9}" srcOrd="3" destOrd="0" presId="urn:microsoft.com/office/officeart/2008/layout/VerticalCurvedList"/>
    <dgm:cxn modelId="{B38B35DF-32CA-487D-8EB7-40C176083019}" type="presParOf" srcId="{F82C9ABD-3FFB-4B15-A12C-23B416E17890}" destId="{52052F5C-9760-484A-883A-796755A9114F}" srcOrd="1" destOrd="0" presId="urn:microsoft.com/office/officeart/2008/layout/VerticalCurvedList"/>
    <dgm:cxn modelId="{43D7368F-4620-4080-ABC3-B14F91769065}" type="presParOf" srcId="{F82C9ABD-3FFB-4B15-A12C-23B416E17890}" destId="{1843828F-F2ED-4FC7-BAC3-3DBE48D52573}" srcOrd="2" destOrd="0" presId="urn:microsoft.com/office/officeart/2008/layout/VerticalCurvedList"/>
    <dgm:cxn modelId="{3F976CEF-414C-410E-BDC8-6C72BE021BBD}" type="presParOf" srcId="{1843828F-F2ED-4FC7-BAC3-3DBE48D52573}" destId="{CB7B669B-A952-41F5-A3EA-B5C2C925B1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2DEFC3-556D-4D3C-913D-9C73CB3BD764}" type="doc">
      <dgm:prSet loTypeId="urn:microsoft.com/office/officeart/2005/8/layout/hList6" loCatId="list" qsTypeId="urn:microsoft.com/office/officeart/2005/8/quickstyle/3d5" qsCatId="3D" csTypeId="urn:microsoft.com/office/officeart/2005/8/colors/colorful2" csCatId="colorful" phldr="1"/>
      <dgm:spPr/>
      <dgm:t>
        <a:bodyPr/>
        <a:lstStyle/>
        <a:p>
          <a:endParaRPr lang="en-US"/>
        </a:p>
      </dgm:t>
    </dgm:pt>
    <dgm:pt modelId="{24EF6111-C310-41B8-8421-555E23EAAF01}">
      <dgm:prSet phldrT="[Text]" custT="1"/>
      <dgm:spPr/>
      <dgm:t>
        <a:bodyPr/>
        <a:lstStyle/>
        <a:p>
          <a:r>
            <a:rPr lang="ar-EG" sz="4400" b="1" dirty="0" smtClean="0">
              <a:solidFill>
                <a:schemeClr val="tx1"/>
              </a:solidFill>
            </a:rPr>
            <a:t>تهب من منطقتى القطب الشمالى والقطب الجنوبى ذات الضغط المرتفع متجهة إلى الدائرتين القطبيتين الشمالية والجنوبية ذات الضغط المنخفض .</a:t>
          </a:r>
          <a:endParaRPr lang="en-US" sz="4400" b="1" dirty="0">
            <a:solidFill>
              <a:schemeClr val="tx1"/>
            </a:solidFill>
          </a:endParaRPr>
        </a:p>
      </dgm:t>
    </dgm:pt>
    <dgm:pt modelId="{66CE55E3-C696-412A-AB1D-90DF2E0B8359}" type="parTrans" cxnId="{A855801C-AFA7-4306-AB46-7295CDA823B0}">
      <dgm:prSet/>
      <dgm:spPr/>
      <dgm:t>
        <a:bodyPr/>
        <a:lstStyle/>
        <a:p>
          <a:endParaRPr lang="en-US"/>
        </a:p>
      </dgm:t>
    </dgm:pt>
    <dgm:pt modelId="{88B9E617-D0B3-4E32-9337-887175FD163A}" type="sibTrans" cxnId="{A855801C-AFA7-4306-AB46-7295CDA823B0}">
      <dgm:prSet/>
      <dgm:spPr/>
      <dgm:t>
        <a:bodyPr/>
        <a:lstStyle/>
        <a:p>
          <a:endParaRPr lang="en-US"/>
        </a:p>
      </dgm:t>
    </dgm:pt>
    <dgm:pt modelId="{9936E85F-3FE6-47D2-8A3A-0B2C02922150}" type="pres">
      <dgm:prSet presAssocID="{822DEFC3-556D-4D3C-913D-9C73CB3BD764}" presName="Name0" presStyleCnt="0">
        <dgm:presLayoutVars>
          <dgm:dir/>
          <dgm:resizeHandles val="exact"/>
        </dgm:presLayoutVars>
      </dgm:prSet>
      <dgm:spPr/>
      <dgm:t>
        <a:bodyPr/>
        <a:lstStyle/>
        <a:p>
          <a:endParaRPr lang="en-US"/>
        </a:p>
      </dgm:t>
    </dgm:pt>
    <dgm:pt modelId="{FB4D1B18-F274-43A6-B26A-D9DDC982FD5D}" type="pres">
      <dgm:prSet presAssocID="{24EF6111-C310-41B8-8421-555E23EAAF01}" presName="node" presStyleLbl="node1" presStyleIdx="0" presStyleCnt="1">
        <dgm:presLayoutVars>
          <dgm:bulletEnabled val="1"/>
        </dgm:presLayoutVars>
      </dgm:prSet>
      <dgm:spPr/>
      <dgm:t>
        <a:bodyPr/>
        <a:lstStyle/>
        <a:p>
          <a:endParaRPr lang="en-US"/>
        </a:p>
      </dgm:t>
    </dgm:pt>
  </dgm:ptLst>
  <dgm:cxnLst>
    <dgm:cxn modelId="{A855801C-AFA7-4306-AB46-7295CDA823B0}" srcId="{822DEFC3-556D-4D3C-913D-9C73CB3BD764}" destId="{24EF6111-C310-41B8-8421-555E23EAAF01}" srcOrd="0" destOrd="0" parTransId="{66CE55E3-C696-412A-AB1D-90DF2E0B8359}" sibTransId="{88B9E617-D0B3-4E32-9337-887175FD163A}"/>
    <dgm:cxn modelId="{3F0766EF-E30B-4ADE-9BD1-C76D54A9A60F}" type="presOf" srcId="{24EF6111-C310-41B8-8421-555E23EAAF01}" destId="{FB4D1B18-F274-43A6-B26A-D9DDC982FD5D}" srcOrd="0" destOrd="0" presId="urn:microsoft.com/office/officeart/2005/8/layout/hList6"/>
    <dgm:cxn modelId="{67E62E16-7C38-4A20-A5A7-E25F09864A9B}" type="presOf" srcId="{822DEFC3-556D-4D3C-913D-9C73CB3BD764}" destId="{9936E85F-3FE6-47D2-8A3A-0B2C02922150}" srcOrd="0" destOrd="0" presId="urn:microsoft.com/office/officeart/2005/8/layout/hList6"/>
    <dgm:cxn modelId="{97ED1CB2-C59A-4214-9F44-16BA9AC18392}" type="presParOf" srcId="{9936E85F-3FE6-47D2-8A3A-0B2C02922150}" destId="{FB4D1B18-F274-43A6-B26A-D9DDC982FD5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2DEFC3-556D-4D3C-913D-9C73CB3BD764}" type="doc">
      <dgm:prSet loTypeId="urn:microsoft.com/office/officeart/2005/8/layout/hList6" loCatId="list" qsTypeId="urn:microsoft.com/office/officeart/2005/8/quickstyle/3d5" qsCatId="3D" csTypeId="urn:microsoft.com/office/officeart/2005/8/colors/colorful2" csCatId="colorful" phldr="1"/>
      <dgm:spPr/>
      <dgm:t>
        <a:bodyPr/>
        <a:lstStyle/>
        <a:p>
          <a:endParaRPr lang="en-US"/>
        </a:p>
      </dgm:t>
    </dgm:pt>
    <dgm:pt modelId="{24EF6111-C310-41B8-8421-555E23EAAF01}">
      <dgm:prSet phldrT="[Text]" custT="1"/>
      <dgm:spPr/>
      <dgm:t>
        <a:bodyPr/>
        <a:lstStyle/>
        <a:p>
          <a:r>
            <a:rPr lang="ar-EG" sz="4400" b="1" dirty="0" smtClean="0">
              <a:solidFill>
                <a:schemeClr val="tx1"/>
              </a:solidFill>
            </a:rPr>
            <a:t>تهب من دائرتى العرض 30 درجة شمالا وجنوبا متجهة إلى الدائرتين القطبيتين وتعمل على التدفئة .</a:t>
          </a:r>
          <a:endParaRPr lang="en-US" sz="4400" b="1" dirty="0">
            <a:solidFill>
              <a:schemeClr val="tx1"/>
            </a:solidFill>
          </a:endParaRPr>
        </a:p>
      </dgm:t>
    </dgm:pt>
    <dgm:pt modelId="{66CE55E3-C696-412A-AB1D-90DF2E0B8359}" type="parTrans" cxnId="{A855801C-AFA7-4306-AB46-7295CDA823B0}">
      <dgm:prSet/>
      <dgm:spPr/>
      <dgm:t>
        <a:bodyPr/>
        <a:lstStyle/>
        <a:p>
          <a:endParaRPr lang="en-US"/>
        </a:p>
      </dgm:t>
    </dgm:pt>
    <dgm:pt modelId="{88B9E617-D0B3-4E32-9337-887175FD163A}" type="sibTrans" cxnId="{A855801C-AFA7-4306-AB46-7295CDA823B0}">
      <dgm:prSet/>
      <dgm:spPr/>
      <dgm:t>
        <a:bodyPr/>
        <a:lstStyle/>
        <a:p>
          <a:endParaRPr lang="en-US"/>
        </a:p>
      </dgm:t>
    </dgm:pt>
    <dgm:pt modelId="{9936E85F-3FE6-47D2-8A3A-0B2C02922150}" type="pres">
      <dgm:prSet presAssocID="{822DEFC3-556D-4D3C-913D-9C73CB3BD764}" presName="Name0" presStyleCnt="0">
        <dgm:presLayoutVars>
          <dgm:dir/>
          <dgm:resizeHandles val="exact"/>
        </dgm:presLayoutVars>
      </dgm:prSet>
      <dgm:spPr/>
      <dgm:t>
        <a:bodyPr/>
        <a:lstStyle/>
        <a:p>
          <a:endParaRPr lang="en-US"/>
        </a:p>
      </dgm:t>
    </dgm:pt>
    <dgm:pt modelId="{FB4D1B18-F274-43A6-B26A-D9DDC982FD5D}" type="pres">
      <dgm:prSet presAssocID="{24EF6111-C310-41B8-8421-555E23EAAF01}" presName="node" presStyleLbl="node1" presStyleIdx="0" presStyleCnt="1">
        <dgm:presLayoutVars>
          <dgm:bulletEnabled val="1"/>
        </dgm:presLayoutVars>
      </dgm:prSet>
      <dgm:spPr/>
      <dgm:t>
        <a:bodyPr/>
        <a:lstStyle/>
        <a:p>
          <a:endParaRPr lang="en-US"/>
        </a:p>
      </dgm:t>
    </dgm:pt>
  </dgm:ptLst>
  <dgm:cxnLst>
    <dgm:cxn modelId="{A855801C-AFA7-4306-AB46-7295CDA823B0}" srcId="{822DEFC3-556D-4D3C-913D-9C73CB3BD764}" destId="{24EF6111-C310-41B8-8421-555E23EAAF01}" srcOrd="0" destOrd="0" parTransId="{66CE55E3-C696-412A-AB1D-90DF2E0B8359}" sibTransId="{88B9E617-D0B3-4E32-9337-887175FD163A}"/>
    <dgm:cxn modelId="{3F0766EF-E30B-4ADE-9BD1-C76D54A9A60F}" type="presOf" srcId="{24EF6111-C310-41B8-8421-555E23EAAF01}" destId="{FB4D1B18-F274-43A6-B26A-D9DDC982FD5D}" srcOrd="0" destOrd="0" presId="urn:microsoft.com/office/officeart/2005/8/layout/hList6"/>
    <dgm:cxn modelId="{67E62E16-7C38-4A20-A5A7-E25F09864A9B}" type="presOf" srcId="{822DEFC3-556D-4D3C-913D-9C73CB3BD764}" destId="{9936E85F-3FE6-47D2-8A3A-0B2C02922150}" srcOrd="0" destOrd="0" presId="urn:microsoft.com/office/officeart/2005/8/layout/hList6"/>
    <dgm:cxn modelId="{97ED1CB2-C59A-4214-9F44-16BA9AC18392}" type="presParOf" srcId="{9936E85F-3FE6-47D2-8A3A-0B2C02922150}" destId="{FB4D1B18-F274-43A6-B26A-D9DDC982FD5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2DEFC3-556D-4D3C-913D-9C73CB3BD764}" type="doc">
      <dgm:prSet loTypeId="urn:microsoft.com/office/officeart/2005/8/layout/hList6" loCatId="list" qsTypeId="urn:microsoft.com/office/officeart/2005/8/quickstyle/3d5" qsCatId="3D" csTypeId="urn:microsoft.com/office/officeart/2005/8/colors/colorful2" csCatId="colorful" phldr="1"/>
      <dgm:spPr/>
      <dgm:t>
        <a:bodyPr/>
        <a:lstStyle/>
        <a:p>
          <a:endParaRPr lang="en-US"/>
        </a:p>
      </dgm:t>
    </dgm:pt>
    <dgm:pt modelId="{24EF6111-C310-41B8-8421-555E23EAAF01}">
      <dgm:prSet phldrT="[Text]" custT="1"/>
      <dgm:spPr/>
      <dgm:t>
        <a:bodyPr/>
        <a:lstStyle/>
        <a:p>
          <a:r>
            <a:rPr lang="ar-EG" sz="4400" b="1" dirty="0" smtClean="0">
              <a:solidFill>
                <a:schemeClr val="tx1"/>
              </a:solidFill>
            </a:rPr>
            <a:t>تهب من دائرتى العرض 30 درجة شمالا وجنوبا متجهة إلى دائرة الاستواء ذات الضغط المنخفض وتعمل على تلطيف درجة الحرارة لقدومها من جهات أقل حرارة .</a:t>
          </a:r>
          <a:endParaRPr lang="en-US" sz="4400" b="1" dirty="0">
            <a:solidFill>
              <a:schemeClr val="tx1"/>
            </a:solidFill>
          </a:endParaRPr>
        </a:p>
      </dgm:t>
    </dgm:pt>
    <dgm:pt modelId="{66CE55E3-C696-412A-AB1D-90DF2E0B8359}" type="parTrans" cxnId="{A855801C-AFA7-4306-AB46-7295CDA823B0}">
      <dgm:prSet/>
      <dgm:spPr/>
      <dgm:t>
        <a:bodyPr/>
        <a:lstStyle/>
        <a:p>
          <a:endParaRPr lang="en-US"/>
        </a:p>
      </dgm:t>
    </dgm:pt>
    <dgm:pt modelId="{88B9E617-D0B3-4E32-9337-887175FD163A}" type="sibTrans" cxnId="{A855801C-AFA7-4306-AB46-7295CDA823B0}">
      <dgm:prSet/>
      <dgm:spPr/>
      <dgm:t>
        <a:bodyPr/>
        <a:lstStyle/>
        <a:p>
          <a:endParaRPr lang="en-US"/>
        </a:p>
      </dgm:t>
    </dgm:pt>
    <dgm:pt modelId="{9936E85F-3FE6-47D2-8A3A-0B2C02922150}" type="pres">
      <dgm:prSet presAssocID="{822DEFC3-556D-4D3C-913D-9C73CB3BD764}" presName="Name0" presStyleCnt="0">
        <dgm:presLayoutVars>
          <dgm:dir/>
          <dgm:resizeHandles val="exact"/>
        </dgm:presLayoutVars>
      </dgm:prSet>
      <dgm:spPr/>
      <dgm:t>
        <a:bodyPr/>
        <a:lstStyle/>
        <a:p>
          <a:endParaRPr lang="en-US"/>
        </a:p>
      </dgm:t>
    </dgm:pt>
    <dgm:pt modelId="{FB4D1B18-F274-43A6-B26A-D9DDC982FD5D}" type="pres">
      <dgm:prSet presAssocID="{24EF6111-C310-41B8-8421-555E23EAAF01}" presName="node" presStyleLbl="node1" presStyleIdx="0" presStyleCnt="1">
        <dgm:presLayoutVars>
          <dgm:bulletEnabled val="1"/>
        </dgm:presLayoutVars>
      </dgm:prSet>
      <dgm:spPr/>
      <dgm:t>
        <a:bodyPr/>
        <a:lstStyle/>
        <a:p>
          <a:endParaRPr lang="en-US"/>
        </a:p>
      </dgm:t>
    </dgm:pt>
  </dgm:ptLst>
  <dgm:cxnLst>
    <dgm:cxn modelId="{A855801C-AFA7-4306-AB46-7295CDA823B0}" srcId="{822DEFC3-556D-4D3C-913D-9C73CB3BD764}" destId="{24EF6111-C310-41B8-8421-555E23EAAF01}" srcOrd="0" destOrd="0" parTransId="{66CE55E3-C696-412A-AB1D-90DF2E0B8359}" sibTransId="{88B9E617-D0B3-4E32-9337-887175FD163A}"/>
    <dgm:cxn modelId="{3F0766EF-E30B-4ADE-9BD1-C76D54A9A60F}" type="presOf" srcId="{24EF6111-C310-41B8-8421-555E23EAAF01}" destId="{FB4D1B18-F274-43A6-B26A-D9DDC982FD5D}" srcOrd="0" destOrd="0" presId="urn:microsoft.com/office/officeart/2005/8/layout/hList6"/>
    <dgm:cxn modelId="{67E62E16-7C38-4A20-A5A7-E25F09864A9B}" type="presOf" srcId="{822DEFC3-556D-4D3C-913D-9C73CB3BD764}" destId="{9936E85F-3FE6-47D2-8A3A-0B2C02922150}" srcOrd="0" destOrd="0" presId="urn:microsoft.com/office/officeart/2005/8/layout/hList6"/>
    <dgm:cxn modelId="{97ED1CB2-C59A-4214-9F44-16BA9AC18392}" type="presParOf" srcId="{9936E85F-3FE6-47D2-8A3A-0B2C02922150}" destId="{FB4D1B18-F274-43A6-B26A-D9DDC982FD5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1" csCatId="colorful" phldr="1"/>
      <dgm:spPr/>
      <dgm:t>
        <a:bodyPr/>
        <a:lstStyle/>
        <a:p>
          <a:endParaRPr lang="en-US"/>
        </a:p>
      </dgm:t>
    </dgm:pt>
    <dgm:pt modelId="{CB6B8C5B-AAF8-45A2-A2E1-5C69E53DC4AD}">
      <dgm:prSet phldrT="[Text]" custT="1"/>
      <dgm:spPr/>
      <dgm:t>
        <a:bodyPr/>
        <a:lstStyle/>
        <a:p>
          <a:pPr algn="ctr" rtl="1"/>
          <a:r>
            <a:rPr lang="ar-EG" sz="3600" b="1" dirty="0" smtClean="0">
              <a:solidFill>
                <a:schemeClr val="tx1"/>
              </a:solidFill>
            </a:rPr>
            <a:t>رياح ممطرة </a:t>
          </a:r>
          <a:endParaRPr lang="en-US" sz="36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لأنها تهب من الماء إلى اليابس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t>
        <a:bodyPr/>
        <a:lstStyle/>
        <a:p>
          <a:endParaRPr lang="en-US"/>
        </a:p>
      </dgm:t>
    </dgm:pt>
    <dgm:pt modelId="{1EACBA96-3956-4941-AEAE-623E02C07B37}" type="pres">
      <dgm:prSet presAssocID="{1914AD00-F8E2-4284-9184-E6D42E39F223}"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t>
        <a:bodyPr/>
        <a:lstStyle/>
        <a:p>
          <a:endParaRPr lang="en-US"/>
        </a:p>
      </dgm:t>
    </dgm:pt>
    <dgm:pt modelId="{06BFAC59-541C-4642-BD33-60A0EBCE56C8}" type="pres">
      <dgm:prSet presAssocID="{CB6B8C5B-AAF8-45A2-A2E1-5C69E53DC4AD}" presName="arrowAndChildren" presStyleCnt="0"/>
      <dgm:spPr/>
      <dgm:t>
        <a:bodyPr/>
        <a:lstStyle/>
        <a:p>
          <a:endParaRPr lang="en-US"/>
        </a:p>
      </dgm:t>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5AC53C60-5F28-428A-AAEF-C8F37FD2375C}" type="presOf" srcId="{1914AD00-F8E2-4284-9184-E6D42E39F223}" destId="{1EACBA96-3956-4941-AEAE-623E02C07B37}" srcOrd="0" destOrd="0" presId="urn:microsoft.com/office/officeart/2005/8/layout/process4"/>
    <dgm:cxn modelId="{3C578B67-CE00-49F9-8CFD-A2E5DF0062A3}" srcId="{AB0370E4-DF8C-45F8-BF53-6DDF917F24C3}" destId="{1914AD00-F8E2-4284-9184-E6D42E39F223}" srcOrd="1" destOrd="0" parTransId="{12D7EB46-4797-46B8-B191-AE54E1A5EE95}" sibTransId="{C9D21E0A-DA90-4C0E-886E-3D7B14B604C7}"/>
    <dgm:cxn modelId="{C6A8FC6B-95F8-4D64-81B0-4356EAA9BF66}" srcId="{AB0370E4-DF8C-45F8-BF53-6DDF917F24C3}" destId="{CB6B8C5B-AAF8-45A2-A2E1-5C69E53DC4AD}" srcOrd="0" destOrd="0" parTransId="{483BDCB3-1DC3-497E-9D46-D43438FDD45B}" sibTransId="{2DA97F7E-9F09-415C-92A8-51278F909148}"/>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1" csCatId="colorful" phldr="1"/>
      <dgm:spPr/>
      <dgm:t>
        <a:bodyPr/>
        <a:lstStyle/>
        <a:p>
          <a:endParaRPr lang="en-US"/>
        </a:p>
      </dgm:t>
    </dgm:pt>
    <dgm:pt modelId="{CB6B8C5B-AAF8-45A2-A2E1-5C69E53DC4AD}">
      <dgm:prSet phldrT="[Text]" custT="1"/>
      <dgm:spPr/>
      <dgm:t>
        <a:bodyPr/>
        <a:lstStyle/>
        <a:p>
          <a:pPr algn="ctr" rtl="1"/>
          <a:r>
            <a:rPr lang="ar-EG" sz="4000" b="1" dirty="0" smtClean="0">
              <a:solidFill>
                <a:schemeClr val="tx1"/>
              </a:solidFill>
            </a:rPr>
            <a:t>رياح جافة </a:t>
          </a:r>
          <a:endParaRPr lang="en-US" sz="40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لأنها تهب من اليابس إلى الماء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t>
        <a:bodyPr/>
        <a:lstStyle/>
        <a:p>
          <a:endParaRPr lang="en-US"/>
        </a:p>
      </dgm:t>
    </dgm:pt>
    <dgm:pt modelId="{1EACBA96-3956-4941-AEAE-623E02C07B37}" type="pres">
      <dgm:prSet presAssocID="{1914AD00-F8E2-4284-9184-E6D42E39F223}"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t>
        <a:bodyPr/>
        <a:lstStyle/>
        <a:p>
          <a:endParaRPr lang="en-US"/>
        </a:p>
      </dgm:t>
    </dgm:pt>
    <dgm:pt modelId="{06BFAC59-541C-4642-BD33-60A0EBCE56C8}" type="pres">
      <dgm:prSet presAssocID="{CB6B8C5B-AAF8-45A2-A2E1-5C69E53DC4AD}" presName="arrowAndChildren" presStyleCnt="0"/>
      <dgm:spPr/>
      <dgm:t>
        <a:bodyPr/>
        <a:lstStyle/>
        <a:p>
          <a:endParaRPr lang="en-US"/>
        </a:p>
      </dgm:t>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5AC53C60-5F28-428A-AAEF-C8F37FD2375C}" type="presOf" srcId="{1914AD00-F8E2-4284-9184-E6D42E39F223}" destId="{1EACBA96-3956-4941-AEAE-623E02C07B37}" srcOrd="0" destOrd="0" presId="urn:microsoft.com/office/officeart/2005/8/layout/process4"/>
    <dgm:cxn modelId="{3C578B67-CE00-49F9-8CFD-A2E5DF0062A3}" srcId="{AB0370E4-DF8C-45F8-BF53-6DDF917F24C3}" destId="{1914AD00-F8E2-4284-9184-E6D42E39F223}" srcOrd="1" destOrd="0" parTransId="{12D7EB46-4797-46B8-B191-AE54E1A5EE95}" sibTransId="{C9D21E0A-DA90-4C0E-886E-3D7B14B604C7}"/>
    <dgm:cxn modelId="{C6A8FC6B-95F8-4D64-81B0-4356EAA9BF66}" srcId="{AB0370E4-DF8C-45F8-BF53-6DDF917F24C3}" destId="{CB6B8C5B-AAF8-45A2-A2E1-5C69E53DC4AD}" srcOrd="0" destOrd="0" parTransId="{483BDCB3-1DC3-497E-9D46-D43438FDD45B}" sibTransId="{2DA97F7E-9F09-415C-92A8-51278F909148}"/>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B0370E4-DF8C-45F8-BF53-6DDF917F24C3}" type="doc">
      <dgm:prSet loTypeId="urn:microsoft.com/office/officeart/2005/8/layout/process4" loCatId="process" qsTypeId="urn:microsoft.com/office/officeart/2005/8/quickstyle/3d5" qsCatId="3D" csTypeId="urn:microsoft.com/office/officeart/2005/8/colors/colorful1" csCatId="colorful" phldr="1"/>
      <dgm:spPr/>
      <dgm:t>
        <a:bodyPr/>
        <a:lstStyle/>
        <a:p>
          <a:endParaRPr lang="en-US"/>
        </a:p>
      </dgm:t>
    </dgm:pt>
    <dgm:pt modelId="{CB6B8C5B-AAF8-45A2-A2E1-5C69E53DC4AD}">
      <dgm:prSet phldrT="[Text]" custT="1"/>
      <dgm:spPr/>
      <dgm:t>
        <a:bodyPr/>
        <a:lstStyle/>
        <a:p>
          <a:pPr algn="ctr" rtl="1"/>
          <a:r>
            <a:rPr lang="ar-EG" sz="4000" b="1" dirty="0" smtClean="0">
              <a:solidFill>
                <a:schemeClr val="tx1"/>
              </a:solidFill>
            </a:rPr>
            <a:t>وقد أدى اختلاف أنواع الرياح واتجهاتها وأنواع الأمطار </a:t>
          </a:r>
          <a:endParaRPr lang="en-US" sz="4000" b="1" dirty="0">
            <a:solidFill>
              <a:schemeClr val="tx1"/>
            </a:solidFill>
          </a:endParaRPr>
        </a:p>
      </dgm:t>
    </dgm:pt>
    <dgm:pt modelId="{483BDCB3-1DC3-497E-9D46-D43438FDD45B}" type="parTrans" cxnId="{C6A8FC6B-95F8-4D64-81B0-4356EAA9BF66}">
      <dgm:prSet/>
      <dgm:spPr/>
      <dgm:t>
        <a:bodyPr/>
        <a:lstStyle/>
        <a:p>
          <a:endParaRPr lang="en-US"/>
        </a:p>
      </dgm:t>
    </dgm:pt>
    <dgm:pt modelId="{2DA97F7E-9F09-415C-92A8-51278F909148}" type="sibTrans" cxnId="{C6A8FC6B-95F8-4D64-81B0-4356EAA9BF66}">
      <dgm:prSet/>
      <dgm:spPr/>
      <dgm:t>
        <a:bodyPr/>
        <a:lstStyle/>
        <a:p>
          <a:endParaRPr lang="en-US"/>
        </a:p>
      </dgm:t>
    </dgm:pt>
    <dgm:pt modelId="{1914AD00-F8E2-4284-9184-E6D42E39F223}">
      <dgm:prSet phldrT="[Text]"/>
      <dgm:spPr/>
      <dgm:t>
        <a:bodyPr/>
        <a:lstStyle/>
        <a:p>
          <a:pPr algn="ctr" rtl="1"/>
          <a:r>
            <a:rPr lang="ar-EG" b="1" dirty="0" smtClean="0">
              <a:solidFill>
                <a:schemeClr val="tx1"/>
              </a:solidFill>
            </a:rPr>
            <a:t>إلى اختلاف كميات المطر على سطح الأرض .</a:t>
          </a:r>
          <a:endParaRPr lang="en-US" b="1" dirty="0">
            <a:solidFill>
              <a:schemeClr val="tx1"/>
            </a:solidFill>
          </a:endParaRPr>
        </a:p>
      </dgm:t>
    </dgm:pt>
    <dgm:pt modelId="{12D7EB46-4797-46B8-B191-AE54E1A5EE95}" type="parTrans" cxnId="{3C578B67-CE00-49F9-8CFD-A2E5DF0062A3}">
      <dgm:prSet/>
      <dgm:spPr/>
      <dgm:t>
        <a:bodyPr/>
        <a:lstStyle/>
        <a:p>
          <a:endParaRPr lang="en-US"/>
        </a:p>
      </dgm:t>
    </dgm:pt>
    <dgm:pt modelId="{C9D21E0A-DA90-4C0E-886E-3D7B14B604C7}" type="sibTrans" cxnId="{3C578B67-CE00-49F9-8CFD-A2E5DF0062A3}">
      <dgm:prSet/>
      <dgm:spPr/>
      <dgm:t>
        <a:bodyPr/>
        <a:lstStyle/>
        <a:p>
          <a:endParaRPr lang="en-US"/>
        </a:p>
      </dgm:t>
    </dgm:pt>
    <dgm:pt modelId="{2F109FC6-E1AB-4B88-B807-B46348D5BDDD}" type="pres">
      <dgm:prSet presAssocID="{AB0370E4-DF8C-45F8-BF53-6DDF917F24C3}" presName="Name0" presStyleCnt="0">
        <dgm:presLayoutVars>
          <dgm:dir/>
          <dgm:animLvl val="lvl"/>
          <dgm:resizeHandles val="exact"/>
        </dgm:presLayoutVars>
      </dgm:prSet>
      <dgm:spPr/>
      <dgm:t>
        <a:bodyPr/>
        <a:lstStyle/>
        <a:p>
          <a:endParaRPr lang="en-US"/>
        </a:p>
      </dgm:t>
    </dgm:pt>
    <dgm:pt modelId="{16DF24F9-D844-4B83-8800-71E03A704817}" type="pres">
      <dgm:prSet presAssocID="{1914AD00-F8E2-4284-9184-E6D42E39F223}" presName="boxAndChildren" presStyleCnt="0"/>
      <dgm:spPr/>
      <dgm:t>
        <a:bodyPr/>
        <a:lstStyle/>
        <a:p>
          <a:endParaRPr lang="en-US"/>
        </a:p>
      </dgm:t>
    </dgm:pt>
    <dgm:pt modelId="{1EACBA96-3956-4941-AEAE-623E02C07B37}" type="pres">
      <dgm:prSet presAssocID="{1914AD00-F8E2-4284-9184-E6D42E39F223}" presName="parentTextBox" presStyleLbl="node1" presStyleIdx="0" presStyleCnt="2"/>
      <dgm:spPr/>
      <dgm:t>
        <a:bodyPr/>
        <a:lstStyle/>
        <a:p>
          <a:endParaRPr lang="en-US"/>
        </a:p>
      </dgm:t>
    </dgm:pt>
    <dgm:pt modelId="{C76C3C66-BFCB-47A7-9429-915F71A3156C}" type="pres">
      <dgm:prSet presAssocID="{2DA97F7E-9F09-415C-92A8-51278F909148}" presName="sp" presStyleCnt="0"/>
      <dgm:spPr/>
      <dgm:t>
        <a:bodyPr/>
        <a:lstStyle/>
        <a:p>
          <a:endParaRPr lang="en-US"/>
        </a:p>
      </dgm:t>
    </dgm:pt>
    <dgm:pt modelId="{06BFAC59-541C-4642-BD33-60A0EBCE56C8}" type="pres">
      <dgm:prSet presAssocID="{CB6B8C5B-AAF8-45A2-A2E1-5C69E53DC4AD}" presName="arrowAndChildren" presStyleCnt="0"/>
      <dgm:spPr/>
      <dgm:t>
        <a:bodyPr/>
        <a:lstStyle/>
        <a:p>
          <a:endParaRPr lang="en-US"/>
        </a:p>
      </dgm:t>
    </dgm:pt>
    <dgm:pt modelId="{7ED60713-3C51-4E7C-820E-D922A8856950}" type="pres">
      <dgm:prSet presAssocID="{CB6B8C5B-AAF8-45A2-A2E1-5C69E53DC4AD}" presName="parentTextArrow" presStyleLbl="node1" presStyleIdx="1" presStyleCnt="2"/>
      <dgm:spPr/>
      <dgm:t>
        <a:bodyPr/>
        <a:lstStyle/>
        <a:p>
          <a:endParaRPr lang="en-US"/>
        </a:p>
      </dgm:t>
    </dgm:pt>
  </dgm:ptLst>
  <dgm:cxnLst>
    <dgm:cxn modelId="{E2C35B31-A850-456F-9755-6F8745A7A2AD}" type="presOf" srcId="{AB0370E4-DF8C-45F8-BF53-6DDF917F24C3}" destId="{2F109FC6-E1AB-4B88-B807-B46348D5BDDD}" srcOrd="0" destOrd="0" presId="urn:microsoft.com/office/officeart/2005/8/layout/process4"/>
    <dgm:cxn modelId="{862D9545-0DB3-481D-BEC8-53F28773406C}" type="presOf" srcId="{CB6B8C5B-AAF8-45A2-A2E1-5C69E53DC4AD}" destId="{7ED60713-3C51-4E7C-820E-D922A8856950}" srcOrd="0" destOrd="0" presId="urn:microsoft.com/office/officeart/2005/8/layout/process4"/>
    <dgm:cxn modelId="{5AC53C60-5F28-428A-AAEF-C8F37FD2375C}" type="presOf" srcId="{1914AD00-F8E2-4284-9184-E6D42E39F223}" destId="{1EACBA96-3956-4941-AEAE-623E02C07B37}" srcOrd="0" destOrd="0" presId="urn:microsoft.com/office/officeart/2005/8/layout/process4"/>
    <dgm:cxn modelId="{3C578B67-CE00-49F9-8CFD-A2E5DF0062A3}" srcId="{AB0370E4-DF8C-45F8-BF53-6DDF917F24C3}" destId="{1914AD00-F8E2-4284-9184-E6D42E39F223}" srcOrd="1" destOrd="0" parTransId="{12D7EB46-4797-46B8-B191-AE54E1A5EE95}" sibTransId="{C9D21E0A-DA90-4C0E-886E-3D7B14B604C7}"/>
    <dgm:cxn modelId="{C6A8FC6B-95F8-4D64-81B0-4356EAA9BF66}" srcId="{AB0370E4-DF8C-45F8-BF53-6DDF917F24C3}" destId="{CB6B8C5B-AAF8-45A2-A2E1-5C69E53DC4AD}" srcOrd="0" destOrd="0" parTransId="{483BDCB3-1DC3-497E-9D46-D43438FDD45B}" sibTransId="{2DA97F7E-9F09-415C-92A8-51278F909148}"/>
    <dgm:cxn modelId="{0A4DAA8C-9A53-479E-B338-A15E1AFB85B5}" type="presParOf" srcId="{2F109FC6-E1AB-4B88-B807-B46348D5BDDD}" destId="{16DF24F9-D844-4B83-8800-71E03A704817}" srcOrd="0" destOrd="0" presId="urn:microsoft.com/office/officeart/2005/8/layout/process4"/>
    <dgm:cxn modelId="{0B1B7741-FA9C-44D0-BFE6-7BA8A3D88EE8}" type="presParOf" srcId="{16DF24F9-D844-4B83-8800-71E03A704817}" destId="{1EACBA96-3956-4941-AEAE-623E02C07B37}" srcOrd="0" destOrd="0" presId="urn:microsoft.com/office/officeart/2005/8/layout/process4"/>
    <dgm:cxn modelId="{BC461CE4-A821-4D0F-B2E2-47F44949B0CB}" type="presParOf" srcId="{2F109FC6-E1AB-4B88-B807-B46348D5BDDD}" destId="{C76C3C66-BFCB-47A7-9429-915F71A3156C}" srcOrd="1" destOrd="0" presId="urn:microsoft.com/office/officeart/2005/8/layout/process4"/>
    <dgm:cxn modelId="{185BB99C-47AF-4220-A51C-48D31026BBAE}" type="presParOf" srcId="{2F109FC6-E1AB-4B88-B807-B46348D5BDDD}" destId="{06BFAC59-541C-4642-BD33-60A0EBCE56C8}" srcOrd="2" destOrd="0" presId="urn:microsoft.com/office/officeart/2005/8/layout/process4"/>
    <dgm:cxn modelId="{6E535728-E6C3-40CD-9F39-C6361C84E442}" type="presParOf" srcId="{06BFAC59-541C-4642-BD33-60A0EBCE56C8}" destId="{7ED60713-3C51-4E7C-820E-D922A88569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824F4-6F8D-4738-B21C-BE2C571BA0CB}"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73FF0BB7-EA23-4A7D-BC02-3A963465599F}">
      <dgm:prSet phldrT="[Text]"/>
      <dgm:spPr/>
      <dgm:t>
        <a:bodyPr/>
        <a:lstStyle/>
        <a:p>
          <a:r>
            <a:rPr lang="ar-EG" b="1" dirty="0" smtClean="0">
              <a:solidFill>
                <a:schemeClr val="tx1"/>
              </a:solidFill>
            </a:rPr>
            <a:t>لقد خلق الله سبحانه وتعالى الأرض لتكون مستقرا للإنسان وزودها بكل عناصر الحياة وأول هذه العناصر هو المناخ فبإختلافه تختلف أشكال الحياة على الأرض حتى تصبح نظاما بيئيا صالحا ليعيش فيه الإنسان والحيوان والنبات فى علاقة متكاملة ومتوازنة .</a:t>
          </a:r>
          <a:endParaRPr lang="en-US" b="1" dirty="0">
            <a:solidFill>
              <a:schemeClr val="tx1"/>
            </a:solidFill>
          </a:endParaRPr>
        </a:p>
      </dgm:t>
    </dgm:pt>
    <dgm:pt modelId="{1002F3DA-CC4C-4C95-B4A3-3FE9D8A83997}" type="parTrans" cxnId="{75A8ED1B-8178-4E02-804A-164873731453}">
      <dgm:prSet/>
      <dgm:spPr/>
      <dgm:t>
        <a:bodyPr/>
        <a:lstStyle/>
        <a:p>
          <a:endParaRPr lang="en-US"/>
        </a:p>
      </dgm:t>
    </dgm:pt>
    <dgm:pt modelId="{0187F0E8-B325-4034-94BD-1AF108893C43}" type="sibTrans" cxnId="{75A8ED1B-8178-4E02-804A-164873731453}">
      <dgm:prSet/>
      <dgm:spPr/>
      <dgm:t>
        <a:bodyPr/>
        <a:lstStyle/>
        <a:p>
          <a:endParaRPr lang="en-US"/>
        </a:p>
      </dgm:t>
    </dgm:pt>
    <dgm:pt modelId="{90C46A23-9017-4BA2-95CB-DDCD4CD99D0C}" type="pres">
      <dgm:prSet presAssocID="{320824F4-6F8D-4738-B21C-BE2C571BA0CB}" presName="Name0" presStyleCnt="0">
        <dgm:presLayoutVars>
          <dgm:dir/>
          <dgm:resizeHandles val="exact"/>
        </dgm:presLayoutVars>
      </dgm:prSet>
      <dgm:spPr/>
      <dgm:t>
        <a:bodyPr/>
        <a:lstStyle/>
        <a:p>
          <a:endParaRPr lang="en-US"/>
        </a:p>
      </dgm:t>
    </dgm:pt>
    <dgm:pt modelId="{EFF6421B-6A6F-417C-8C0C-562A6340B463}" type="pres">
      <dgm:prSet presAssocID="{73FF0BB7-EA23-4A7D-BC02-3A963465599F}" presName="node" presStyleLbl="node1" presStyleIdx="0" presStyleCnt="1">
        <dgm:presLayoutVars>
          <dgm:bulletEnabled val="1"/>
        </dgm:presLayoutVars>
      </dgm:prSet>
      <dgm:spPr/>
      <dgm:t>
        <a:bodyPr/>
        <a:lstStyle/>
        <a:p>
          <a:endParaRPr lang="en-US"/>
        </a:p>
      </dgm:t>
    </dgm:pt>
  </dgm:ptLst>
  <dgm:cxnLst>
    <dgm:cxn modelId="{75A8ED1B-8178-4E02-804A-164873731453}" srcId="{320824F4-6F8D-4738-B21C-BE2C571BA0CB}" destId="{73FF0BB7-EA23-4A7D-BC02-3A963465599F}" srcOrd="0" destOrd="0" parTransId="{1002F3DA-CC4C-4C95-B4A3-3FE9D8A83997}" sibTransId="{0187F0E8-B325-4034-94BD-1AF108893C43}"/>
    <dgm:cxn modelId="{49E11F7B-A4BD-4D3B-B376-53E62DD4B0F9}" type="presOf" srcId="{320824F4-6F8D-4738-B21C-BE2C571BA0CB}" destId="{90C46A23-9017-4BA2-95CB-DDCD4CD99D0C}" srcOrd="0" destOrd="0" presId="urn:microsoft.com/office/officeart/2005/8/layout/hList6"/>
    <dgm:cxn modelId="{24E926D3-ED00-44E0-8D0C-72573DCBFE10}" type="presOf" srcId="{73FF0BB7-EA23-4A7D-BC02-3A963465599F}" destId="{EFF6421B-6A6F-417C-8C0C-562A6340B463}" srcOrd="0" destOrd="0" presId="urn:microsoft.com/office/officeart/2005/8/layout/hList6"/>
    <dgm:cxn modelId="{D88C98A4-37ED-4A1C-AECC-990CBCB423DC}" type="presParOf" srcId="{90C46A23-9017-4BA2-95CB-DDCD4CD99D0C}" destId="{EFF6421B-6A6F-417C-8C0C-562A6340B463}"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0824F4-6F8D-4738-B21C-BE2C571BA0CB}"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73FF0BB7-EA23-4A7D-BC02-3A963465599F}">
      <dgm:prSet phldrT="[Text]" custT="1"/>
      <dgm:spPr/>
      <dgm:t>
        <a:bodyPr/>
        <a:lstStyle/>
        <a:p>
          <a:r>
            <a:rPr lang="ar-EG" sz="3200" b="1" dirty="0" smtClean="0">
              <a:solidFill>
                <a:schemeClr val="tx1"/>
              </a:solidFill>
            </a:rPr>
            <a:t>وقد حدثت بعض التغيرات المناخية فى العصر الحديث نتيجة الإفراط فى استخدام التكنولوجيا كإرتفاع درجة الحرارة وانتشار الجفاف والتصحر والأعاصير فى جهات مختلفة من سطح الأرض .</a:t>
          </a:r>
          <a:endParaRPr lang="en-US" sz="3200" b="1" dirty="0">
            <a:solidFill>
              <a:schemeClr val="tx1"/>
            </a:solidFill>
          </a:endParaRPr>
        </a:p>
      </dgm:t>
    </dgm:pt>
    <dgm:pt modelId="{1002F3DA-CC4C-4C95-B4A3-3FE9D8A83997}" type="parTrans" cxnId="{75A8ED1B-8178-4E02-804A-164873731453}">
      <dgm:prSet/>
      <dgm:spPr/>
      <dgm:t>
        <a:bodyPr/>
        <a:lstStyle/>
        <a:p>
          <a:endParaRPr lang="en-US"/>
        </a:p>
      </dgm:t>
    </dgm:pt>
    <dgm:pt modelId="{0187F0E8-B325-4034-94BD-1AF108893C43}" type="sibTrans" cxnId="{75A8ED1B-8178-4E02-804A-164873731453}">
      <dgm:prSet/>
      <dgm:spPr/>
      <dgm:t>
        <a:bodyPr/>
        <a:lstStyle/>
        <a:p>
          <a:endParaRPr lang="en-US"/>
        </a:p>
      </dgm:t>
    </dgm:pt>
    <dgm:pt modelId="{90C46A23-9017-4BA2-95CB-DDCD4CD99D0C}" type="pres">
      <dgm:prSet presAssocID="{320824F4-6F8D-4738-B21C-BE2C571BA0CB}" presName="Name0" presStyleCnt="0">
        <dgm:presLayoutVars>
          <dgm:dir/>
          <dgm:resizeHandles val="exact"/>
        </dgm:presLayoutVars>
      </dgm:prSet>
      <dgm:spPr/>
      <dgm:t>
        <a:bodyPr/>
        <a:lstStyle/>
        <a:p>
          <a:endParaRPr lang="en-US"/>
        </a:p>
      </dgm:t>
    </dgm:pt>
    <dgm:pt modelId="{EFF6421B-6A6F-417C-8C0C-562A6340B463}" type="pres">
      <dgm:prSet presAssocID="{73FF0BB7-EA23-4A7D-BC02-3A963465599F}" presName="node" presStyleLbl="node1" presStyleIdx="0" presStyleCnt="1" custLinFactNeighborX="1022" custLinFactNeighborY="-44">
        <dgm:presLayoutVars>
          <dgm:bulletEnabled val="1"/>
        </dgm:presLayoutVars>
      </dgm:prSet>
      <dgm:spPr/>
      <dgm:t>
        <a:bodyPr/>
        <a:lstStyle/>
        <a:p>
          <a:endParaRPr lang="en-US"/>
        </a:p>
      </dgm:t>
    </dgm:pt>
  </dgm:ptLst>
  <dgm:cxnLst>
    <dgm:cxn modelId="{75A8ED1B-8178-4E02-804A-164873731453}" srcId="{320824F4-6F8D-4738-B21C-BE2C571BA0CB}" destId="{73FF0BB7-EA23-4A7D-BC02-3A963465599F}" srcOrd="0" destOrd="0" parTransId="{1002F3DA-CC4C-4C95-B4A3-3FE9D8A83997}" sibTransId="{0187F0E8-B325-4034-94BD-1AF108893C43}"/>
    <dgm:cxn modelId="{49E11F7B-A4BD-4D3B-B376-53E62DD4B0F9}" type="presOf" srcId="{320824F4-6F8D-4738-B21C-BE2C571BA0CB}" destId="{90C46A23-9017-4BA2-95CB-DDCD4CD99D0C}" srcOrd="0" destOrd="0" presId="urn:microsoft.com/office/officeart/2005/8/layout/hList6"/>
    <dgm:cxn modelId="{24E926D3-ED00-44E0-8D0C-72573DCBFE10}" type="presOf" srcId="{73FF0BB7-EA23-4A7D-BC02-3A963465599F}" destId="{EFF6421B-6A6F-417C-8C0C-562A6340B463}" srcOrd="0" destOrd="0" presId="urn:microsoft.com/office/officeart/2005/8/layout/hList6"/>
    <dgm:cxn modelId="{D88C98A4-37ED-4A1C-AECC-990CBCB423DC}" type="presParOf" srcId="{90C46A23-9017-4BA2-95CB-DDCD4CD99D0C}" destId="{EFF6421B-6A6F-417C-8C0C-562A6340B463}"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E0797D-A25B-4554-A324-DCF06CB3375C}" type="doc">
      <dgm:prSet loTypeId="urn:microsoft.com/office/officeart/2005/8/layout/list1" loCatId="list" qsTypeId="urn:microsoft.com/office/officeart/2005/8/quickstyle/3d5" qsCatId="3D" csTypeId="urn:microsoft.com/office/officeart/2005/8/colors/colorful1" csCatId="colorful" phldr="1"/>
      <dgm:spPr/>
      <dgm:t>
        <a:bodyPr/>
        <a:lstStyle/>
        <a:p>
          <a:endParaRPr lang="en-US"/>
        </a:p>
      </dgm:t>
    </dgm:pt>
    <dgm:pt modelId="{B9664D67-36C6-4786-BA40-AF6E453EB816}">
      <dgm:prSet phldrT="[Text]"/>
      <dgm:spPr/>
      <dgm:t>
        <a:bodyPr/>
        <a:lstStyle/>
        <a:p>
          <a:pPr algn="ctr" rtl="1"/>
          <a:r>
            <a:rPr lang="ar-EG" b="1" dirty="0" smtClean="0">
              <a:solidFill>
                <a:schemeClr val="tx1"/>
              </a:solidFill>
            </a:rPr>
            <a:t>النظام البيئى :</a:t>
          </a:r>
          <a:endParaRPr lang="en-US" b="1" dirty="0">
            <a:solidFill>
              <a:schemeClr val="tx1"/>
            </a:solidFill>
          </a:endParaRPr>
        </a:p>
      </dgm:t>
    </dgm:pt>
    <dgm:pt modelId="{48E2E8A6-0016-4BC9-8A8F-5FF681F54B0B}" type="parTrans" cxnId="{3FA593BA-023E-4C0E-A9F7-C9FCCD13E3AC}">
      <dgm:prSet/>
      <dgm:spPr/>
      <dgm:t>
        <a:bodyPr/>
        <a:lstStyle/>
        <a:p>
          <a:endParaRPr lang="en-US"/>
        </a:p>
      </dgm:t>
    </dgm:pt>
    <dgm:pt modelId="{06626843-CE58-4EDD-94FE-F063404CB360}" type="sibTrans" cxnId="{3FA593BA-023E-4C0E-A9F7-C9FCCD13E3AC}">
      <dgm:prSet/>
      <dgm:spPr/>
      <dgm:t>
        <a:bodyPr/>
        <a:lstStyle/>
        <a:p>
          <a:endParaRPr lang="en-US"/>
        </a:p>
      </dgm:t>
    </dgm:pt>
    <dgm:pt modelId="{B8C04FB9-7CAA-4E17-9A2B-BBA53569B5A6}">
      <dgm:prSet/>
      <dgm:spPr>
        <a:solidFill>
          <a:srgbClr val="FFFF00">
            <a:alpha val="90000"/>
          </a:srgbClr>
        </a:solidFill>
      </dgm:spPr>
      <dgm:t>
        <a:bodyPr/>
        <a:lstStyle/>
        <a:p>
          <a:pPr algn="ctr" rtl="1"/>
          <a:r>
            <a:rPr lang="ar-EG" b="1" dirty="0" smtClean="0"/>
            <a:t>هو نظام مفتوح تتفاعل فيه عناصر البيئة المختلفة من طاقة الشمس والمياه والنبات والحيوان والإنسان .</a:t>
          </a:r>
          <a:endParaRPr lang="en-US" b="1" dirty="0"/>
        </a:p>
      </dgm:t>
    </dgm:pt>
    <dgm:pt modelId="{58A8816A-1CEF-4818-8843-4304002E3446}" type="parTrans" cxnId="{77F49F34-917C-4696-9BDC-8D35352ACA4E}">
      <dgm:prSet/>
      <dgm:spPr/>
      <dgm:t>
        <a:bodyPr/>
        <a:lstStyle/>
        <a:p>
          <a:endParaRPr lang="en-US"/>
        </a:p>
      </dgm:t>
    </dgm:pt>
    <dgm:pt modelId="{0F292B51-BF94-4F0F-BAFC-A22E17C37101}" type="sibTrans" cxnId="{77F49F34-917C-4696-9BDC-8D35352ACA4E}">
      <dgm:prSet/>
      <dgm:spPr/>
      <dgm:t>
        <a:bodyPr/>
        <a:lstStyle/>
        <a:p>
          <a:endParaRPr lang="en-US"/>
        </a:p>
      </dgm:t>
    </dgm:pt>
    <dgm:pt modelId="{F66568ED-A829-4457-B841-D0D43360B709}" type="pres">
      <dgm:prSet presAssocID="{9EE0797D-A25B-4554-A324-DCF06CB3375C}" presName="linear" presStyleCnt="0">
        <dgm:presLayoutVars>
          <dgm:dir/>
          <dgm:animLvl val="lvl"/>
          <dgm:resizeHandles val="exact"/>
        </dgm:presLayoutVars>
      </dgm:prSet>
      <dgm:spPr/>
      <dgm:t>
        <a:bodyPr/>
        <a:lstStyle/>
        <a:p>
          <a:endParaRPr lang="en-US"/>
        </a:p>
      </dgm:t>
    </dgm:pt>
    <dgm:pt modelId="{28793B78-9545-4299-808D-D805EC5CF1BF}" type="pres">
      <dgm:prSet presAssocID="{B9664D67-36C6-4786-BA40-AF6E453EB816}" presName="parentLin" presStyleCnt="0"/>
      <dgm:spPr/>
    </dgm:pt>
    <dgm:pt modelId="{8D8168F5-6E10-4C19-A029-40AEACB88F58}" type="pres">
      <dgm:prSet presAssocID="{B9664D67-36C6-4786-BA40-AF6E453EB816}" presName="parentLeftMargin" presStyleLbl="node1" presStyleIdx="0" presStyleCnt="1"/>
      <dgm:spPr/>
      <dgm:t>
        <a:bodyPr/>
        <a:lstStyle/>
        <a:p>
          <a:endParaRPr lang="en-US"/>
        </a:p>
      </dgm:t>
    </dgm:pt>
    <dgm:pt modelId="{899505C9-8DD0-4AF9-8C44-C6BE88607E09}" type="pres">
      <dgm:prSet presAssocID="{B9664D67-36C6-4786-BA40-AF6E453EB816}" presName="parentText" presStyleLbl="node1" presStyleIdx="0" presStyleCnt="1">
        <dgm:presLayoutVars>
          <dgm:chMax val="0"/>
          <dgm:bulletEnabled val="1"/>
        </dgm:presLayoutVars>
      </dgm:prSet>
      <dgm:spPr/>
      <dgm:t>
        <a:bodyPr/>
        <a:lstStyle/>
        <a:p>
          <a:endParaRPr lang="en-US"/>
        </a:p>
      </dgm:t>
    </dgm:pt>
    <dgm:pt modelId="{5627238A-FF9E-4F92-86A8-B1F765910A04}" type="pres">
      <dgm:prSet presAssocID="{B9664D67-36C6-4786-BA40-AF6E453EB816}" presName="negativeSpace" presStyleCnt="0"/>
      <dgm:spPr/>
    </dgm:pt>
    <dgm:pt modelId="{5282A003-6754-41D2-9497-1A700358D809}" type="pres">
      <dgm:prSet presAssocID="{B9664D67-36C6-4786-BA40-AF6E453EB816}" presName="childText" presStyleLbl="conFgAcc1" presStyleIdx="0" presStyleCnt="1">
        <dgm:presLayoutVars>
          <dgm:bulletEnabled val="1"/>
        </dgm:presLayoutVars>
      </dgm:prSet>
      <dgm:spPr/>
      <dgm:t>
        <a:bodyPr/>
        <a:lstStyle/>
        <a:p>
          <a:endParaRPr lang="en-US"/>
        </a:p>
      </dgm:t>
    </dgm:pt>
  </dgm:ptLst>
  <dgm:cxnLst>
    <dgm:cxn modelId="{BA19F2AF-8954-4EB5-A547-EBBA5342C238}" type="presOf" srcId="{B9664D67-36C6-4786-BA40-AF6E453EB816}" destId="{899505C9-8DD0-4AF9-8C44-C6BE88607E09}" srcOrd="1" destOrd="0" presId="urn:microsoft.com/office/officeart/2005/8/layout/list1"/>
    <dgm:cxn modelId="{C885B9A0-9F9A-452C-9AC3-58A5E2A188B8}" type="presOf" srcId="{9EE0797D-A25B-4554-A324-DCF06CB3375C}" destId="{F66568ED-A829-4457-B841-D0D43360B709}" srcOrd="0" destOrd="0" presId="urn:microsoft.com/office/officeart/2005/8/layout/list1"/>
    <dgm:cxn modelId="{29843599-9558-4553-B301-53169D367752}" type="presOf" srcId="{B8C04FB9-7CAA-4E17-9A2B-BBA53569B5A6}" destId="{5282A003-6754-41D2-9497-1A700358D809}" srcOrd="0" destOrd="0" presId="urn:microsoft.com/office/officeart/2005/8/layout/list1"/>
    <dgm:cxn modelId="{398DB61D-DE3B-42E1-BAA0-A5DEA96A11CA}" type="presOf" srcId="{B9664D67-36C6-4786-BA40-AF6E453EB816}" destId="{8D8168F5-6E10-4C19-A029-40AEACB88F58}" srcOrd="0" destOrd="0" presId="urn:microsoft.com/office/officeart/2005/8/layout/list1"/>
    <dgm:cxn modelId="{3FA593BA-023E-4C0E-A9F7-C9FCCD13E3AC}" srcId="{9EE0797D-A25B-4554-A324-DCF06CB3375C}" destId="{B9664D67-36C6-4786-BA40-AF6E453EB816}" srcOrd="0" destOrd="0" parTransId="{48E2E8A6-0016-4BC9-8A8F-5FF681F54B0B}" sibTransId="{06626843-CE58-4EDD-94FE-F063404CB360}"/>
    <dgm:cxn modelId="{77F49F34-917C-4696-9BDC-8D35352ACA4E}" srcId="{B9664D67-36C6-4786-BA40-AF6E453EB816}" destId="{B8C04FB9-7CAA-4E17-9A2B-BBA53569B5A6}" srcOrd="0" destOrd="0" parTransId="{58A8816A-1CEF-4818-8843-4304002E3446}" sibTransId="{0F292B51-BF94-4F0F-BAFC-A22E17C37101}"/>
    <dgm:cxn modelId="{A55E511E-3DC6-4A7E-BE18-87D2EDA1AAAE}" type="presParOf" srcId="{F66568ED-A829-4457-B841-D0D43360B709}" destId="{28793B78-9545-4299-808D-D805EC5CF1BF}" srcOrd="0" destOrd="0" presId="urn:microsoft.com/office/officeart/2005/8/layout/list1"/>
    <dgm:cxn modelId="{67764C1E-8758-4B8C-BF2B-157D25B7549B}" type="presParOf" srcId="{28793B78-9545-4299-808D-D805EC5CF1BF}" destId="{8D8168F5-6E10-4C19-A029-40AEACB88F58}" srcOrd="0" destOrd="0" presId="urn:microsoft.com/office/officeart/2005/8/layout/list1"/>
    <dgm:cxn modelId="{09571D75-23C8-48AF-8E4E-D76FEE70E34E}" type="presParOf" srcId="{28793B78-9545-4299-808D-D805EC5CF1BF}" destId="{899505C9-8DD0-4AF9-8C44-C6BE88607E09}" srcOrd="1" destOrd="0" presId="urn:microsoft.com/office/officeart/2005/8/layout/list1"/>
    <dgm:cxn modelId="{CFFAC822-9075-4B99-9EB6-27987F9FE4B4}" type="presParOf" srcId="{F66568ED-A829-4457-B841-D0D43360B709}" destId="{5627238A-FF9E-4F92-86A8-B1F765910A04}" srcOrd="1" destOrd="0" presId="urn:microsoft.com/office/officeart/2005/8/layout/list1"/>
    <dgm:cxn modelId="{21A01AE6-EF65-4114-92DB-B570D481BF20}" type="presParOf" srcId="{F66568ED-A829-4457-B841-D0D43360B709}" destId="{5282A003-6754-41D2-9497-1A700358D809}"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EC038C-EF4C-4CEF-8442-A996297CC422}" type="doc">
      <dgm:prSet loTypeId="urn:microsoft.com/office/officeart/2005/8/layout/architecture" loCatId="list" qsTypeId="urn:microsoft.com/office/officeart/2005/8/quickstyle/3d5" qsCatId="3D" csTypeId="urn:microsoft.com/office/officeart/2005/8/colors/colorful3" csCatId="colorful" phldr="1"/>
      <dgm:spPr/>
      <dgm:t>
        <a:bodyPr/>
        <a:lstStyle/>
        <a:p>
          <a:endParaRPr lang="en-US"/>
        </a:p>
      </dgm:t>
    </dgm:pt>
    <dgm:pt modelId="{19EC198A-7BA9-408A-90B3-6D6352087373}">
      <dgm:prSet phldrT="[Text]"/>
      <dgm:spPr/>
      <dgm:t>
        <a:bodyPr/>
        <a:lstStyle/>
        <a:p>
          <a:r>
            <a:rPr lang="ar-EG" b="1" dirty="0" smtClean="0">
              <a:solidFill>
                <a:schemeClr val="tx1"/>
              </a:solidFill>
            </a:rPr>
            <a:t>عناصر المناخ </a:t>
          </a:r>
          <a:endParaRPr lang="en-US" b="1" dirty="0">
            <a:solidFill>
              <a:schemeClr val="tx1"/>
            </a:solidFill>
          </a:endParaRPr>
        </a:p>
      </dgm:t>
    </dgm:pt>
    <dgm:pt modelId="{4590F6AE-D7A9-4129-B5BF-ADF278B58894}" type="parTrans" cxnId="{33E73893-7087-4860-9C41-96418A950D80}">
      <dgm:prSet/>
      <dgm:spPr/>
      <dgm:t>
        <a:bodyPr/>
        <a:lstStyle/>
        <a:p>
          <a:endParaRPr lang="en-US"/>
        </a:p>
      </dgm:t>
    </dgm:pt>
    <dgm:pt modelId="{8DA05316-039F-4599-85F2-AAB39DB21BE0}" type="sibTrans" cxnId="{33E73893-7087-4860-9C41-96418A950D80}">
      <dgm:prSet/>
      <dgm:spPr/>
      <dgm:t>
        <a:bodyPr/>
        <a:lstStyle/>
        <a:p>
          <a:endParaRPr lang="en-US"/>
        </a:p>
      </dgm:t>
    </dgm:pt>
    <dgm:pt modelId="{612F3FA6-3291-4EE5-8705-203E7ABDD2F3}" type="pres">
      <dgm:prSet presAssocID="{A0EC038C-EF4C-4CEF-8442-A996297CC422}" presName="Name0" presStyleCnt="0">
        <dgm:presLayoutVars>
          <dgm:chPref val="1"/>
          <dgm:dir/>
          <dgm:animOne val="branch"/>
          <dgm:animLvl val="lvl"/>
          <dgm:resizeHandles/>
        </dgm:presLayoutVars>
      </dgm:prSet>
      <dgm:spPr/>
      <dgm:t>
        <a:bodyPr/>
        <a:lstStyle/>
        <a:p>
          <a:endParaRPr lang="en-US"/>
        </a:p>
      </dgm:t>
    </dgm:pt>
    <dgm:pt modelId="{EF5951C2-8B51-4B6F-AFB7-ADF0A08024EF}" type="pres">
      <dgm:prSet presAssocID="{19EC198A-7BA9-408A-90B3-6D6352087373}" presName="vertOne" presStyleCnt="0"/>
      <dgm:spPr/>
    </dgm:pt>
    <dgm:pt modelId="{92BD5AA7-FA41-4D9E-A8D6-4DE36DA2C150}" type="pres">
      <dgm:prSet presAssocID="{19EC198A-7BA9-408A-90B3-6D6352087373}" presName="txOne" presStyleLbl="node0" presStyleIdx="0" presStyleCnt="1" custLinFactNeighborX="-100" custLinFactNeighborY="60000">
        <dgm:presLayoutVars>
          <dgm:chPref val="3"/>
        </dgm:presLayoutVars>
      </dgm:prSet>
      <dgm:spPr/>
      <dgm:t>
        <a:bodyPr/>
        <a:lstStyle/>
        <a:p>
          <a:endParaRPr lang="en-US"/>
        </a:p>
      </dgm:t>
    </dgm:pt>
    <dgm:pt modelId="{686F8311-8A42-4BA5-9D04-D8C1C09FED98}" type="pres">
      <dgm:prSet presAssocID="{19EC198A-7BA9-408A-90B3-6D6352087373}" presName="horzOne" presStyleCnt="0"/>
      <dgm:spPr/>
    </dgm:pt>
  </dgm:ptLst>
  <dgm:cxnLst>
    <dgm:cxn modelId="{33E73893-7087-4860-9C41-96418A950D80}" srcId="{A0EC038C-EF4C-4CEF-8442-A996297CC422}" destId="{19EC198A-7BA9-408A-90B3-6D6352087373}" srcOrd="0" destOrd="0" parTransId="{4590F6AE-D7A9-4129-B5BF-ADF278B58894}" sibTransId="{8DA05316-039F-4599-85F2-AAB39DB21BE0}"/>
    <dgm:cxn modelId="{5B3AEFF6-5482-467F-9D2B-7055D749EFBD}" type="presOf" srcId="{19EC198A-7BA9-408A-90B3-6D6352087373}" destId="{92BD5AA7-FA41-4D9E-A8D6-4DE36DA2C150}" srcOrd="0" destOrd="0" presId="urn:microsoft.com/office/officeart/2005/8/layout/architecture"/>
    <dgm:cxn modelId="{AE97649F-BAEA-41AA-8E72-ED62F34147F5}" type="presOf" srcId="{A0EC038C-EF4C-4CEF-8442-A996297CC422}" destId="{612F3FA6-3291-4EE5-8705-203E7ABDD2F3}" srcOrd="0" destOrd="0" presId="urn:microsoft.com/office/officeart/2005/8/layout/architecture"/>
    <dgm:cxn modelId="{25B648ED-3805-4EAF-8622-3B91A9362894}" type="presParOf" srcId="{612F3FA6-3291-4EE5-8705-203E7ABDD2F3}" destId="{EF5951C2-8B51-4B6F-AFB7-ADF0A08024EF}" srcOrd="0" destOrd="0" presId="urn:microsoft.com/office/officeart/2005/8/layout/architecture"/>
    <dgm:cxn modelId="{779CFC78-624E-4A57-8A67-F99E923EF9AC}" type="presParOf" srcId="{EF5951C2-8B51-4B6F-AFB7-ADF0A08024EF}" destId="{92BD5AA7-FA41-4D9E-A8D6-4DE36DA2C150}" srcOrd="0" destOrd="0" presId="urn:microsoft.com/office/officeart/2005/8/layout/architecture"/>
    <dgm:cxn modelId="{3DD727B9-C99A-433F-A1A9-AA46121F0CAA}" type="presParOf" srcId="{EF5951C2-8B51-4B6F-AFB7-ADF0A08024EF}" destId="{686F8311-8A42-4BA5-9D04-D8C1C09FED9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0824F4-6F8D-4738-B21C-BE2C571BA0CB}"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73FF0BB7-EA23-4A7D-BC02-3A963465599F}">
      <dgm:prSet phldrT="[Text]" custT="1"/>
      <dgm:spPr/>
      <dgm:t>
        <a:bodyPr/>
        <a:lstStyle/>
        <a:p>
          <a:r>
            <a:rPr lang="ar-EG" sz="3600" b="1" dirty="0" smtClean="0">
              <a:solidFill>
                <a:schemeClr val="tx1"/>
              </a:solidFill>
            </a:rPr>
            <a:t>هو متوسط حالة الجو فى فترة زمنية طويلة من حيث الحرارة والضغط الجوى والرياح والمطر .</a:t>
          </a:r>
          <a:endParaRPr lang="en-US" sz="3600" b="1" dirty="0">
            <a:solidFill>
              <a:schemeClr val="tx1"/>
            </a:solidFill>
          </a:endParaRPr>
        </a:p>
      </dgm:t>
    </dgm:pt>
    <dgm:pt modelId="{1002F3DA-CC4C-4C95-B4A3-3FE9D8A83997}" type="parTrans" cxnId="{75A8ED1B-8178-4E02-804A-164873731453}">
      <dgm:prSet/>
      <dgm:spPr/>
      <dgm:t>
        <a:bodyPr/>
        <a:lstStyle/>
        <a:p>
          <a:endParaRPr lang="en-US"/>
        </a:p>
      </dgm:t>
    </dgm:pt>
    <dgm:pt modelId="{0187F0E8-B325-4034-94BD-1AF108893C43}" type="sibTrans" cxnId="{75A8ED1B-8178-4E02-804A-164873731453}">
      <dgm:prSet/>
      <dgm:spPr/>
      <dgm:t>
        <a:bodyPr/>
        <a:lstStyle/>
        <a:p>
          <a:endParaRPr lang="en-US"/>
        </a:p>
      </dgm:t>
    </dgm:pt>
    <dgm:pt modelId="{90C46A23-9017-4BA2-95CB-DDCD4CD99D0C}" type="pres">
      <dgm:prSet presAssocID="{320824F4-6F8D-4738-B21C-BE2C571BA0CB}" presName="Name0" presStyleCnt="0">
        <dgm:presLayoutVars>
          <dgm:dir/>
          <dgm:resizeHandles val="exact"/>
        </dgm:presLayoutVars>
      </dgm:prSet>
      <dgm:spPr/>
      <dgm:t>
        <a:bodyPr/>
        <a:lstStyle/>
        <a:p>
          <a:endParaRPr lang="en-US"/>
        </a:p>
      </dgm:t>
    </dgm:pt>
    <dgm:pt modelId="{EFF6421B-6A6F-417C-8C0C-562A6340B463}" type="pres">
      <dgm:prSet presAssocID="{73FF0BB7-EA23-4A7D-BC02-3A963465599F}" presName="node" presStyleLbl="node1" presStyleIdx="0" presStyleCnt="1" custLinFactNeighborX="677" custLinFactNeighborY="3448">
        <dgm:presLayoutVars>
          <dgm:bulletEnabled val="1"/>
        </dgm:presLayoutVars>
      </dgm:prSet>
      <dgm:spPr/>
      <dgm:t>
        <a:bodyPr/>
        <a:lstStyle/>
        <a:p>
          <a:endParaRPr lang="en-US"/>
        </a:p>
      </dgm:t>
    </dgm:pt>
  </dgm:ptLst>
  <dgm:cxnLst>
    <dgm:cxn modelId="{75A8ED1B-8178-4E02-804A-164873731453}" srcId="{320824F4-6F8D-4738-B21C-BE2C571BA0CB}" destId="{73FF0BB7-EA23-4A7D-BC02-3A963465599F}" srcOrd="0" destOrd="0" parTransId="{1002F3DA-CC4C-4C95-B4A3-3FE9D8A83997}" sibTransId="{0187F0E8-B325-4034-94BD-1AF108893C43}"/>
    <dgm:cxn modelId="{49E11F7B-A4BD-4D3B-B376-53E62DD4B0F9}" type="presOf" srcId="{320824F4-6F8D-4738-B21C-BE2C571BA0CB}" destId="{90C46A23-9017-4BA2-95CB-DDCD4CD99D0C}" srcOrd="0" destOrd="0" presId="urn:microsoft.com/office/officeart/2005/8/layout/hList6"/>
    <dgm:cxn modelId="{24E926D3-ED00-44E0-8D0C-72573DCBFE10}" type="presOf" srcId="{73FF0BB7-EA23-4A7D-BC02-3A963465599F}" destId="{EFF6421B-6A6F-417C-8C0C-562A6340B463}" srcOrd="0" destOrd="0" presId="urn:microsoft.com/office/officeart/2005/8/layout/hList6"/>
    <dgm:cxn modelId="{D88C98A4-37ED-4A1C-AECC-990CBCB423DC}" type="presParOf" srcId="{90C46A23-9017-4BA2-95CB-DDCD4CD99D0C}" destId="{EFF6421B-6A6F-417C-8C0C-562A6340B463}"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D4F3E8-5261-4E88-A92A-F507FD9E12A1}" type="doc">
      <dgm:prSet loTypeId="urn:microsoft.com/office/officeart/2005/8/layout/hierarchy6" loCatId="hierarchy" qsTypeId="urn:microsoft.com/office/officeart/2005/8/quickstyle/3d5" qsCatId="3D" csTypeId="urn:microsoft.com/office/officeart/2005/8/colors/colorful1" csCatId="colorful" phldr="1"/>
      <dgm:spPr/>
      <dgm:t>
        <a:bodyPr/>
        <a:lstStyle/>
        <a:p>
          <a:endParaRPr lang="en-US"/>
        </a:p>
      </dgm:t>
    </dgm:pt>
    <dgm:pt modelId="{E00A11DE-4181-4CE1-A979-5B80463EEB9D}">
      <dgm:prSet phldrT="[Text]"/>
      <dgm:spPr/>
      <dgm:t>
        <a:bodyPr/>
        <a:lstStyle/>
        <a:p>
          <a:r>
            <a:rPr lang="ar-EG" b="1" dirty="0" smtClean="0">
              <a:solidFill>
                <a:schemeClr val="tx1"/>
              </a:solidFill>
            </a:rPr>
            <a:t>عناصر المناخ</a:t>
          </a:r>
          <a:endParaRPr lang="en-US" b="1" dirty="0">
            <a:solidFill>
              <a:schemeClr val="tx1"/>
            </a:solidFill>
          </a:endParaRPr>
        </a:p>
      </dgm:t>
    </dgm:pt>
    <dgm:pt modelId="{C2363910-D14E-46C8-AFB3-D718A4DF89AE}" type="parTrans" cxnId="{6CD7C6AD-9747-4713-AC57-2D3A1CB464BA}">
      <dgm:prSet/>
      <dgm:spPr/>
      <dgm:t>
        <a:bodyPr/>
        <a:lstStyle/>
        <a:p>
          <a:endParaRPr lang="en-US"/>
        </a:p>
      </dgm:t>
    </dgm:pt>
    <dgm:pt modelId="{A53C8EB6-B0B7-4BB5-8D58-D59DCCC819B7}" type="sibTrans" cxnId="{6CD7C6AD-9747-4713-AC57-2D3A1CB464BA}">
      <dgm:prSet/>
      <dgm:spPr/>
      <dgm:t>
        <a:bodyPr/>
        <a:lstStyle/>
        <a:p>
          <a:endParaRPr lang="en-US"/>
        </a:p>
      </dgm:t>
    </dgm:pt>
    <dgm:pt modelId="{FB07C2C7-FB21-43D1-8874-A92E325091BD}">
      <dgm:prSet phldrT="[Text]"/>
      <dgm:spPr/>
      <dgm:t>
        <a:bodyPr/>
        <a:lstStyle/>
        <a:p>
          <a:r>
            <a:rPr lang="ar-EG" b="1" dirty="0" smtClean="0">
              <a:solidFill>
                <a:schemeClr val="tx1"/>
              </a:solidFill>
            </a:rPr>
            <a:t>الأمطار</a:t>
          </a:r>
          <a:endParaRPr lang="en-US" b="1" dirty="0">
            <a:solidFill>
              <a:schemeClr val="tx1"/>
            </a:solidFill>
          </a:endParaRPr>
        </a:p>
      </dgm:t>
    </dgm:pt>
    <dgm:pt modelId="{670A0AA7-9907-433B-A250-19AC931F7B7E}" type="parTrans" cxnId="{09A416A8-EA69-48A2-B415-A79D856E9177}">
      <dgm:prSet/>
      <dgm:spPr/>
      <dgm:t>
        <a:bodyPr/>
        <a:lstStyle/>
        <a:p>
          <a:endParaRPr lang="en-US"/>
        </a:p>
      </dgm:t>
    </dgm:pt>
    <dgm:pt modelId="{2D9C8A11-A811-4754-B826-D67CBA927C3E}" type="sibTrans" cxnId="{09A416A8-EA69-48A2-B415-A79D856E9177}">
      <dgm:prSet/>
      <dgm:spPr/>
      <dgm:t>
        <a:bodyPr/>
        <a:lstStyle/>
        <a:p>
          <a:endParaRPr lang="en-US"/>
        </a:p>
      </dgm:t>
    </dgm:pt>
    <dgm:pt modelId="{C707E4F6-95AE-4D5F-B4CA-85D03F43FFFF}">
      <dgm:prSet phldrT="[Text]" custT="1"/>
      <dgm:spPr/>
      <dgm:t>
        <a:bodyPr/>
        <a:lstStyle/>
        <a:p>
          <a:r>
            <a:rPr lang="ar-EG" sz="4000" b="1" dirty="0" smtClean="0">
              <a:solidFill>
                <a:schemeClr val="tx1"/>
              </a:solidFill>
            </a:rPr>
            <a:t>الحرارة</a:t>
          </a:r>
          <a:endParaRPr lang="en-US" sz="4000" b="1" dirty="0">
            <a:solidFill>
              <a:schemeClr val="tx1"/>
            </a:solidFill>
          </a:endParaRPr>
        </a:p>
      </dgm:t>
    </dgm:pt>
    <dgm:pt modelId="{8048E4D1-EB23-46F0-804F-6D77F7A8901A}" type="parTrans" cxnId="{657E58A9-A474-4BEF-90C2-016911F7D28F}">
      <dgm:prSet/>
      <dgm:spPr/>
      <dgm:t>
        <a:bodyPr/>
        <a:lstStyle/>
        <a:p>
          <a:endParaRPr lang="en-US"/>
        </a:p>
      </dgm:t>
    </dgm:pt>
    <dgm:pt modelId="{80FA53FB-204F-4B42-892B-D657BFC23C8E}" type="sibTrans" cxnId="{657E58A9-A474-4BEF-90C2-016911F7D28F}">
      <dgm:prSet/>
      <dgm:spPr/>
      <dgm:t>
        <a:bodyPr/>
        <a:lstStyle/>
        <a:p>
          <a:endParaRPr lang="en-US"/>
        </a:p>
      </dgm:t>
    </dgm:pt>
    <dgm:pt modelId="{F58CD0B4-46B6-41FB-B9A8-E9C22D2B8092}">
      <dgm:prSet phldrT="[Text]" custT="1"/>
      <dgm:spPr/>
      <dgm:t>
        <a:bodyPr/>
        <a:lstStyle/>
        <a:p>
          <a:r>
            <a:rPr lang="ar-EG" sz="3200" b="1" dirty="0" smtClean="0">
              <a:solidFill>
                <a:schemeClr val="tx1"/>
              </a:solidFill>
            </a:rPr>
            <a:t>الرياح والضغط الجوى</a:t>
          </a:r>
          <a:endParaRPr lang="en-US" sz="3200" b="1" dirty="0">
            <a:solidFill>
              <a:schemeClr val="tx1"/>
            </a:solidFill>
          </a:endParaRPr>
        </a:p>
      </dgm:t>
    </dgm:pt>
    <dgm:pt modelId="{879AF5A3-6C65-45E1-8383-6F2A84987CB0}" type="parTrans" cxnId="{5E5EBFEB-77E8-482D-90A6-A80BEA465E21}">
      <dgm:prSet/>
      <dgm:spPr/>
      <dgm:t>
        <a:bodyPr/>
        <a:lstStyle/>
        <a:p>
          <a:endParaRPr lang="en-US"/>
        </a:p>
      </dgm:t>
    </dgm:pt>
    <dgm:pt modelId="{62D10C7E-9AB5-4AA8-9D1B-D2CB241781FF}" type="sibTrans" cxnId="{5E5EBFEB-77E8-482D-90A6-A80BEA465E21}">
      <dgm:prSet/>
      <dgm:spPr/>
      <dgm:t>
        <a:bodyPr/>
        <a:lstStyle/>
        <a:p>
          <a:endParaRPr lang="en-US"/>
        </a:p>
      </dgm:t>
    </dgm:pt>
    <dgm:pt modelId="{5AC9D48B-9DE1-4A3D-B7C6-B50B87BEE2F5}" type="pres">
      <dgm:prSet presAssocID="{90D4F3E8-5261-4E88-A92A-F507FD9E12A1}" presName="mainComposite" presStyleCnt="0">
        <dgm:presLayoutVars>
          <dgm:chPref val="1"/>
          <dgm:dir/>
          <dgm:animOne val="branch"/>
          <dgm:animLvl val="lvl"/>
          <dgm:resizeHandles val="exact"/>
        </dgm:presLayoutVars>
      </dgm:prSet>
      <dgm:spPr/>
      <dgm:t>
        <a:bodyPr/>
        <a:lstStyle/>
        <a:p>
          <a:endParaRPr lang="en-US"/>
        </a:p>
      </dgm:t>
    </dgm:pt>
    <dgm:pt modelId="{30B8700E-58B2-40E7-8CA4-76F1A6666C59}" type="pres">
      <dgm:prSet presAssocID="{90D4F3E8-5261-4E88-A92A-F507FD9E12A1}" presName="hierFlow" presStyleCnt="0"/>
      <dgm:spPr/>
    </dgm:pt>
    <dgm:pt modelId="{64D31564-93D8-43E8-977D-06A5E9F13A9F}" type="pres">
      <dgm:prSet presAssocID="{90D4F3E8-5261-4E88-A92A-F507FD9E12A1}" presName="hierChild1" presStyleCnt="0">
        <dgm:presLayoutVars>
          <dgm:chPref val="1"/>
          <dgm:animOne val="branch"/>
          <dgm:animLvl val="lvl"/>
        </dgm:presLayoutVars>
      </dgm:prSet>
      <dgm:spPr/>
    </dgm:pt>
    <dgm:pt modelId="{6C682AE4-FFBB-4A65-803A-6A6B62EA1E65}" type="pres">
      <dgm:prSet presAssocID="{E00A11DE-4181-4CE1-A979-5B80463EEB9D}" presName="Name14" presStyleCnt="0"/>
      <dgm:spPr/>
    </dgm:pt>
    <dgm:pt modelId="{55E22D15-D46A-4F8C-95CB-FA49C358E484}" type="pres">
      <dgm:prSet presAssocID="{E00A11DE-4181-4CE1-A979-5B80463EEB9D}" presName="level1Shape" presStyleLbl="node0" presStyleIdx="0" presStyleCnt="1">
        <dgm:presLayoutVars>
          <dgm:chPref val="3"/>
        </dgm:presLayoutVars>
      </dgm:prSet>
      <dgm:spPr/>
      <dgm:t>
        <a:bodyPr/>
        <a:lstStyle/>
        <a:p>
          <a:endParaRPr lang="en-US"/>
        </a:p>
      </dgm:t>
    </dgm:pt>
    <dgm:pt modelId="{91FC10E2-CDBB-4153-BE55-40D640B3CEBC}" type="pres">
      <dgm:prSet presAssocID="{E00A11DE-4181-4CE1-A979-5B80463EEB9D}" presName="hierChild2" presStyleCnt="0"/>
      <dgm:spPr/>
    </dgm:pt>
    <dgm:pt modelId="{0BC53198-FE61-4E48-9CCD-7C4642EE6828}" type="pres">
      <dgm:prSet presAssocID="{670A0AA7-9907-433B-A250-19AC931F7B7E}" presName="Name19" presStyleLbl="parChTrans1D2" presStyleIdx="0" presStyleCnt="3"/>
      <dgm:spPr/>
      <dgm:t>
        <a:bodyPr/>
        <a:lstStyle/>
        <a:p>
          <a:endParaRPr lang="en-US"/>
        </a:p>
      </dgm:t>
    </dgm:pt>
    <dgm:pt modelId="{F6816402-DA66-4C7A-93B8-4BA6F376764D}" type="pres">
      <dgm:prSet presAssocID="{FB07C2C7-FB21-43D1-8874-A92E325091BD}" presName="Name21" presStyleCnt="0"/>
      <dgm:spPr/>
    </dgm:pt>
    <dgm:pt modelId="{8A575303-1717-4BFA-A7A9-4F20394017C1}" type="pres">
      <dgm:prSet presAssocID="{FB07C2C7-FB21-43D1-8874-A92E325091BD}" presName="level2Shape" presStyleLbl="node2" presStyleIdx="0" presStyleCnt="3"/>
      <dgm:spPr/>
      <dgm:t>
        <a:bodyPr/>
        <a:lstStyle/>
        <a:p>
          <a:endParaRPr lang="en-US"/>
        </a:p>
      </dgm:t>
    </dgm:pt>
    <dgm:pt modelId="{923FA122-BE93-4B2C-BBB4-EA4D2BDE97FB}" type="pres">
      <dgm:prSet presAssocID="{FB07C2C7-FB21-43D1-8874-A92E325091BD}" presName="hierChild3" presStyleCnt="0"/>
      <dgm:spPr/>
    </dgm:pt>
    <dgm:pt modelId="{7E6BEF56-8767-4C81-9E4D-03998A1BF6C3}" type="pres">
      <dgm:prSet presAssocID="{879AF5A3-6C65-45E1-8383-6F2A84987CB0}" presName="Name19" presStyleLbl="parChTrans1D2" presStyleIdx="1" presStyleCnt="3"/>
      <dgm:spPr/>
      <dgm:t>
        <a:bodyPr/>
        <a:lstStyle/>
        <a:p>
          <a:endParaRPr lang="en-US"/>
        </a:p>
      </dgm:t>
    </dgm:pt>
    <dgm:pt modelId="{5D5C763D-F71C-4996-AC5C-1404882148CD}" type="pres">
      <dgm:prSet presAssocID="{F58CD0B4-46B6-41FB-B9A8-E9C22D2B8092}" presName="Name21" presStyleCnt="0"/>
      <dgm:spPr/>
    </dgm:pt>
    <dgm:pt modelId="{0C340127-BE14-4EF1-A269-8A8F95D4B718}" type="pres">
      <dgm:prSet presAssocID="{F58CD0B4-46B6-41FB-B9A8-E9C22D2B8092}" presName="level2Shape" presStyleLbl="node2" presStyleIdx="1" presStyleCnt="3"/>
      <dgm:spPr/>
      <dgm:t>
        <a:bodyPr/>
        <a:lstStyle/>
        <a:p>
          <a:endParaRPr lang="en-US"/>
        </a:p>
      </dgm:t>
    </dgm:pt>
    <dgm:pt modelId="{2AE25DD2-6FD8-4A0D-BE43-C1F30EF108C4}" type="pres">
      <dgm:prSet presAssocID="{F58CD0B4-46B6-41FB-B9A8-E9C22D2B8092}" presName="hierChild3" presStyleCnt="0"/>
      <dgm:spPr/>
    </dgm:pt>
    <dgm:pt modelId="{3B565DBE-EBBB-4CE5-9D26-2C35C3C93349}" type="pres">
      <dgm:prSet presAssocID="{8048E4D1-EB23-46F0-804F-6D77F7A8901A}" presName="Name19" presStyleLbl="parChTrans1D2" presStyleIdx="2" presStyleCnt="3"/>
      <dgm:spPr/>
      <dgm:t>
        <a:bodyPr/>
        <a:lstStyle/>
        <a:p>
          <a:endParaRPr lang="en-US"/>
        </a:p>
      </dgm:t>
    </dgm:pt>
    <dgm:pt modelId="{C3E0B2A3-82F4-4C5D-B39C-84526FFBBBF6}" type="pres">
      <dgm:prSet presAssocID="{C707E4F6-95AE-4D5F-B4CA-85D03F43FFFF}" presName="Name21" presStyleCnt="0"/>
      <dgm:spPr/>
    </dgm:pt>
    <dgm:pt modelId="{F779B3CE-7A1A-475F-AD32-BD56996BFA59}" type="pres">
      <dgm:prSet presAssocID="{C707E4F6-95AE-4D5F-B4CA-85D03F43FFFF}" presName="level2Shape" presStyleLbl="node2" presStyleIdx="2" presStyleCnt="3"/>
      <dgm:spPr/>
      <dgm:t>
        <a:bodyPr/>
        <a:lstStyle/>
        <a:p>
          <a:endParaRPr lang="en-US"/>
        </a:p>
      </dgm:t>
    </dgm:pt>
    <dgm:pt modelId="{31AC11B8-2891-4D74-AF75-454AFFE8E859}" type="pres">
      <dgm:prSet presAssocID="{C707E4F6-95AE-4D5F-B4CA-85D03F43FFFF}" presName="hierChild3" presStyleCnt="0"/>
      <dgm:spPr/>
    </dgm:pt>
    <dgm:pt modelId="{7715D600-B56D-41C6-AD08-51CC39534FCE}" type="pres">
      <dgm:prSet presAssocID="{90D4F3E8-5261-4E88-A92A-F507FD9E12A1}" presName="bgShapesFlow" presStyleCnt="0"/>
      <dgm:spPr/>
    </dgm:pt>
  </dgm:ptLst>
  <dgm:cxnLst>
    <dgm:cxn modelId="{C99C2840-D35B-4729-98C6-E6E6898D0C82}" type="presOf" srcId="{F58CD0B4-46B6-41FB-B9A8-E9C22D2B8092}" destId="{0C340127-BE14-4EF1-A269-8A8F95D4B718}" srcOrd="0" destOrd="0" presId="urn:microsoft.com/office/officeart/2005/8/layout/hierarchy6"/>
    <dgm:cxn modelId="{09A416A8-EA69-48A2-B415-A79D856E9177}" srcId="{E00A11DE-4181-4CE1-A979-5B80463EEB9D}" destId="{FB07C2C7-FB21-43D1-8874-A92E325091BD}" srcOrd="0" destOrd="0" parTransId="{670A0AA7-9907-433B-A250-19AC931F7B7E}" sibTransId="{2D9C8A11-A811-4754-B826-D67CBA927C3E}"/>
    <dgm:cxn modelId="{6FCBFC58-B3A2-4F78-BB5D-96EEB0B1FFB1}" type="presOf" srcId="{670A0AA7-9907-433B-A250-19AC931F7B7E}" destId="{0BC53198-FE61-4E48-9CCD-7C4642EE6828}" srcOrd="0" destOrd="0" presId="urn:microsoft.com/office/officeart/2005/8/layout/hierarchy6"/>
    <dgm:cxn modelId="{EC742B1D-20E8-47E9-896B-D8D1CF4D9288}" type="presOf" srcId="{90D4F3E8-5261-4E88-A92A-F507FD9E12A1}" destId="{5AC9D48B-9DE1-4A3D-B7C6-B50B87BEE2F5}" srcOrd="0" destOrd="0" presId="urn:microsoft.com/office/officeart/2005/8/layout/hierarchy6"/>
    <dgm:cxn modelId="{A9158AB0-0444-4988-901B-50F8E4F1989C}" type="presOf" srcId="{8048E4D1-EB23-46F0-804F-6D77F7A8901A}" destId="{3B565DBE-EBBB-4CE5-9D26-2C35C3C93349}" srcOrd="0" destOrd="0" presId="urn:microsoft.com/office/officeart/2005/8/layout/hierarchy6"/>
    <dgm:cxn modelId="{657E58A9-A474-4BEF-90C2-016911F7D28F}" srcId="{E00A11DE-4181-4CE1-A979-5B80463EEB9D}" destId="{C707E4F6-95AE-4D5F-B4CA-85D03F43FFFF}" srcOrd="2" destOrd="0" parTransId="{8048E4D1-EB23-46F0-804F-6D77F7A8901A}" sibTransId="{80FA53FB-204F-4B42-892B-D657BFC23C8E}"/>
    <dgm:cxn modelId="{9A3C78F2-6536-4A65-BED2-221789C98379}" type="presOf" srcId="{879AF5A3-6C65-45E1-8383-6F2A84987CB0}" destId="{7E6BEF56-8767-4C81-9E4D-03998A1BF6C3}" srcOrd="0" destOrd="0" presId="urn:microsoft.com/office/officeart/2005/8/layout/hierarchy6"/>
    <dgm:cxn modelId="{780716AD-9E03-47C8-857D-8C76C25E1E1A}" type="presOf" srcId="{C707E4F6-95AE-4D5F-B4CA-85D03F43FFFF}" destId="{F779B3CE-7A1A-475F-AD32-BD56996BFA59}" srcOrd="0" destOrd="0" presId="urn:microsoft.com/office/officeart/2005/8/layout/hierarchy6"/>
    <dgm:cxn modelId="{5E5EBFEB-77E8-482D-90A6-A80BEA465E21}" srcId="{E00A11DE-4181-4CE1-A979-5B80463EEB9D}" destId="{F58CD0B4-46B6-41FB-B9A8-E9C22D2B8092}" srcOrd="1" destOrd="0" parTransId="{879AF5A3-6C65-45E1-8383-6F2A84987CB0}" sibTransId="{62D10C7E-9AB5-4AA8-9D1B-D2CB241781FF}"/>
    <dgm:cxn modelId="{6CD7C6AD-9747-4713-AC57-2D3A1CB464BA}" srcId="{90D4F3E8-5261-4E88-A92A-F507FD9E12A1}" destId="{E00A11DE-4181-4CE1-A979-5B80463EEB9D}" srcOrd="0" destOrd="0" parTransId="{C2363910-D14E-46C8-AFB3-D718A4DF89AE}" sibTransId="{A53C8EB6-B0B7-4BB5-8D58-D59DCCC819B7}"/>
    <dgm:cxn modelId="{49493EFD-A59A-4541-B946-C64C5E63E553}" type="presOf" srcId="{E00A11DE-4181-4CE1-A979-5B80463EEB9D}" destId="{55E22D15-D46A-4F8C-95CB-FA49C358E484}" srcOrd="0" destOrd="0" presId="urn:microsoft.com/office/officeart/2005/8/layout/hierarchy6"/>
    <dgm:cxn modelId="{294AD69D-673D-4966-8D40-9A3FEEF644DF}" type="presOf" srcId="{FB07C2C7-FB21-43D1-8874-A92E325091BD}" destId="{8A575303-1717-4BFA-A7A9-4F20394017C1}" srcOrd="0" destOrd="0" presId="urn:microsoft.com/office/officeart/2005/8/layout/hierarchy6"/>
    <dgm:cxn modelId="{7E72E827-6A8A-47FA-B7A9-6B8E3058A099}" type="presParOf" srcId="{5AC9D48B-9DE1-4A3D-B7C6-B50B87BEE2F5}" destId="{30B8700E-58B2-40E7-8CA4-76F1A6666C59}" srcOrd="0" destOrd="0" presId="urn:microsoft.com/office/officeart/2005/8/layout/hierarchy6"/>
    <dgm:cxn modelId="{08CF3E4D-21AF-4914-B17A-9389F208AC69}" type="presParOf" srcId="{30B8700E-58B2-40E7-8CA4-76F1A6666C59}" destId="{64D31564-93D8-43E8-977D-06A5E9F13A9F}" srcOrd="0" destOrd="0" presId="urn:microsoft.com/office/officeart/2005/8/layout/hierarchy6"/>
    <dgm:cxn modelId="{1763A2A6-5E4E-492D-916C-FA840D9B9052}" type="presParOf" srcId="{64D31564-93D8-43E8-977D-06A5E9F13A9F}" destId="{6C682AE4-FFBB-4A65-803A-6A6B62EA1E65}" srcOrd="0" destOrd="0" presId="urn:microsoft.com/office/officeart/2005/8/layout/hierarchy6"/>
    <dgm:cxn modelId="{60186508-C716-4D58-9995-AC4378B61A20}" type="presParOf" srcId="{6C682AE4-FFBB-4A65-803A-6A6B62EA1E65}" destId="{55E22D15-D46A-4F8C-95CB-FA49C358E484}" srcOrd="0" destOrd="0" presId="urn:microsoft.com/office/officeart/2005/8/layout/hierarchy6"/>
    <dgm:cxn modelId="{BFF4CC17-36A2-4C57-B647-AC912D8BAC71}" type="presParOf" srcId="{6C682AE4-FFBB-4A65-803A-6A6B62EA1E65}" destId="{91FC10E2-CDBB-4153-BE55-40D640B3CEBC}" srcOrd="1" destOrd="0" presId="urn:microsoft.com/office/officeart/2005/8/layout/hierarchy6"/>
    <dgm:cxn modelId="{174D6530-23C9-42BF-949A-1B9C9DCC2168}" type="presParOf" srcId="{91FC10E2-CDBB-4153-BE55-40D640B3CEBC}" destId="{0BC53198-FE61-4E48-9CCD-7C4642EE6828}" srcOrd="0" destOrd="0" presId="urn:microsoft.com/office/officeart/2005/8/layout/hierarchy6"/>
    <dgm:cxn modelId="{5B2F087C-E296-46B8-B5D9-BE17634C245B}" type="presParOf" srcId="{91FC10E2-CDBB-4153-BE55-40D640B3CEBC}" destId="{F6816402-DA66-4C7A-93B8-4BA6F376764D}" srcOrd="1" destOrd="0" presId="urn:microsoft.com/office/officeart/2005/8/layout/hierarchy6"/>
    <dgm:cxn modelId="{4E575740-AB40-4116-AA1E-25CE0E698D18}" type="presParOf" srcId="{F6816402-DA66-4C7A-93B8-4BA6F376764D}" destId="{8A575303-1717-4BFA-A7A9-4F20394017C1}" srcOrd="0" destOrd="0" presId="urn:microsoft.com/office/officeart/2005/8/layout/hierarchy6"/>
    <dgm:cxn modelId="{0FE0C612-FC12-44C2-9C2B-9EBB00ECFAAC}" type="presParOf" srcId="{F6816402-DA66-4C7A-93B8-4BA6F376764D}" destId="{923FA122-BE93-4B2C-BBB4-EA4D2BDE97FB}" srcOrd="1" destOrd="0" presId="urn:microsoft.com/office/officeart/2005/8/layout/hierarchy6"/>
    <dgm:cxn modelId="{C1812F36-1E72-4EB4-B6AA-CA73A295D557}" type="presParOf" srcId="{91FC10E2-CDBB-4153-BE55-40D640B3CEBC}" destId="{7E6BEF56-8767-4C81-9E4D-03998A1BF6C3}" srcOrd="2" destOrd="0" presId="urn:microsoft.com/office/officeart/2005/8/layout/hierarchy6"/>
    <dgm:cxn modelId="{2D62577C-671B-4E7A-B61E-FACCE7616F0A}" type="presParOf" srcId="{91FC10E2-CDBB-4153-BE55-40D640B3CEBC}" destId="{5D5C763D-F71C-4996-AC5C-1404882148CD}" srcOrd="3" destOrd="0" presId="urn:microsoft.com/office/officeart/2005/8/layout/hierarchy6"/>
    <dgm:cxn modelId="{222D487B-4845-43FE-8446-B514399E18A6}" type="presParOf" srcId="{5D5C763D-F71C-4996-AC5C-1404882148CD}" destId="{0C340127-BE14-4EF1-A269-8A8F95D4B718}" srcOrd="0" destOrd="0" presId="urn:microsoft.com/office/officeart/2005/8/layout/hierarchy6"/>
    <dgm:cxn modelId="{55E8F112-F831-4908-BA11-FF59A40D61A2}" type="presParOf" srcId="{5D5C763D-F71C-4996-AC5C-1404882148CD}" destId="{2AE25DD2-6FD8-4A0D-BE43-C1F30EF108C4}" srcOrd="1" destOrd="0" presId="urn:microsoft.com/office/officeart/2005/8/layout/hierarchy6"/>
    <dgm:cxn modelId="{4D823288-5BAC-431E-A4E2-BF27CBFDA1E2}" type="presParOf" srcId="{91FC10E2-CDBB-4153-BE55-40D640B3CEBC}" destId="{3B565DBE-EBBB-4CE5-9D26-2C35C3C93349}" srcOrd="4" destOrd="0" presId="urn:microsoft.com/office/officeart/2005/8/layout/hierarchy6"/>
    <dgm:cxn modelId="{200FE314-84D5-4F1E-89A2-82257A84A87B}" type="presParOf" srcId="{91FC10E2-CDBB-4153-BE55-40D640B3CEBC}" destId="{C3E0B2A3-82F4-4C5D-B39C-84526FFBBBF6}" srcOrd="5" destOrd="0" presId="urn:microsoft.com/office/officeart/2005/8/layout/hierarchy6"/>
    <dgm:cxn modelId="{339D03D9-BD38-458F-AF67-4CB03F5C5D51}" type="presParOf" srcId="{C3E0B2A3-82F4-4C5D-B39C-84526FFBBBF6}" destId="{F779B3CE-7A1A-475F-AD32-BD56996BFA59}" srcOrd="0" destOrd="0" presId="urn:microsoft.com/office/officeart/2005/8/layout/hierarchy6"/>
    <dgm:cxn modelId="{CD9A3522-571E-4751-B5A4-1B47F4AC5ADF}" type="presParOf" srcId="{C3E0B2A3-82F4-4C5D-B39C-84526FFBBBF6}" destId="{31AC11B8-2891-4D74-AF75-454AFFE8E859}" srcOrd="1" destOrd="0" presId="urn:microsoft.com/office/officeart/2005/8/layout/hierarchy6"/>
    <dgm:cxn modelId="{92641B3D-4EBB-4331-9B26-30639CDD2E0A}" type="presParOf" srcId="{5AC9D48B-9DE1-4A3D-B7C6-B50B87BEE2F5}" destId="{7715D600-B56D-41C6-AD08-51CC39534FC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172BD-BEF8-4F6E-A23B-E9AADC811D53}">
      <dsp:nvSpPr>
        <dsp:cNvPr id="0" name=""/>
        <dsp:cNvSpPr/>
      </dsp:nvSpPr>
      <dsp:spPr>
        <a:xfrm>
          <a:off x="0" y="4509043"/>
          <a:ext cx="8398775" cy="986468"/>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3- النبات الطبيعى والحيوان البرى .</a:t>
          </a:r>
          <a:endParaRPr lang="en-US" sz="3600" b="1" kern="1200" dirty="0">
            <a:solidFill>
              <a:schemeClr val="tx1"/>
            </a:solidFill>
          </a:endParaRPr>
        </a:p>
      </dsp:txBody>
      <dsp:txXfrm>
        <a:off x="0" y="4509043"/>
        <a:ext cx="8398775" cy="986468"/>
      </dsp:txXfrm>
    </dsp:sp>
    <dsp:sp modelId="{99612692-CD29-40F5-81CB-24059700BB40}">
      <dsp:nvSpPr>
        <dsp:cNvPr id="0" name=""/>
        <dsp:cNvSpPr/>
      </dsp:nvSpPr>
      <dsp:spPr>
        <a:xfrm rot="10800000">
          <a:off x="0" y="3006652"/>
          <a:ext cx="8398775" cy="1517188"/>
        </a:xfrm>
        <a:prstGeom prst="upArrowCallout">
          <a:avLst/>
        </a:prstGeom>
        <a:solidFill>
          <a:schemeClr val="accent5">
            <a:hueOff val="-50212"/>
            <a:satOff val="-9634"/>
            <a:lumOff val="1373"/>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2- الأقاليم المناخية .</a:t>
          </a:r>
          <a:endParaRPr lang="en-US" sz="3600" b="1" kern="1200" dirty="0">
            <a:solidFill>
              <a:schemeClr val="tx1"/>
            </a:solidFill>
          </a:endParaRPr>
        </a:p>
      </dsp:txBody>
      <dsp:txXfrm rot="10800000">
        <a:off x="0" y="3006652"/>
        <a:ext cx="8398775" cy="985823"/>
      </dsp:txXfrm>
    </dsp:sp>
    <dsp:sp modelId="{200E680C-90D1-4D12-9BD6-7DAE43D7AFDD}">
      <dsp:nvSpPr>
        <dsp:cNvPr id="0" name=""/>
        <dsp:cNvSpPr/>
      </dsp:nvSpPr>
      <dsp:spPr>
        <a:xfrm rot="10800000">
          <a:off x="0" y="1504260"/>
          <a:ext cx="8398775" cy="1517188"/>
        </a:xfrm>
        <a:prstGeom prst="upArrowCallout">
          <a:avLst/>
        </a:prstGeom>
        <a:solidFill>
          <a:schemeClr val="accent5">
            <a:hueOff val="-100423"/>
            <a:satOff val="-19267"/>
            <a:lumOff val="2745"/>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EG" sz="4000" b="1" kern="1200" dirty="0" smtClean="0">
              <a:solidFill>
                <a:schemeClr val="tx1"/>
              </a:solidFill>
            </a:rPr>
            <a:t>1- عناصر المناخ .</a:t>
          </a:r>
          <a:endParaRPr lang="en-US" sz="4000" b="1" kern="1200" dirty="0">
            <a:solidFill>
              <a:schemeClr val="tx1"/>
            </a:solidFill>
          </a:endParaRPr>
        </a:p>
      </dsp:txBody>
      <dsp:txXfrm rot="10800000">
        <a:off x="0" y="1504260"/>
        <a:ext cx="8398775" cy="985823"/>
      </dsp:txXfrm>
    </dsp:sp>
    <dsp:sp modelId="{E8BEE9DC-DBDA-4020-83DC-A14ED320ADCC}">
      <dsp:nvSpPr>
        <dsp:cNvPr id="0" name=""/>
        <dsp:cNvSpPr/>
      </dsp:nvSpPr>
      <dsp:spPr>
        <a:xfrm rot="10800000">
          <a:off x="0" y="1868"/>
          <a:ext cx="8398775" cy="1517188"/>
        </a:xfrm>
        <a:prstGeom prst="upArrowCallout">
          <a:avLst/>
        </a:prstGeom>
        <a:solidFill>
          <a:schemeClr val="accent5">
            <a:hueOff val="-150635"/>
            <a:satOff val="-28901"/>
            <a:lumOff val="4118"/>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EG" sz="4000" b="1" kern="1200" dirty="0" smtClean="0">
              <a:solidFill>
                <a:schemeClr val="tx1"/>
              </a:solidFill>
            </a:rPr>
            <a:t>المناخ والنبات الطبيعى </a:t>
          </a:r>
          <a:endParaRPr lang="en-US" sz="4000" b="1" kern="1200" dirty="0">
            <a:solidFill>
              <a:schemeClr val="tx1"/>
            </a:solidFill>
          </a:endParaRPr>
        </a:p>
      </dsp:txBody>
      <dsp:txXfrm rot="10800000">
        <a:off x="0" y="1868"/>
        <a:ext cx="8398775" cy="9858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4DB55-21E4-4808-B93F-83B0ADA49D3B}">
      <dsp:nvSpPr>
        <dsp:cNvPr id="0" name=""/>
        <dsp:cNvSpPr/>
      </dsp:nvSpPr>
      <dsp:spPr>
        <a:xfrm>
          <a:off x="0" y="3103625"/>
          <a:ext cx="8704185" cy="1018679"/>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2- وتعد الشمس مصدرا للضوء والحرارة على سطح الأرض .</a:t>
          </a:r>
          <a:endParaRPr lang="en-US" sz="3600" b="1" kern="1200" dirty="0">
            <a:solidFill>
              <a:schemeClr val="tx1"/>
            </a:solidFill>
          </a:endParaRPr>
        </a:p>
      </dsp:txBody>
      <dsp:txXfrm>
        <a:off x="0" y="3103625"/>
        <a:ext cx="8704185" cy="1018679"/>
      </dsp:txXfrm>
    </dsp:sp>
    <dsp:sp modelId="{C97E4125-369D-4411-B735-D4DA7F42EA59}">
      <dsp:nvSpPr>
        <dsp:cNvPr id="0" name=""/>
        <dsp:cNvSpPr/>
      </dsp:nvSpPr>
      <dsp:spPr>
        <a:xfrm rot="10800000">
          <a:off x="0" y="1552177"/>
          <a:ext cx="8704185" cy="1566728"/>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EG" sz="3400" b="1" kern="1200" dirty="0" smtClean="0">
              <a:solidFill>
                <a:schemeClr val="tx1"/>
              </a:solidFill>
            </a:rPr>
            <a:t>1- لأنها تؤثر على باقى عناصره وتختلف من مكان لأخر . </a:t>
          </a:r>
          <a:endParaRPr lang="en-US" sz="3400" b="1" kern="1200" dirty="0">
            <a:solidFill>
              <a:schemeClr val="tx1"/>
            </a:solidFill>
          </a:endParaRPr>
        </a:p>
      </dsp:txBody>
      <dsp:txXfrm rot="10800000">
        <a:off x="0" y="1552177"/>
        <a:ext cx="8704185" cy="1018013"/>
      </dsp:txXfrm>
    </dsp:sp>
    <dsp:sp modelId="{1A793638-7211-4D1A-AA9C-E4166AE4A2E7}">
      <dsp:nvSpPr>
        <dsp:cNvPr id="0" name=""/>
        <dsp:cNvSpPr/>
      </dsp:nvSpPr>
      <dsp:spPr>
        <a:xfrm rot="10800000">
          <a:off x="0" y="728"/>
          <a:ext cx="8704185" cy="1566728"/>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من أهم عناصر المناخ </a:t>
          </a:r>
          <a:endParaRPr lang="en-US" sz="3600" b="1" kern="1200" dirty="0">
            <a:solidFill>
              <a:schemeClr val="tx1"/>
            </a:solidFill>
          </a:endParaRPr>
        </a:p>
      </dsp:txBody>
      <dsp:txXfrm rot="10800000">
        <a:off x="0" y="728"/>
        <a:ext cx="8704185" cy="10180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9D5B8-33F4-4ADE-A507-56D748619D1F}">
      <dsp:nvSpPr>
        <dsp:cNvPr id="0" name=""/>
        <dsp:cNvSpPr/>
      </dsp:nvSpPr>
      <dsp:spPr>
        <a:xfrm>
          <a:off x="0" y="3041463"/>
          <a:ext cx="5344675" cy="1995529"/>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لأن الأشعة تكون عمودية عند خط الاستواء ومائلة كلما بعدنا عنها .</a:t>
          </a:r>
          <a:endParaRPr lang="en-US" sz="3600" b="1" kern="1200" dirty="0">
            <a:solidFill>
              <a:schemeClr val="tx1"/>
            </a:solidFill>
          </a:endParaRPr>
        </a:p>
      </dsp:txBody>
      <dsp:txXfrm>
        <a:off x="0" y="3041463"/>
        <a:ext cx="5344675" cy="1995529"/>
      </dsp:txXfrm>
    </dsp:sp>
    <dsp:sp modelId="{1A793638-7211-4D1A-AA9C-E4166AE4A2E7}">
      <dsp:nvSpPr>
        <dsp:cNvPr id="0" name=""/>
        <dsp:cNvSpPr/>
      </dsp:nvSpPr>
      <dsp:spPr>
        <a:xfrm rot="10800000">
          <a:off x="0" y="2272"/>
          <a:ext cx="5344675" cy="3069123"/>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rPr>
            <a:t>حيث ترتفع درجة حرارة الأماكن القريبة من دائرة الاستواء بينما تقل درجة الحرارة كلما بعدنا عنها شمالا وجنوبا .</a:t>
          </a:r>
          <a:endParaRPr lang="en-US" sz="3200" b="1" kern="1200" dirty="0">
            <a:solidFill>
              <a:schemeClr val="tx1"/>
            </a:solidFill>
          </a:endParaRPr>
        </a:p>
      </dsp:txBody>
      <dsp:txXfrm rot="10800000">
        <a:off x="0" y="2272"/>
        <a:ext cx="5344675" cy="1994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4210083"/>
          <a:ext cx="5808698" cy="1381843"/>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EG" sz="2500" b="1" kern="1200" dirty="0" smtClean="0">
              <a:solidFill>
                <a:schemeClr val="tx1"/>
              </a:solidFill>
            </a:rPr>
            <a:t>3- لذلك يغطى الثلج بعض القمم الجبلية الموجودة فى المناطق المدارية الحارة مثل جبل كينيا فى افريقيا .</a:t>
          </a:r>
          <a:endParaRPr lang="en-US" sz="2500" b="1" kern="1200" dirty="0">
            <a:solidFill>
              <a:schemeClr val="tx1"/>
            </a:solidFill>
          </a:endParaRPr>
        </a:p>
      </dsp:txBody>
      <dsp:txXfrm>
        <a:off x="0" y="4210083"/>
        <a:ext cx="5808698" cy="1381843"/>
      </dsp:txXfrm>
    </dsp:sp>
    <dsp:sp modelId="{09B1C748-7020-4A6C-B6EC-044E105653F3}">
      <dsp:nvSpPr>
        <dsp:cNvPr id="0" name=""/>
        <dsp:cNvSpPr/>
      </dsp:nvSpPr>
      <dsp:spPr>
        <a:xfrm rot="10800000">
          <a:off x="0" y="2105535"/>
          <a:ext cx="5808698" cy="2125274"/>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1">
            <a:lnSpc>
              <a:spcPct val="90000"/>
            </a:lnSpc>
            <a:spcBef>
              <a:spcPct val="0"/>
            </a:spcBef>
            <a:spcAft>
              <a:spcPct val="35000"/>
            </a:spcAft>
          </a:pPr>
          <a:r>
            <a:rPr lang="ar-EG" sz="2500" b="1" kern="1200" dirty="0" smtClean="0">
              <a:solidFill>
                <a:schemeClr val="tx1"/>
              </a:solidFill>
            </a:rPr>
            <a:t>2- حيث تقل درجة الحرارة بمعدل درجة واحدة مئوية كلما ارتفعنا عن سطح البحر 150 مترا . </a:t>
          </a:r>
          <a:endParaRPr lang="en-US" sz="2500" b="1" kern="1200" dirty="0">
            <a:solidFill>
              <a:schemeClr val="tx1"/>
            </a:solidFill>
          </a:endParaRPr>
        </a:p>
      </dsp:txBody>
      <dsp:txXfrm rot="10800000">
        <a:off x="0" y="2105535"/>
        <a:ext cx="5808698" cy="1380939"/>
      </dsp:txXfrm>
    </dsp:sp>
    <dsp:sp modelId="{7ED60713-3C51-4E7C-820E-D922A8856950}">
      <dsp:nvSpPr>
        <dsp:cNvPr id="0" name=""/>
        <dsp:cNvSpPr/>
      </dsp:nvSpPr>
      <dsp:spPr>
        <a:xfrm rot="10800000">
          <a:off x="0" y="988"/>
          <a:ext cx="5808698" cy="2125274"/>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1- تؤثر التضاريس فى درجة الحرارة بشكل عام .</a:t>
          </a:r>
          <a:endParaRPr lang="en-US" sz="3600" b="1" kern="1200" dirty="0">
            <a:solidFill>
              <a:schemeClr val="tx1"/>
            </a:solidFill>
          </a:endParaRPr>
        </a:p>
      </dsp:txBody>
      <dsp:txXfrm rot="10800000">
        <a:off x="0" y="988"/>
        <a:ext cx="5808698" cy="13809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6BE6-5951-4823-8670-FD50880CC0ED}">
      <dsp:nvSpPr>
        <dsp:cNvPr id="0" name=""/>
        <dsp:cNvSpPr/>
      </dsp:nvSpPr>
      <dsp:spPr>
        <a:xfrm>
          <a:off x="0" y="3440646"/>
          <a:ext cx="4733855" cy="225743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rPr>
            <a:t>2- لأن المياه تعمل على تلطيف درجة حرارة المناطق القريبة منها .</a:t>
          </a:r>
          <a:endParaRPr lang="en-US" sz="3200" b="1" kern="1200" dirty="0">
            <a:solidFill>
              <a:schemeClr val="tx1"/>
            </a:solidFill>
          </a:endParaRPr>
        </a:p>
      </dsp:txBody>
      <dsp:txXfrm>
        <a:off x="0" y="3440646"/>
        <a:ext cx="4733855" cy="2257436"/>
      </dsp:txXfrm>
    </dsp:sp>
    <dsp:sp modelId="{7ED60713-3C51-4E7C-820E-D922A8856950}">
      <dsp:nvSpPr>
        <dsp:cNvPr id="0" name=""/>
        <dsp:cNvSpPr/>
      </dsp:nvSpPr>
      <dsp:spPr>
        <a:xfrm rot="10800000">
          <a:off x="0" y="2570"/>
          <a:ext cx="4733855" cy="3471937"/>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EG" sz="3200" b="1" kern="1200" dirty="0" smtClean="0">
              <a:solidFill>
                <a:schemeClr val="tx1"/>
              </a:solidFill>
            </a:rPr>
            <a:t>1- تتميز المناطق القريبة من المسطحات المائية بإعتدال حرارتها صيفا وبدفئها شتاء . </a:t>
          </a:r>
          <a:endParaRPr lang="en-US" sz="3200" b="1" kern="1200" dirty="0">
            <a:solidFill>
              <a:schemeClr val="tx1"/>
            </a:solidFill>
          </a:endParaRPr>
        </a:p>
      </dsp:txBody>
      <dsp:txXfrm rot="10800000">
        <a:off x="0" y="2570"/>
        <a:ext cx="4733855" cy="22559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6BE6-5951-4823-8670-FD50880CC0ED}">
      <dsp:nvSpPr>
        <dsp:cNvPr id="0" name=""/>
        <dsp:cNvSpPr/>
      </dsp:nvSpPr>
      <dsp:spPr>
        <a:xfrm>
          <a:off x="0" y="3342101"/>
          <a:ext cx="5344675" cy="2192780"/>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rtl="1">
            <a:lnSpc>
              <a:spcPct val="90000"/>
            </a:lnSpc>
            <a:spcBef>
              <a:spcPct val="0"/>
            </a:spcBef>
            <a:spcAft>
              <a:spcPct val="35000"/>
            </a:spcAft>
          </a:pPr>
          <a:r>
            <a:rPr lang="ar-EG" sz="3300" b="1" kern="1200" dirty="0" smtClean="0">
              <a:solidFill>
                <a:schemeClr val="tx1"/>
              </a:solidFill>
            </a:rPr>
            <a:t>2- وبذلك تقل درجة حرارتها فى الغابات والمناطق المزروعة عن المنطاق المكشوفة بلا غطاء نباتى .</a:t>
          </a:r>
          <a:endParaRPr lang="en-US" sz="3300" b="1" kern="1200" dirty="0">
            <a:solidFill>
              <a:schemeClr val="tx1"/>
            </a:solidFill>
          </a:endParaRPr>
        </a:p>
      </dsp:txBody>
      <dsp:txXfrm>
        <a:off x="0" y="3342101"/>
        <a:ext cx="5344675" cy="2192780"/>
      </dsp:txXfrm>
    </dsp:sp>
    <dsp:sp modelId="{7ED60713-3C51-4E7C-820E-D922A8856950}">
      <dsp:nvSpPr>
        <dsp:cNvPr id="0" name=""/>
        <dsp:cNvSpPr/>
      </dsp:nvSpPr>
      <dsp:spPr>
        <a:xfrm rot="10800000">
          <a:off x="0" y="2496"/>
          <a:ext cx="5344675" cy="3372496"/>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1- يغطى الغطاء النباتى أشعة الشمس من الوصول مباشرة للأرض.</a:t>
          </a:r>
          <a:endParaRPr lang="en-US" sz="3600" b="1" kern="1200" dirty="0">
            <a:solidFill>
              <a:schemeClr val="tx1"/>
            </a:solidFill>
          </a:endParaRPr>
        </a:p>
      </dsp:txBody>
      <dsp:txXfrm rot="10800000">
        <a:off x="0" y="2496"/>
        <a:ext cx="5344675" cy="21913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4168278"/>
          <a:ext cx="5738380" cy="1368121"/>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rtl="1">
            <a:lnSpc>
              <a:spcPct val="90000"/>
            </a:lnSpc>
            <a:spcBef>
              <a:spcPct val="0"/>
            </a:spcBef>
            <a:spcAft>
              <a:spcPct val="35000"/>
            </a:spcAft>
          </a:pPr>
          <a:r>
            <a:rPr lang="ar-EG" sz="3300" b="1" kern="1200" dirty="0" smtClean="0">
              <a:solidFill>
                <a:schemeClr val="tx1"/>
              </a:solidFill>
            </a:rPr>
            <a:t>3- وكلما قصر النهار كما فى فصل الشتاء انخفضت درجة الحرارة .</a:t>
          </a:r>
          <a:endParaRPr lang="en-US" sz="3300" b="1" kern="1200" dirty="0">
            <a:solidFill>
              <a:schemeClr val="tx1"/>
            </a:solidFill>
          </a:endParaRPr>
        </a:p>
      </dsp:txBody>
      <dsp:txXfrm>
        <a:off x="0" y="4168278"/>
        <a:ext cx="5738380" cy="1368121"/>
      </dsp:txXfrm>
    </dsp:sp>
    <dsp:sp modelId="{09B1C748-7020-4A6C-B6EC-044E105653F3}">
      <dsp:nvSpPr>
        <dsp:cNvPr id="0" name=""/>
        <dsp:cNvSpPr/>
      </dsp:nvSpPr>
      <dsp:spPr>
        <a:xfrm rot="10800000">
          <a:off x="0" y="2084628"/>
          <a:ext cx="5738380" cy="2104171"/>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rtl="1">
            <a:lnSpc>
              <a:spcPct val="90000"/>
            </a:lnSpc>
            <a:spcBef>
              <a:spcPct val="0"/>
            </a:spcBef>
            <a:spcAft>
              <a:spcPct val="35000"/>
            </a:spcAft>
          </a:pPr>
          <a:r>
            <a:rPr lang="ar-EG" sz="3300" b="1" kern="1200" dirty="0" smtClean="0">
              <a:solidFill>
                <a:schemeClr val="tx1"/>
              </a:solidFill>
            </a:rPr>
            <a:t>2- مما يؤدى إلى ارتفاع درجة الحرارة كما فى فصل الصيف .</a:t>
          </a:r>
          <a:endParaRPr lang="en-US" sz="3300" b="1" kern="1200" dirty="0">
            <a:solidFill>
              <a:schemeClr val="tx1"/>
            </a:solidFill>
          </a:endParaRPr>
        </a:p>
      </dsp:txBody>
      <dsp:txXfrm rot="10800000">
        <a:off x="0" y="2084628"/>
        <a:ext cx="5738380" cy="1367227"/>
      </dsp:txXfrm>
    </dsp:sp>
    <dsp:sp modelId="{7ED60713-3C51-4E7C-820E-D922A8856950}">
      <dsp:nvSpPr>
        <dsp:cNvPr id="0" name=""/>
        <dsp:cNvSpPr/>
      </dsp:nvSpPr>
      <dsp:spPr>
        <a:xfrm rot="10800000">
          <a:off x="0" y="978"/>
          <a:ext cx="5738380" cy="2104171"/>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1- كلما طال النهار تتلقى الأرض كمية كبيرة من الإشعاع الشمسى .</a:t>
          </a:r>
          <a:endParaRPr lang="en-US" sz="3600" b="1" kern="1200" dirty="0">
            <a:solidFill>
              <a:schemeClr val="tx1"/>
            </a:solidFill>
          </a:endParaRPr>
        </a:p>
      </dsp:txBody>
      <dsp:txXfrm rot="10800000">
        <a:off x="0" y="978"/>
        <a:ext cx="5738380" cy="13672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3175569"/>
          <a:ext cx="5335525" cy="208351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ar-EG" sz="3000" b="1" kern="1200" dirty="0" smtClean="0">
              <a:solidFill>
                <a:schemeClr val="tx1"/>
              </a:solidFill>
            </a:rPr>
            <a:t>2- فالمناطق المرتفعة الحرارة تكون ذات ضغط منخفض , والمناطق منخفضة الحرارة تكون ذات ضغط مرتفع .</a:t>
          </a:r>
          <a:endParaRPr lang="en-US" sz="3000" b="1" kern="1200" dirty="0">
            <a:solidFill>
              <a:schemeClr val="tx1"/>
            </a:solidFill>
          </a:endParaRPr>
        </a:p>
      </dsp:txBody>
      <dsp:txXfrm>
        <a:off x="0" y="3175569"/>
        <a:ext cx="5335525" cy="2083517"/>
      </dsp:txXfrm>
    </dsp:sp>
    <dsp:sp modelId="{7ED60713-3C51-4E7C-820E-D922A8856950}">
      <dsp:nvSpPr>
        <dsp:cNvPr id="0" name=""/>
        <dsp:cNvSpPr/>
      </dsp:nvSpPr>
      <dsp:spPr>
        <a:xfrm rot="10800000">
          <a:off x="0" y="2372"/>
          <a:ext cx="5335525" cy="3204450"/>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1- يؤدى اختلاف درجات الحرارة إلى اختلاف مناطق الضغط الجوى . </a:t>
          </a:r>
          <a:endParaRPr lang="en-US" sz="3600" b="1" kern="1200" dirty="0">
            <a:solidFill>
              <a:schemeClr val="tx1"/>
            </a:solidFill>
          </a:endParaRPr>
        </a:p>
      </dsp:txBody>
      <dsp:txXfrm rot="10800000">
        <a:off x="0" y="2372"/>
        <a:ext cx="5335525" cy="20821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3636397"/>
          <a:ext cx="5650085" cy="2385870"/>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rtl="1">
            <a:lnSpc>
              <a:spcPct val="90000"/>
            </a:lnSpc>
            <a:spcBef>
              <a:spcPct val="0"/>
            </a:spcBef>
            <a:spcAft>
              <a:spcPct val="35000"/>
            </a:spcAft>
          </a:pPr>
          <a:r>
            <a:rPr lang="ar-EG" sz="3500" b="1" kern="1200" dirty="0" smtClean="0">
              <a:solidFill>
                <a:schemeClr val="tx1"/>
              </a:solidFill>
            </a:rPr>
            <a:t>4- يتحرك الهواء حركة أفقية من مناطق الضغط المرتفع إلى مناطق الضغط المنخفض على شكل رياح مختلفة الأنواع </a:t>
          </a:r>
          <a:endParaRPr lang="en-US" sz="3500" b="1" kern="1200" dirty="0">
            <a:solidFill>
              <a:schemeClr val="tx1"/>
            </a:solidFill>
          </a:endParaRPr>
        </a:p>
      </dsp:txBody>
      <dsp:txXfrm>
        <a:off x="0" y="3636397"/>
        <a:ext cx="5650085" cy="2385870"/>
      </dsp:txXfrm>
    </dsp:sp>
    <dsp:sp modelId="{7ED60713-3C51-4E7C-820E-D922A8856950}">
      <dsp:nvSpPr>
        <dsp:cNvPr id="0" name=""/>
        <dsp:cNvSpPr/>
      </dsp:nvSpPr>
      <dsp:spPr>
        <a:xfrm rot="10800000">
          <a:off x="0" y="2716"/>
          <a:ext cx="5650085" cy="3669468"/>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3- نتيجة لإختلاف مناطق الضغط على سطح الأرض .</a:t>
          </a:r>
          <a:endParaRPr lang="en-US" sz="3600" b="1" kern="1200" dirty="0">
            <a:solidFill>
              <a:schemeClr val="tx1"/>
            </a:solidFill>
          </a:endParaRPr>
        </a:p>
      </dsp:txBody>
      <dsp:txXfrm rot="10800000">
        <a:off x="0" y="2716"/>
        <a:ext cx="5650085" cy="23843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7D202-6F38-4D88-B89B-FF7FAB3FE35B}">
      <dsp:nvSpPr>
        <dsp:cNvPr id="0" name=""/>
        <dsp:cNvSpPr/>
      </dsp:nvSpPr>
      <dsp:spPr>
        <a:xfrm rot="16200000">
          <a:off x="298710" y="-298710"/>
          <a:ext cx="4895384" cy="5492804"/>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المناطق مرتفعة الحرارة يسخن بها الهواء وتقل كثافته ويخف وزنه فيرتفع لأعلى مكونا منطقة ضغط منخفض والعكس صحيح بالمناطق المنخفضة الحرارة .</a:t>
          </a:r>
          <a:endParaRPr lang="en-US" sz="3800" b="1" kern="1200" dirty="0">
            <a:solidFill>
              <a:schemeClr val="tx1"/>
            </a:solidFill>
          </a:endParaRPr>
        </a:p>
      </dsp:txBody>
      <dsp:txXfrm rot="5400000">
        <a:off x="0" y="979077"/>
        <a:ext cx="5492804" cy="2937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AB8FB-B018-40B0-88FE-2E5ADA612E01}">
      <dsp:nvSpPr>
        <dsp:cNvPr id="0" name=""/>
        <dsp:cNvSpPr/>
      </dsp:nvSpPr>
      <dsp:spPr>
        <a:xfrm>
          <a:off x="-1896940" y="-320583"/>
          <a:ext cx="2473626" cy="2473626"/>
        </a:xfrm>
        <a:prstGeom prst="blockArc">
          <a:avLst>
            <a:gd name="adj1" fmla="val 18900000"/>
            <a:gd name="adj2" fmla="val 2700000"/>
            <a:gd name="adj3" fmla="val 873"/>
          </a:avLst>
        </a:prstGeom>
        <a:noFill/>
        <a:ln w="25400" cap="flat" cmpd="sng" algn="ctr">
          <a:solidFill>
            <a:schemeClr val="accent2">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52052F5C-9760-484A-883A-796755A9114F}">
      <dsp:nvSpPr>
        <dsp:cNvPr id="0" name=""/>
        <dsp:cNvSpPr/>
      </dsp:nvSpPr>
      <dsp:spPr>
        <a:xfrm>
          <a:off x="562485" y="466241"/>
          <a:ext cx="8285254" cy="899976"/>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7258" tIns="101600" rIns="101600" bIns="101600" numCol="1" spcCol="1270" anchor="ctr" anchorCtr="0">
          <a:noAutofit/>
        </a:bodyPr>
        <a:lstStyle/>
        <a:p>
          <a:pPr lvl="0" algn="ctr" defTabSz="1778000" rtl="1">
            <a:lnSpc>
              <a:spcPct val="90000"/>
            </a:lnSpc>
            <a:spcBef>
              <a:spcPct val="0"/>
            </a:spcBef>
            <a:spcAft>
              <a:spcPct val="35000"/>
            </a:spcAft>
          </a:pPr>
          <a:r>
            <a:rPr lang="ar-EG" sz="4000" b="1" kern="1200" dirty="0" smtClean="0">
              <a:solidFill>
                <a:schemeClr val="tx1"/>
              </a:solidFill>
            </a:rPr>
            <a:t>1- عناصر المناخ .</a:t>
          </a:r>
          <a:endParaRPr lang="en-US" sz="4000" b="1" kern="1200" dirty="0">
            <a:solidFill>
              <a:schemeClr val="tx1"/>
            </a:solidFill>
          </a:endParaRPr>
        </a:p>
      </dsp:txBody>
      <dsp:txXfrm>
        <a:off x="562485" y="466241"/>
        <a:ext cx="8285254" cy="899976"/>
      </dsp:txXfrm>
    </dsp:sp>
    <dsp:sp modelId="{CB7B669B-A952-41F5-A3EA-B5C2C925B162}">
      <dsp:nvSpPr>
        <dsp:cNvPr id="0" name=""/>
        <dsp:cNvSpPr/>
      </dsp:nvSpPr>
      <dsp:spPr>
        <a:xfrm>
          <a:off x="0" y="353744"/>
          <a:ext cx="1124970" cy="112497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1B18-F274-43A6-B26A-D9DDC982FD5D}">
      <dsp:nvSpPr>
        <dsp:cNvPr id="0" name=""/>
        <dsp:cNvSpPr/>
      </dsp:nvSpPr>
      <dsp:spPr>
        <a:xfrm rot="16200000">
          <a:off x="1450698" y="-1450698"/>
          <a:ext cx="5497378" cy="8398775"/>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400" b="1" kern="1200" dirty="0" smtClean="0">
              <a:solidFill>
                <a:schemeClr val="tx1"/>
              </a:solidFill>
            </a:rPr>
            <a:t>تهب من منطقتى القطب الشمالى والقطب الجنوبى ذات الضغط المرتفع متجهة إلى الدائرتين القطبيتين الشمالية والجنوبية ذات الضغط المنخفض .</a:t>
          </a:r>
          <a:endParaRPr lang="en-US" sz="4400" b="1" kern="1200" dirty="0">
            <a:solidFill>
              <a:schemeClr val="tx1"/>
            </a:solidFill>
          </a:endParaRPr>
        </a:p>
      </dsp:txBody>
      <dsp:txXfrm rot="5400000">
        <a:off x="0" y="1099476"/>
        <a:ext cx="8398775" cy="32984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1B18-F274-43A6-B26A-D9DDC982FD5D}">
      <dsp:nvSpPr>
        <dsp:cNvPr id="0" name=""/>
        <dsp:cNvSpPr/>
      </dsp:nvSpPr>
      <dsp:spPr>
        <a:xfrm rot="16200000">
          <a:off x="2137870" y="-2137870"/>
          <a:ext cx="4123034" cy="8398775"/>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400" b="1" kern="1200" dirty="0" smtClean="0">
              <a:solidFill>
                <a:schemeClr val="tx1"/>
              </a:solidFill>
            </a:rPr>
            <a:t>تهب من دائرتى العرض 30 درجة شمالا وجنوبا متجهة إلى الدائرتين القطبيتين وتعمل على التدفئة .</a:t>
          </a:r>
          <a:endParaRPr lang="en-US" sz="4400" b="1" kern="1200" dirty="0">
            <a:solidFill>
              <a:schemeClr val="tx1"/>
            </a:solidFill>
          </a:endParaRPr>
        </a:p>
      </dsp:txBody>
      <dsp:txXfrm rot="5400000">
        <a:off x="0" y="824607"/>
        <a:ext cx="8398775" cy="24738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1B18-F274-43A6-B26A-D9DDC982FD5D}">
      <dsp:nvSpPr>
        <dsp:cNvPr id="0" name=""/>
        <dsp:cNvSpPr/>
      </dsp:nvSpPr>
      <dsp:spPr>
        <a:xfrm rot="16200000">
          <a:off x="1985165" y="-1985165"/>
          <a:ext cx="4428444" cy="8398775"/>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400" b="1" kern="1200" dirty="0" smtClean="0">
              <a:solidFill>
                <a:schemeClr val="tx1"/>
              </a:solidFill>
            </a:rPr>
            <a:t>تهب من دائرتى العرض 30 درجة شمالا وجنوبا متجهة إلى دائرة الاستواء ذات الضغط المنخفض وتعمل على تلطيف درجة الحرارة لقدومها من جهات أقل حرارة .</a:t>
          </a:r>
          <a:endParaRPr lang="en-US" sz="4400" b="1" kern="1200" dirty="0">
            <a:solidFill>
              <a:schemeClr val="tx1"/>
            </a:solidFill>
          </a:endParaRPr>
        </a:p>
      </dsp:txBody>
      <dsp:txXfrm rot="5400000">
        <a:off x="0" y="885689"/>
        <a:ext cx="8398775" cy="265706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2488470"/>
          <a:ext cx="8847741" cy="163270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rtl="1">
            <a:lnSpc>
              <a:spcPct val="90000"/>
            </a:lnSpc>
            <a:spcBef>
              <a:spcPct val="0"/>
            </a:spcBef>
            <a:spcAft>
              <a:spcPct val="35000"/>
            </a:spcAft>
          </a:pPr>
          <a:r>
            <a:rPr lang="ar-EG" sz="5700" b="1" kern="1200" dirty="0" smtClean="0">
              <a:solidFill>
                <a:schemeClr val="tx1"/>
              </a:solidFill>
            </a:rPr>
            <a:t>لأنها تهب من الماء إلى اليابس </a:t>
          </a:r>
          <a:endParaRPr lang="en-US" sz="5700" b="1" kern="1200" dirty="0">
            <a:solidFill>
              <a:schemeClr val="tx1"/>
            </a:solidFill>
          </a:endParaRPr>
        </a:p>
      </dsp:txBody>
      <dsp:txXfrm>
        <a:off x="0" y="2488470"/>
        <a:ext cx="8847741" cy="1632705"/>
      </dsp:txXfrm>
    </dsp:sp>
    <dsp:sp modelId="{7ED60713-3C51-4E7C-820E-D922A8856950}">
      <dsp:nvSpPr>
        <dsp:cNvPr id="0" name=""/>
        <dsp:cNvSpPr/>
      </dsp:nvSpPr>
      <dsp:spPr>
        <a:xfrm rot="10800000">
          <a:off x="0" y="1859"/>
          <a:ext cx="8847741" cy="2511101"/>
        </a:xfrm>
        <a:prstGeom prst="upArrowCallou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tx1"/>
              </a:solidFill>
            </a:rPr>
            <a:t>رياح ممطرة </a:t>
          </a:r>
          <a:endParaRPr lang="en-US" sz="3600" b="1" kern="1200" dirty="0">
            <a:solidFill>
              <a:schemeClr val="tx1"/>
            </a:solidFill>
          </a:endParaRPr>
        </a:p>
      </dsp:txBody>
      <dsp:txXfrm rot="10800000">
        <a:off x="0" y="1859"/>
        <a:ext cx="8847741" cy="163163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2488470"/>
          <a:ext cx="8847741" cy="163270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rtl="1">
            <a:lnSpc>
              <a:spcPct val="90000"/>
            </a:lnSpc>
            <a:spcBef>
              <a:spcPct val="0"/>
            </a:spcBef>
            <a:spcAft>
              <a:spcPct val="35000"/>
            </a:spcAft>
          </a:pPr>
          <a:r>
            <a:rPr lang="ar-EG" sz="5700" b="1" kern="1200" dirty="0" smtClean="0">
              <a:solidFill>
                <a:schemeClr val="tx1"/>
              </a:solidFill>
            </a:rPr>
            <a:t>لأنها تهب من اليابس إلى الماء </a:t>
          </a:r>
          <a:endParaRPr lang="en-US" sz="5700" b="1" kern="1200" dirty="0">
            <a:solidFill>
              <a:schemeClr val="tx1"/>
            </a:solidFill>
          </a:endParaRPr>
        </a:p>
      </dsp:txBody>
      <dsp:txXfrm>
        <a:off x="0" y="2488470"/>
        <a:ext cx="8847741" cy="1632705"/>
      </dsp:txXfrm>
    </dsp:sp>
    <dsp:sp modelId="{7ED60713-3C51-4E7C-820E-D922A8856950}">
      <dsp:nvSpPr>
        <dsp:cNvPr id="0" name=""/>
        <dsp:cNvSpPr/>
      </dsp:nvSpPr>
      <dsp:spPr>
        <a:xfrm rot="10800000">
          <a:off x="0" y="1859"/>
          <a:ext cx="8847741" cy="2511101"/>
        </a:xfrm>
        <a:prstGeom prst="upArrowCallou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EG" sz="4000" b="1" kern="1200" dirty="0" smtClean="0">
              <a:solidFill>
                <a:schemeClr val="tx1"/>
              </a:solidFill>
            </a:rPr>
            <a:t>رياح جافة </a:t>
          </a:r>
          <a:endParaRPr lang="en-US" sz="4000" b="1" kern="1200" dirty="0">
            <a:solidFill>
              <a:schemeClr val="tx1"/>
            </a:solidFill>
          </a:endParaRPr>
        </a:p>
      </dsp:txBody>
      <dsp:txXfrm rot="10800000">
        <a:off x="0" y="1859"/>
        <a:ext cx="8847741" cy="163163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BA96-3956-4941-AEAE-623E02C07B37}">
      <dsp:nvSpPr>
        <dsp:cNvPr id="0" name=""/>
        <dsp:cNvSpPr/>
      </dsp:nvSpPr>
      <dsp:spPr>
        <a:xfrm>
          <a:off x="0" y="2488470"/>
          <a:ext cx="8847741" cy="163270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EG" sz="4400" b="1" kern="1200" dirty="0" smtClean="0">
              <a:solidFill>
                <a:schemeClr val="tx1"/>
              </a:solidFill>
            </a:rPr>
            <a:t>إلى اختلاف كميات المطر على سطح الأرض .</a:t>
          </a:r>
          <a:endParaRPr lang="en-US" sz="4400" b="1" kern="1200" dirty="0">
            <a:solidFill>
              <a:schemeClr val="tx1"/>
            </a:solidFill>
          </a:endParaRPr>
        </a:p>
      </dsp:txBody>
      <dsp:txXfrm>
        <a:off x="0" y="2488470"/>
        <a:ext cx="8847741" cy="1632705"/>
      </dsp:txXfrm>
    </dsp:sp>
    <dsp:sp modelId="{7ED60713-3C51-4E7C-820E-D922A8856950}">
      <dsp:nvSpPr>
        <dsp:cNvPr id="0" name=""/>
        <dsp:cNvSpPr/>
      </dsp:nvSpPr>
      <dsp:spPr>
        <a:xfrm rot="10800000">
          <a:off x="0" y="1859"/>
          <a:ext cx="8847741" cy="2511101"/>
        </a:xfrm>
        <a:prstGeom prst="upArrowCallou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EG" sz="4000" b="1" kern="1200" dirty="0" smtClean="0">
              <a:solidFill>
                <a:schemeClr val="tx1"/>
              </a:solidFill>
            </a:rPr>
            <a:t>وقد أدى اختلاف أنواع الرياح واتجهاتها وأنواع الأمطار </a:t>
          </a:r>
          <a:endParaRPr lang="en-US" sz="4000" b="1" kern="1200" dirty="0">
            <a:solidFill>
              <a:schemeClr val="tx1"/>
            </a:solidFill>
          </a:endParaRPr>
        </a:p>
      </dsp:txBody>
      <dsp:txXfrm rot="10800000">
        <a:off x="0" y="1859"/>
        <a:ext cx="8847741" cy="1631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421B-6A6F-417C-8C0C-562A6340B463}">
      <dsp:nvSpPr>
        <dsp:cNvPr id="0" name=""/>
        <dsp:cNvSpPr/>
      </dsp:nvSpPr>
      <dsp:spPr>
        <a:xfrm rot="16200000">
          <a:off x="2214223" y="-2214223"/>
          <a:ext cx="4275738" cy="8704185"/>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4950" tIns="0" rIns="234156" bIns="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لقد خلق الله سبحانه وتعالى الأرض لتكون مستقرا للإنسان وزودها بكل عناصر الحياة وأول هذه العناصر هو المناخ فبإختلافه تختلف أشكال الحياة على الأرض حتى تصبح نظاما بيئيا صالحا ليعيش فيه الإنسان والحيوان والنبات فى علاقة متكاملة ومتوازنة .</a:t>
          </a:r>
          <a:endParaRPr lang="en-US" sz="3700" b="1" kern="1200" dirty="0">
            <a:solidFill>
              <a:schemeClr val="tx1"/>
            </a:solidFill>
          </a:endParaRPr>
        </a:p>
      </dsp:txBody>
      <dsp:txXfrm rot="5400000">
        <a:off x="0" y="855148"/>
        <a:ext cx="8704185" cy="2565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421B-6A6F-417C-8C0C-562A6340B463}">
      <dsp:nvSpPr>
        <dsp:cNvPr id="0" name=""/>
        <dsp:cNvSpPr/>
      </dsp:nvSpPr>
      <dsp:spPr>
        <a:xfrm rot="16200000">
          <a:off x="-386337" y="386337"/>
          <a:ext cx="5955495" cy="5182820"/>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وقد حدثت بعض التغيرات المناخية فى العصر الحديث نتيجة الإفراط فى استخدام التكنولوجيا كإرتفاع درجة الحرارة وانتشار الجفاف والتصحر والأعاصير فى جهات مختلفة من سطح الأرض .</a:t>
          </a:r>
          <a:endParaRPr lang="en-US" sz="3200" b="1" kern="1200" dirty="0">
            <a:solidFill>
              <a:schemeClr val="tx1"/>
            </a:solidFill>
          </a:endParaRPr>
        </a:p>
      </dsp:txBody>
      <dsp:txXfrm rot="5400000">
        <a:off x="1" y="1191098"/>
        <a:ext cx="5182820" cy="3573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2A003-6754-41D2-9497-1A700358D809}">
      <dsp:nvSpPr>
        <dsp:cNvPr id="0" name=""/>
        <dsp:cNvSpPr/>
      </dsp:nvSpPr>
      <dsp:spPr>
        <a:xfrm>
          <a:off x="0" y="659849"/>
          <a:ext cx="8551480" cy="2979900"/>
        </a:xfrm>
        <a:prstGeom prst="rect">
          <a:avLst/>
        </a:prstGeom>
        <a:solidFill>
          <a:srgbClr val="FFFF00">
            <a:alpha val="90000"/>
          </a:srgbClr>
        </a:solidFill>
        <a:ln w="12700" cap="flat" cmpd="sng" algn="ctr">
          <a:solidFill>
            <a:schemeClr val="accent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63690" tIns="895604" rIns="663690" bIns="305816" numCol="1" spcCol="1270" anchor="t" anchorCtr="0">
          <a:noAutofit/>
        </a:bodyPr>
        <a:lstStyle/>
        <a:p>
          <a:pPr marL="285750" lvl="1" indent="-285750" algn="ctr" defTabSz="1911350" rtl="1">
            <a:lnSpc>
              <a:spcPct val="90000"/>
            </a:lnSpc>
            <a:spcBef>
              <a:spcPct val="0"/>
            </a:spcBef>
            <a:spcAft>
              <a:spcPct val="15000"/>
            </a:spcAft>
            <a:buChar char="••"/>
          </a:pPr>
          <a:r>
            <a:rPr lang="ar-EG" sz="4300" b="1" kern="1200" dirty="0" smtClean="0"/>
            <a:t>هو نظام مفتوح تتفاعل فيه عناصر البيئة المختلفة من طاقة الشمس والمياه والنبات والحيوان والإنسان .</a:t>
          </a:r>
          <a:endParaRPr lang="en-US" sz="4300" b="1" kern="1200" dirty="0"/>
        </a:p>
      </dsp:txBody>
      <dsp:txXfrm>
        <a:off x="0" y="659849"/>
        <a:ext cx="8551480" cy="2979900"/>
      </dsp:txXfrm>
    </dsp:sp>
    <dsp:sp modelId="{899505C9-8DD0-4AF9-8C44-C6BE88607E09}">
      <dsp:nvSpPr>
        <dsp:cNvPr id="0" name=""/>
        <dsp:cNvSpPr/>
      </dsp:nvSpPr>
      <dsp:spPr>
        <a:xfrm>
          <a:off x="427574" y="25169"/>
          <a:ext cx="5986036" cy="126936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6258" tIns="0" rIns="226258" bIns="0" numCol="1" spcCol="1270" anchor="ctr" anchorCtr="0">
          <a:noAutofit/>
        </a:bodyPr>
        <a:lstStyle/>
        <a:p>
          <a:pPr lvl="0" algn="ctr" defTabSz="1911350" rtl="1">
            <a:lnSpc>
              <a:spcPct val="90000"/>
            </a:lnSpc>
            <a:spcBef>
              <a:spcPct val="0"/>
            </a:spcBef>
            <a:spcAft>
              <a:spcPct val="35000"/>
            </a:spcAft>
          </a:pPr>
          <a:r>
            <a:rPr lang="ar-EG" sz="4300" b="1" kern="1200" dirty="0" smtClean="0">
              <a:solidFill>
                <a:schemeClr val="tx1"/>
              </a:solidFill>
            </a:rPr>
            <a:t>النظام البيئى :</a:t>
          </a:r>
          <a:endParaRPr lang="en-US" sz="4300" b="1" kern="1200" dirty="0">
            <a:solidFill>
              <a:schemeClr val="tx1"/>
            </a:solidFill>
          </a:endParaRPr>
        </a:p>
      </dsp:txBody>
      <dsp:txXfrm>
        <a:off x="489539" y="87134"/>
        <a:ext cx="5862106" cy="1145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D5AA7-FA41-4D9E-A8D6-4DE36DA2C150}">
      <dsp:nvSpPr>
        <dsp:cNvPr id="0" name=""/>
        <dsp:cNvSpPr/>
      </dsp:nvSpPr>
      <dsp:spPr>
        <a:xfrm>
          <a:off x="0" y="0"/>
          <a:ext cx="6096000" cy="1527051"/>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6500" b="1" kern="1200" dirty="0" smtClean="0">
              <a:solidFill>
                <a:schemeClr val="tx1"/>
              </a:solidFill>
            </a:rPr>
            <a:t>عناصر المناخ </a:t>
          </a:r>
          <a:endParaRPr lang="en-US" sz="6500" b="1" kern="1200" dirty="0">
            <a:solidFill>
              <a:schemeClr val="tx1"/>
            </a:solidFill>
          </a:endParaRPr>
        </a:p>
      </dsp:txBody>
      <dsp:txXfrm>
        <a:off x="44726" y="44726"/>
        <a:ext cx="6006548" cy="14375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6421B-6A6F-417C-8C0C-562A6340B463}">
      <dsp:nvSpPr>
        <dsp:cNvPr id="0" name=""/>
        <dsp:cNvSpPr/>
      </dsp:nvSpPr>
      <dsp:spPr>
        <a:xfrm rot="16200000">
          <a:off x="316352" y="-316352"/>
          <a:ext cx="4739268" cy="5371972"/>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هو متوسط حالة الجو فى فترة زمنية طويلة من حيث الحرارة والضغط الجوى والرياح والمطر .</a:t>
          </a:r>
          <a:endParaRPr lang="en-US" sz="3600" b="1" kern="1200" dirty="0">
            <a:solidFill>
              <a:schemeClr val="tx1"/>
            </a:solidFill>
          </a:endParaRPr>
        </a:p>
      </dsp:txBody>
      <dsp:txXfrm rot="5400000">
        <a:off x="0" y="947854"/>
        <a:ext cx="5371972" cy="2843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2D15-D46A-4F8C-95CB-FA49C358E484}">
      <dsp:nvSpPr>
        <dsp:cNvPr id="0" name=""/>
        <dsp:cNvSpPr/>
      </dsp:nvSpPr>
      <dsp:spPr>
        <a:xfrm>
          <a:off x="3089890" y="545920"/>
          <a:ext cx="2371699" cy="158113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ar-EG" sz="4200" b="1" kern="1200" dirty="0" smtClean="0">
              <a:solidFill>
                <a:schemeClr val="tx1"/>
              </a:solidFill>
            </a:rPr>
            <a:t>عناصر المناخ</a:t>
          </a:r>
          <a:endParaRPr lang="en-US" sz="4200" b="1" kern="1200" dirty="0">
            <a:solidFill>
              <a:schemeClr val="tx1"/>
            </a:solidFill>
          </a:endParaRPr>
        </a:p>
      </dsp:txBody>
      <dsp:txXfrm>
        <a:off x="3136200" y="592230"/>
        <a:ext cx="2279079" cy="1488513"/>
      </dsp:txXfrm>
    </dsp:sp>
    <dsp:sp modelId="{0BC53198-FE61-4E48-9CCD-7C4642EE6828}">
      <dsp:nvSpPr>
        <dsp:cNvPr id="0" name=""/>
        <dsp:cNvSpPr/>
      </dsp:nvSpPr>
      <dsp:spPr>
        <a:xfrm>
          <a:off x="1192530" y="2127053"/>
          <a:ext cx="3083209" cy="632453"/>
        </a:xfrm>
        <a:custGeom>
          <a:avLst/>
          <a:gdLst/>
          <a:ahLst/>
          <a:cxnLst/>
          <a:rect l="0" t="0" r="0" b="0"/>
          <a:pathLst>
            <a:path>
              <a:moveTo>
                <a:pt x="3083209" y="0"/>
              </a:moveTo>
              <a:lnTo>
                <a:pt x="3083209" y="316226"/>
              </a:lnTo>
              <a:lnTo>
                <a:pt x="0" y="316226"/>
              </a:lnTo>
              <a:lnTo>
                <a:pt x="0" y="63245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A575303-1717-4BFA-A7A9-4F20394017C1}">
      <dsp:nvSpPr>
        <dsp:cNvPr id="0" name=""/>
        <dsp:cNvSpPr/>
      </dsp:nvSpPr>
      <dsp:spPr>
        <a:xfrm>
          <a:off x="6680" y="2759507"/>
          <a:ext cx="2371699" cy="158113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ar-EG" sz="4200" b="1" kern="1200" dirty="0" smtClean="0">
              <a:solidFill>
                <a:schemeClr val="tx1"/>
              </a:solidFill>
            </a:rPr>
            <a:t>الأمطار</a:t>
          </a:r>
          <a:endParaRPr lang="en-US" sz="4200" b="1" kern="1200" dirty="0">
            <a:solidFill>
              <a:schemeClr val="tx1"/>
            </a:solidFill>
          </a:endParaRPr>
        </a:p>
      </dsp:txBody>
      <dsp:txXfrm>
        <a:off x="52990" y="2805817"/>
        <a:ext cx="2279079" cy="1488513"/>
      </dsp:txXfrm>
    </dsp:sp>
    <dsp:sp modelId="{7E6BEF56-8767-4C81-9E4D-03998A1BF6C3}">
      <dsp:nvSpPr>
        <dsp:cNvPr id="0" name=""/>
        <dsp:cNvSpPr/>
      </dsp:nvSpPr>
      <dsp:spPr>
        <a:xfrm>
          <a:off x="4230020" y="2127053"/>
          <a:ext cx="91440" cy="632453"/>
        </a:xfrm>
        <a:custGeom>
          <a:avLst/>
          <a:gdLst/>
          <a:ahLst/>
          <a:cxnLst/>
          <a:rect l="0" t="0" r="0" b="0"/>
          <a:pathLst>
            <a:path>
              <a:moveTo>
                <a:pt x="45720" y="0"/>
              </a:moveTo>
              <a:lnTo>
                <a:pt x="45720" y="63245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C340127-BE14-4EF1-A269-8A8F95D4B718}">
      <dsp:nvSpPr>
        <dsp:cNvPr id="0" name=""/>
        <dsp:cNvSpPr/>
      </dsp:nvSpPr>
      <dsp:spPr>
        <a:xfrm>
          <a:off x="3089890" y="2759507"/>
          <a:ext cx="2371699" cy="158113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الرياح والضغط الجوى</a:t>
          </a:r>
          <a:endParaRPr lang="en-US" sz="3200" b="1" kern="1200" dirty="0">
            <a:solidFill>
              <a:schemeClr val="tx1"/>
            </a:solidFill>
          </a:endParaRPr>
        </a:p>
      </dsp:txBody>
      <dsp:txXfrm>
        <a:off x="3136200" y="2805817"/>
        <a:ext cx="2279079" cy="1488513"/>
      </dsp:txXfrm>
    </dsp:sp>
    <dsp:sp modelId="{3B565DBE-EBBB-4CE5-9D26-2C35C3C93349}">
      <dsp:nvSpPr>
        <dsp:cNvPr id="0" name=""/>
        <dsp:cNvSpPr/>
      </dsp:nvSpPr>
      <dsp:spPr>
        <a:xfrm>
          <a:off x="4275740" y="2127053"/>
          <a:ext cx="3083209" cy="632453"/>
        </a:xfrm>
        <a:custGeom>
          <a:avLst/>
          <a:gdLst/>
          <a:ahLst/>
          <a:cxnLst/>
          <a:rect l="0" t="0" r="0" b="0"/>
          <a:pathLst>
            <a:path>
              <a:moveTo>
                <a:pt x="0" y="0"/>
              </a:moveTo>
              <a:lnTo>
                <a:pt x="0" y="316226"/>
              </a:lnTo>
              <a:lnTo>
                <a:pt x="3083209" y="316226"/>
              </a:lnTo>
              <a:lnTo>
                <a:pt x="3083209" y="63245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779B3CE-7A1A-475F-AD32-BD56996BFA59}">
      <dsp:nvSpPr>
        <dsp:cNvPr id="0" name=""/>
        <dsp:cNvSpPr/>
      </dsp:nvSpPr>
      <dsp:spPr>
        <a:xfrm>
          <a:off x="6173099" y="2759507"/>
          <a:ext cx="2371699" cy="158113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الحرارة</a:t>
          </a:r>
          <a:endParaRPr lang="en-US" sz="4000" b="1" kern="1200" dirty="0">
            <a:solidFill>
              <a:schemeClr val="tx1"/>
            </a:solidFill>
          </a:endParaRPr>
        </a:p>
      </dsp:txBody>
      <dsp:txXfrm>
        <a:off x="6219409" y="2805817"/>
        <a:ext cx="2279079" cy="14885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3074F12-AA26-4AC8-9962-C36BB8F32554}" type="datetimeFigureOut">
              <a:rPr lang="en-US" smtClean="0"/>
              <a:pPr/>
              <a:t>1/27/2024</a:t>
            </a:fld>
            <a:endParaRPr lang="en-US"/>
          </a:p>
        </p:txBody>
      </p:sp>
      <p:sp>
        <p:nvSpPr>
          <p:cNvPr id="9" name="Slide Number Placeholder 8"/>
          <p:cNvSpPr>
            <a:spLocks noGrp="1"/>
          </p:cNvSpPr>
          <p:nvPr>
            <p:ph type="sldNum" sz="quarter" idx="11"/>
          </p:nvPr>
        </p:nvSpPr>
        <p:spPr/>
        <p:txBody>
          <a:bodyPr/>
          <a:lstStyle/>
          <a:p>
            <a:fld id="{B82CCC60-E8CD-4174-8B1A-7DF615B22EE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2CCC60-E8CD-4174-8B1A-7DF615B22EE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3074F12-AA26-4AC8-9962-C36BB8F32554}" type="datetimeFigureOut">
              <a:rPr lang="en-US" smtClean="0"/>
              <a:pPr/>
              <a:t>1/27/2024</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2.wdp"/><Relationship Id="rId7" Type="http://schemas.openxmlformats.org/officeDocument/2006/relationships/diagramColors" Target="../diagrams/colors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11.png"/><Relationship Id="rId4" Type="http://schemas.openxmlformats.org/officeDocument/2006/relationships/diagramQuickStyle" Target="../diagrams/quickStyle11.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2.xml"/><Relationship Id="rId7" Type="http://schemas.openxmlformats.org/officeDocument/2006/relationships/image" Target="../media/image14.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4.xml"/><Relationship Id="rId7" Type="http://schemas.openxmlformats.org/officeDocument/2006/relationships/image" Target="../media/image1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Layout" Target="../diagrams/layout15.xml"/><Relationship Id="rId7"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microsoft.com/office/2007/relationships/hdphoto" Target="../media/hdphoto2.wdp"/><Relationship Id="rId4" Type="http://schemas.openxmlformats.org/officeDocument/2006/relationships/diagramQuickStyle" Target="../diagrams/quickStyle15.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6.xml"/><Relationship Id="rId7" Type="http://schemas.openxmlformats.org/officeDocument/2006/relationships/image" Target="../media/image15.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Layout" Target="../diagrams/layout17.xml"/><Relationship Id="rId7" Type="http://schemas.openxmlformats.org/officeDocument/2006/relationships/image" Target="../media/image15.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20.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5.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5.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5.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7.jpg"/><Relationship Id="rId4" Type="http://schemas.openxmlformats.org/officeDocument/2006/relationships/diagramQuickStyle" Target="../diagrams/quickStyle4.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4572000" y="4956050"/>
            <a:ext cx="4260185" cy="763525"/>
          </a:xfrm>
        </p:spPr>
        <p:txBody>
          <a:bodyPr>
            <a:normAutofit/>
          </a:bodyPr>
          <a:lstStyle/>
          <a:p>
            <a:r>
              <a:rPr lang="ar-EG" sz="4000" b="1" dirty="0" smtClean="0">
                <a:solidFill>
                  <a:schemeClr val="tx1"/>
                </a:solidFill>
              </a:rPr>
              <a:t>الصف الأول الإعدادى</a:t>
            </a:r>
            <a:endParaRPr lang="en-US" sz="4000" b="1" dirty="0">
              <a:solidFill>
                <a:schemeClr val="tx1"/>
              </a:solidFill>
            </a:endParaRPr>
          </a:p>
        </p:txBody>
      </p:sp>
      <p:sp>
        <p:nvSpPr>
          <p:cNvPr id="2" name="Oval 1"/>
          <p:cNvSpPr/>
          <p:nvPr/>
        </p:nvSpPr>
        <p:spPr>
          <a:xfrm>
            <a:off x="5946345" y="222195"/>
            <a:ext cx="2137870" cy="916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t>قسم الدراسات العربية </a:t>
            </a:r>
            <a:endParaRPr lang="en-US" dirty="0"/>
          </a:p>
        </p:txBody>
      </p:sp>
      <p:pic>
        <p:nvPicPr>
          <p:cNvPr id="1026" name="Picture 2" descr="C:\Users\pc\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0" y="374901"/>
            <a:ext cx="2562225" cy="91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0" y="985720"/>
            <a:ext cx="4572001" cy="458115"/>
          </a:xfrm>
        </p:spPr>
        <p:txBody>
          <a:bodyPr>
            <a:noAutofit/>
          </a:bodyPr>
          <a:lstStyle/>
          <a:p>
            <a:r>
              <a:rPr lang="ar-EG" b="1" dirty="0">
                <a:solidFill>
                  <a:srgbClr val="FF0000"/>
                </a:solidFill>
              </a:rPr>
              <a:t>ب</a:t>
            </a:r>
            <a:r>
              <a:rPr lang="ar-EG" b="1" dirty="0" smtClean="0">
                <a:solidFill>
                  <a:srgbClr val="FF0000"/>
                </a:solidFill>
              </a:rPr>
              <a:t>: الطقس : </a:t>
            </a:r>
            <a:endParaRPr lang="en-US"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232" y="374900"/>
            <a:ext cx="3808475" cy="59554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6" name="Diagram group"/>
          <p:cNvGrpSpPr/>
          <p:nvPr/>
        </p:nvGrpSpPr>
        <p:grpSpPr>
          <a:xfrm>
            <a:off x="4172014" y="1901950"/>
            <a:ext cx="5371972" cy="4739268"/>
            <a:chOff x="0" y="0"/>
            <a:chExt cx="5371972" cy="4739268"/>
          </a:xfrm>
          <a:scene3d>
            <a:camera prst="isometricOffAxis2Left" zoom="95000"/>
            <a:lightRig rig="flat" dir="t"/>
          </a:scene3d>
        </p:grpSpPr>
        <p:grpSp>
          <p:nvGrpSpPr>
            <p:cNvPr id="7" name="Group 6"/>
            <p:cNvGrpSpPr/>
            <p:nvPr/>
          </p:nvGrpSpPr>
          <p:grpSpPr>
            <a:xfrm>
              <a:off x="0" y="0"/>
              <a:ext cx="5371972" cy="4739268"/>
              <a:chOff x="0" y="0"/>
              <a:chExt cx="5371972" cy="4739268"/>
            </a:xfrm>
          </p:grpSpPr>
          <p:sp>
            <p:nvSpPr>
              <p:cNvPr id="8" name="Flowchart: Manual Operation 7"/>
              <p:cNvSpPr/>
              <p:nvPr/>
            </p:nvSpPr>
            <p:spPr>
              <a:xfrm rot="16200000">
                <a:off x="316352" y="-316352"/>
                <a:ext cx="4739268" cy="5371972"/>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Flowchart: Manual Operation 4"/>
              <p:cNvSpPr txBox="1"/>
              <p:nvPr/>
            </p:nvSpPr>
            <p:spPr>
              <a:xfrm rot="21600000">
                <a:off x="0" y="947854"/>
                <a:ext cx="5371972" cy="28435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فهو وصف حالة الجو فى فترة زمنية قصيرة قد تكون يوما أو يومين أو أسبوعا من حيث الحرارة – الضغط – والرياح – المطر .</a:t>
                </a:r>
                <a:endParaRPr lang="en-US" sz="3600" b="1" kern="1200" dirty="0">
                  <a:solidFill>
                    <a:schemeClr val="tx1"/>
                  </a:solidFill>
                </a:endParaRPr>
              </a:p>
            </p:txBody>
          </p:sp>
        </p:grpSp>
      </p:grpSp>
    </p:spTree>
    <p:extLst>
      <p:ext uri="{BB962C8B-B14F-4D97-AF65-F5344CB8AC3E}">
        <p14:creationId xmlns:p14="http://schemas.microsoft.com/office/powerpoint/2010/main" val="10709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style.rotation</p:attrName>
                                        </p:attrNameLst>
                                      </p:cBhvr>
                                      <p:tavLst>
                                        <p:tav tm="0">
                                          <p:val>
                                            <p:fltVal val="720"/>
                                          </p:val>
                                        </p:tav>
                                        <p:tav tm="100000">
                                          <p:val>
                                            <p:fltVal val="0"/>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 calcmode="lin" valueType="num">
                                      <p:cBhvr>
                                        <p:cTn id="22"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anim calcmode="lin" valueType="num">
                                      <p:cBhvr>
                                        <p:cTn id="28" dur="400" fill="hold"/>
                                        <p:tgtEl>
                                          <p:spTgt spid="5"/>
                                        </p:tgtEl>
                                        <p:attrNameLst>
                                          <p:attrName>ppt_x</p:attrName>
                                        </p:attrNameLst>
                                      </p:cBhvr>
                                      <p:tavLst>
                                        <p:tav tm="0">
                                          <p:val>
                                            <p:strVal val="#ppt_x"/>
                                          </p:val>
                                        </p:tav>
                                        <p:tav tm="100000">
                                          <p:val>
                                            <p:strVal val="#ppt_x"/>
                                          </p:val>
                                        </p:tav>
                                      </p:tavLst>
                                    </p:anim>
                                    <p:anim calcmode="lin" valueType="num">
                                      <p:cBhvr>
                                        <p:cTn id="29" dur="400" fill="hold"/>
                                        <p:tgtEl>
                                          <p:spTgt spid="5"/>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5030115" y="222195"/>
            <a:ext cx="3817625" cy="6635805"/>
            <a:chOff x="0" y="0"/>
            <a:chExt cx="5371972" cy="4739268"/>
          </a:xfrm>
          <a:scene3d>
            <a:camera prst="isometricOffAxis2Left" zoom="95000"/>
            <a:lightRig rig="flat" dir="t"/>
          </a:scene3d>
        </p:grpSpPr>
        <p:grpSp>
          <p:nvGrpSpPr>
            <p:cNvPr id="5" name="Group 4"/>
            <p:cNvGrpSpPr/>
            <p:nvPr/>
          </p:nvGrpSpPr>
          <p:grpSpPr>
            <a:xfrm>
              <a:off x="0" y="0"/>
              <a:ext cx="5371972" cy="4739268"/>
              <a:chOff x="0" y="0"/>
              <a:chExt cx="5371972" cy="4739268"/>
            </a:xfrm>
          </p:grpSpPr>
          <p:sp>
            <p:nvSpPr>
              <p:cNvPr id="6" name="Flowchart: Manual Operation 5"/>
              <p:cNvSpPr/>
              <p:nvPr/>
            </p:nvSpPr>
            <p:spPr>
              <a:xfrm rot="16200000">
                <a:off x="316352" y="-316352"/>
                <a:ext cx="4739268" cy="5371972"/>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947854"/>
                <a:ext cx="5371972" cy="28435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إذا الفرق بين الطقس والمناخ يتمثل فى الفترة الزمنية التى يغطيها وصف حالة الجو .</a:t>
                </a:r>
                <a:endParaRPr lang="en-US" sz="3600" b="1" kern="1200" dirty="0">
                  <a:solidFill>
                    <a:schemeClr val="tx1"/>
                  </a:solidFill>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527605"/>
            <a:ext cx="2286000" cy="54616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540" y="374901"/>
            <a:ext cx="2582834" cy="56143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0090209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295" y="222195"/>
            <a:ext cx="4113885" cy="458115"/>
          </a:xfrm>
        </p:spPr>
        <p:txBody>
          <a:bodyPr>
            <a:noAutofit/>
          </a:bodyPr>
          <a:lstStyle/>
          <a:p>
            <a:r>
              <a:rPr lang="ar-EG" b="1" dirty="0" smtClean="0">
                <a:solidFill>
                  <a:srgbClr val="FF0000"/>
                </a:solidFill>
              </a:rPr>
              <a:t>- عناصر المناخ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3334790536"/>
              </p:ext>
            </p:extLst>
          </p:nvPr>
        </p:nvGraphicFramePr>
        <p:xfrm>
          <a:off x="143556" y="1443834"/>
          <a:ext cx="8551480" cy="488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845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050" y="374900"/>
            <a:ext cx="2933934" cy="458115"/>
          </a:xfrm>
        </p:spPr>
        <p:txBody>
          <a:bodyPr>
            <a:noAutofit/>
          </a:bodyPr>
          <a:lstStyle/>
          <a:p>
            <a:pPr rtl="1"/>
            <a:r>
              <a:rPr lang="ar-EG" b="1" dirty="0" smtClean="0">
                <a:solidFill>
                  <a:srgbClr val="FF0000"/>
                </a:solidFill>
              </a:rPr>
              <a:t>أولا : الحرارة :</a:t>
            </a:r>
            <a:endParaRPr lang="en-US" b="1" dirty="0">
              <a:solidFill>
                <a:srgbClr val="FF0000"/>
              </a:solidFil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50360" y="64235"/>
            <a:ext cx="2143125" cy="2143125"/>
          </a:xfrm>
          <a:prstGeom prst="rect">
            <a:avLst/>
          </a:prstGeom>
        </p:spPr>
      </p:pic>
      <p:graphicFrame>
        <p:nvGraphicFramePr>
          <p:cNvPr id="5" name="Diagram 4"/>
          <p:cNvGraphicFramePr/>
          <p:nvPr>
            <p:extLst>
              <p:ext uri="{D42A27DB-BD31-4B8C-83A1-F6EECF244321}">
                <p14:modId xmlns:p14="http://schemas.microsoft.com/office/powerpoint/2010/main" val="477741029"/>
              </p:ext>
            </p:extLst>
          </p:nvPr>
        </p:nvGraphicFramePr>
        <p:xfrm>
          <a:off x="143555" y="2512770"/>
          <a:ext cx="8704185" cy="4123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Download Thinking Photography Question Mark Man Stock HQ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0690" y="2970885"/>
            <a:ext cx="2147020" cy="1685009"/>
          </a:xfrm>
          <a:prstGeom prst="rect">
            <a:avLst/>
          </a:prstGeom>
        </p:spPr>
      </p:pic>
    </p:spTree>
    <p:extLst>
      <p:ext uri="{BB962C8B-B14F-4D97-AF65-F5344CB8AC3E}">
        <p14:creationId xmlns:p14="http://schemas.microsoft.com/office/powerpoint/2010/main" val="41709974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iagram group"/>
          <p:cNvGrpSpPr/>
          <p:nvPr/>
        </p:nvGrpSpPr>
        <p:grpSpPr>
          <a:xfrm>
            <a:off x="754375" y="2665475"/>
            <a:ext cx="7873380" cy="3817625"/>
            <a:chOff x="0" y="0"/>
            <a:chExt cx="5371972" cy="4739268"/>
          </a:xfrm>
          <a:scene3d>
            <a:camera prst="isometricOffAxis2Left" zoom="95000"/>
            <a:lightRig rig="flat" dir="t"/>
          </a:scene3d>
        </p:grpSpPr>
        <p:grpSp>
          <p:nvGrpSpPr>
            <p:cNvPr id="6" name="Group 5"/>
            <p:cNvGrpSpPr/>
            <p:nvPr/>
          </p:nvGrpSpPr>
          <p:grpSpPr>
            <a:xfrm>
              <a:off x="0" y="0"/>
              <a:ext cx="5371972" cy="4739268"/>
              <a:chOff x="0" y="0"/>
              <a:chExt cx="5371972" cy="4739268"/>
            </a:xfrm>
          </p:grpSpPr>
          <p:sp>
            <p:nvSpPr>
              <p:cNvPr id="7" name="Flowchart: Manual Operation 6"/>
              <p:cNvSpPr/>
              <p:nvPr/>
            </p:nvSpPr>
            <p:spPr>
              <a:xfrm rot="16200000">
                <a:off x="316352" y="-316352"/>
                <a:ext cx="4739268" cy="5371972"/>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lowchart: Manual Operation 4"/>
              <p:cNvSpPr txBox="1"/>
              <p:nvPr/>
            </p:nvSpPr>
            <p:spPr>
              <a:xfrm rot="21600000">
                <a:off x="0" y="947854"/>
                <a:ext cx="5371972" cy="28435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0" tIns="0" rIns="228600" bIns="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تختلف درجات الحرارة على سطح الأرض نتيجة لما يلى :</a:t>
                </a:r>
                <a:endParaRPr lang="en-US" sz="3600" b="1" kern="1200" dirty="0">
                  <a:solidFill>
                    <a:schemeClr val="tx1"/>
                  </a:solidFill>
                </a:endParaRPr>
              </a:p>
            </p:txBody>
          </p:sp>
        </p:grpSp>
      </p:grpSp>
    </p:spTree>
    <p:extLst>
      <p:ext uri="{BB962C8B-B14F-4D97-AF65-F5344CB8AC3E}">
        <p14:creationId xmlns:p14="http://schemas.microsoft.com/office/powerpoint/2010/main" val="23815284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374900"/>
            <a:ext cx="8687715" cy="458115"/>
          </a:xfrm>
        </p:spPr>
        <p:txBody>
          <a:bodyPr>
            <a:noAutofit/>
          </a:bodyPr>
          <a:lstStyle/>
          <a:p>
            <a:pPr rtl="1"/>
            <a:r>
              <a:rPr lang="ar-EG" b="1" dirty="0" smtClean="0">
                <a:solidFill>
                  <a:srgbClr val="FF0000"/>
                </a:solidFill>
              </a:rPr>
              <a:t>1- اختلاف موقع المكان بالنسبة لدوائر العرض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3837698846"/>
              </p:ext>
            </p:extLst>
          </p:nvPr>
        </p:nvGraphicFramePr>
        <p:xfrm>
          <a:off x="3595325" y="1596538"/>
          <a:ext cx="5344675" cy="5039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BEBA8EAE-BF5A-486C-A8C5-ECC9F3942E4B}">
                <a14:imgProps xmlns:a14="http://schemas.microsoft.com/office/drawing/2010/main">
                  <a14:imgLayer r:embed="rId8">
                    <a14:imgEffect>
                      <a14:backgroundRemoval t="9916" b="90442" l="5333" r="90000"/>
                    </a14:imgEffect>
                  </a14:imgLayer>
                </a14:imgProps>
              </a:ext>
              <a:ext uri="{28A0092B-C50C-407E-A947-70E740481C1C}">
                <a14:useLocalDpi xmlns:a14="http://schemas.microsoft.com/office/drawing/2010/main" val="0"/>
              </a:ext>
            </a:extLst>
          </a:blip>
          <a:stretch>
            <a:fillRect/>
          </a:stretch>
        </p:blipFill>
        <p:spPr>
          <a:xfrm>
            <a:off x="-165164" y="2042917"/>
            <a:ext cx="3808475" cy="1932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27" y="3933977"/>
            <a:ext cx="3705152" cy="28139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Download Thinking Photography Question Mark Man Stock HQ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1540" y="3273667"/>
            <a:ext cx="2147020" cy="1685009"/>
          </a:xfrm>
          <a:prstGeom prst="rect">
            <a:avLst/>
          </a:prstGeom>
        </p:spPr>
      </p:pic>
    </p:spTree>
    <p:extLst>
      <p:ext uri="{BB962C8B-B14F-4D97-AF65-F5344CB8AC3E}">
        <p14:creationId xmlns:p14="http://schemas.microsoft.com/office/powerpoint/2010/main" val="2324502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5525" y="680310"/>
            <a:ext cx="3781845" cy="584775"/>
          </a:xfrm>
          <a:prstGeom prst="rect">
            <a:avLst/>
          </a:prstGeom>
          <a:noFill/>
        </p:spPr>
        <p:txBody>
          <a:bodyPr wrap="square" rtlCol="0">
            <a:spAutoFit/>
          </a:bodyPr>
          <a:lstStyle/>
          <a:p>
            <a:pPr algn="r"/>
            <a:r>
              <a:rPr lang="ar-EG" sz="3200" b="1" dirty="0" smtClean="0">
                <a:solidFill>
                  <a:srgbClr val="FF0000"/>
                </a:solidFill>
              </a:rPr>
              <a:t>2- التضاريس :</a:t>
            </a:r>
            <a:endParaRPr lang="en-US" sz="3200" b="1" dirty="0">
              <a:solidFill>
                <a:srgbClr val="FF0000"/>
              </a:solidFill>
            </a:endParaRPr>
          </a:p>
        </p:txBody>
      </p:sp>
      <p:graphicFrame>
        <p:nvGraphicFramePr>
          <p:cNvPr id="8" name="Diagram 7"/>
          <p:cNvGraphicFramePr/>
          <p:nvPr>
            <p:extLst>
              <p:ext uri="{D42A27DB-BD31-4B8C-83A1-F6EECF244321}">
                <p14:modId xmlns:p14="http://schemas.microsoft.com/office/powerpoint/2010/main" val="3885812379"/>
              </p:ext>
            </p:extLst>
          </p:nvPr>
        </p:nvGraphicFramePr>
        <p:xfrm>
          <a:off x="3507640" y="1375806"/>
          <a:ext cx="5808699" cy="5592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27605"/>
            <a:ext cx="3808475" cy="53045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255067" y="5877195"/>
            <a:ext cx="2983780" cy="523220"/>
          </a:xfrm>
          <a:prstGeom prst="rect">
            <a:avLst/>
          </a:prstGeom>
          <a:noFill/>
        </p:spPr>
        <p:txBody>
          <a:bodyPr wrap="square" rtlCol="0">
            <a:spAutoFit/>
          </a:bodyPr>
          <a:lstStyle/>
          <a:p>
            <a:r>
              <a:rPr lang="ar-EG" sz="2800" b="1" dirty="0" smtClean="0"/>
              <a:t>جبال كينيا فى افريقيا </a:t>
            </a:r>
            <a:endParaRPr lang="en-US" sz="2800" b="1"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8805" y="2207360"/>
            <a:ext cx="2152075" cy="1682642"/>
          </a:xfrm>
          <a:prstGeom prst="rect">
            <a:avLst/>
          </a:prstGeom>
        </p:spPr>
      </p:pic>
    </p:spTree>
    <p:extLst>
      <p:ext uri="{BB962C8B-B14F-4D97-AF65-F5344CB8AC3E}">
        <p14:creationId xmlns:p14="http://schemas.microsoft.com/office/powerpoint/2010/main" val="813315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Scale>
                                      <p:cBhvr>
                                        <p:cTn id="1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8"/>
                                        </p:tgtEl>
                                        <p:attrNameLst>
                                          <p:attrName>ppt_x</p:attrName>
                                          <p:attrName>ppt_y</p:attrName>
                                        </p:attrNameLst>
                                      </p:cBhvr>
                                    </p:animMotion>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anim calcmode="lin" valueType="num">
                                      <p:cBhvr>
                                        <p:cTn id="50" dur="2000" fill="hold"/>
                                        <p:tgtEl>
                                          <p:spTgt spid="5"/>
                                        </p:tgtEl>
                                        <p:attrNameLst>
                                          <p:attrName>style.rotation</p:attrName>
                                        </p:attrNameLst>
                                      </p:cBhvr>
                                      <p:tavLst>
                                        <p:tav tm="0">
                                          <p:val>
                                            <p:fltVal val="720"/>
                                          </p:val>
                                        </p:tav>
                                        <p:tav tm="100000">
                                          <p:val>
                                            <p:fltVal val="0"/>
                                          </p:val>
                                        </p:tav>
                                      </p:tavLst>
                                    </p:anim>
                                    <p:anim calcmode="lin" valueType="num">
                                      <p:cBhvr>
                                        <p:cTn id="51" dur="2000" fill="hold"/>
                                        <p:tgtEl>
                                          <p:spTgt spid="5"/>
                                        </p:tgtEl>
                                        <p:attrNameLst>
                                          <p:attrName>ppt_h</p:attrName>
                                        </p:attrNameLst>
                                      </p:cBhvr>
                                      <p:tavLst>
                                        <p:tav tm="0">
                                          <p:val>
                                            <p:fltVal val="0"/>
                                          </p:val>
                                        </p:tav>
                                        <p:tav tm="100000">
                                          <p:val>
                                            <p:strVal val="#ppt_h"/>
                                          </p:val>
                                        </p:tav>
                                      </p:tavLst>
                                    </p:anim>
                                    <p:anim calcmode="lin" valueType="num">
                                      <p:cBhvr>
                                        <p:cTn id="52"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310" y="374900"/>
            <a:ext cx="6862575" cy="458115"/>
          </a:xfrm>
        </p:spPr>
        <p:txBody>
          <a:bodyPr>
            <a:normAutofit fontScale="90000"/>
          </a:bodyPr>
          <a:lstStyle/>
          <a:p>
            <a:pPr rtl="1"/>
            <a:r>
              <a:rPr lang="ar-EG" b="1" dirty="0" smtClean="0">
                <a:solidFill>
                  <a:srgbClr val="FF0000"/>
                </a:solidFill>
              </a:rPr>
              <a:t>3- القرب أو البعد من المسطحات المائية :</a:t>
            </a:r>
            <a:endParaRPr lang="en-US" b="1" dirty="0">
              <a:solidFill>
                <a:srgbClr val="FF0000"/>
              </a:solidFill>
            </a:endParaRPr>
          </a:p>
        </p:txBody>
      </p:sp>
      <p:graphicFrame>
        <p:nvGraphicFramePr>
          <p:cNvPr id="11" name="Diagram 10"/>
          <p:cNvGraphicFramePr/>
          <p:nvPr>
            <p:extLst>
              <p:ext uri="{D42A27DB-BD31-4B8C-83A1-F6EECF244321}">
                <p14:modId xmlns:p14="http://schemas.microsoft.com/office/powerpoint/2010/main" val="767566361"/>
              </p:ext>
            </p:extLst>
          </p:nvPr>
        </p:nvGraphicFramePr>
        <p:xfrm>
          <a:off x="4266590" y="1596540"/>
          <a:ext cx="4733855" cy="570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260" y="985719"/>
            <a:ext cx="3970330" cy="5344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3395" y="3408431"/>
            <a:ext cx="2152075" cy="1682642"/>
          </a:xfrm>
          <a:prstGeom prst="rect">
            <a:avLst/>
          </a:prstGeom>
        </p:spPr>
      </p:pic>
    </p:spTree>
    <p:extLst>
      <p:ext uri="{BB962C8B-B14F-4D97-AF65-F5344CB8AC3E}">
        <p14:creationId xmlns:p14="http://schemas.microsoft.com/office/powerpoint/2010/main" val="3261851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77214553"/>
              </p:ext>
            </p:extLst>
          </p:nvPr>
        </p:nvGraphicFramePr>
        <p:xfrm>
          <a:off x="3655770" y="1596540"/>
          <a:ext cx="5344675" cy="553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0690" y="3429000"/>
            <a:ext cx="2152075" cy="1682642"/>
          </a:xfrm>
          <a:prstGeom prst="rect">
            <a:avLst/>
          </a:prstGeom>
        </p:spPr>
      </p:pic>
      <p:sp>
        <p:nvSpPr>
          <p:cNvPr id="3" name="Title 2"/>
          <p:cNvSpPr>
            <a:spLocks noGrp="1"/>
          </p:cNvSpPr>
          <p:nvPr>
            <p:ph type="title"/>
          </p:nvPr>
        </p:nvSpPr>
        <p:spPr>
          <a:xfrm>
            <a:off x="601670" y="222195"/>
            <a:ext cx="8229600" cy="458115"/>
          </a:xfrm>
        </p:spPr>
        <p:txBody>
          <a:bodyPr>
            <a:noAutofit/>
          </a:bodyPr>
          <a:lstStyle/>
          <a:p>
            <a:pPr algn="r"/>
            <a:r>
              <a:rPr lang="ar-EG" b="1" dirty="0" smtClean="0">
                <a:solidFill>
                  <a:srgbClr val="FF0000"/>
                </a:solidFill>
              </a:rPr>
              <a:t>4- الغطاء النباتى :</a:t>
            </a:r>
            <a:endParaRPr lang="en-US" b="1" dirty="0">
              <a:solidFill>
                <a:srgbClr val="FF0000"/>
              </a:solidFill>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555" y="985721"/>
            <a:ext cx="3937124" cy="52062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515003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260" y="374900"/>
            <a:ext cx="8229600" cy="458115"/>
          </a:xfrm>
        </p:spPr>
        <p:txBody>
          <a:bodyPr>
            <a:noAutofit/>
          </a:bodyPr>
          <a:lstStyle/>
          <a:p>
            <a:pPr algn="r"/>
            <a:r>
              <a:rPr lang="ar-EG" b="1" dirty="0" smtClean="0">
                <a:solidFill>
                  <a:srgbClr val="FF0000"/>
                </a:solidFill>
              </a:rPr>
              <a:t>5- طول النهار :</a:t>
            </a:r>
            <a:endParaRPr lang="en-US" b="1" dirty="0">
              <a:solidFill>
                <a:srgbClr val="FF0000"/>
              </a:solidFill>
            </a:endParaRPr>
          </a:p>
        </p:txBody>
      </p:sp>
      <p:graphicFrame>
        <p:nvGraphicFramePr>
          <p:cNvPr id="12" name="Diagram 11"/>
          <p:cNvGraphicFramePr/>
          <p:nvPr>
            <p:extLst>
              <p:ext uri="{D42A27DB-BD31-4B8C-83A1-F6EECF244321}">
                <p14:modId xmlns:p14="http://schemas.microsoft.com/office/powerpoint/2010/main" val="3899521985"/>
              </p:ext>
            </p:extLst>
          </p:nvPr>
        </p:nvGraphicFramePr>
        <p:xfrm>
          <a:off x="3350360" y="1596540"/>
          <a:ext cx="5738380" cy="553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8805" y="2360065"/>
            <a:ext cx="2152075" cy="168264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55" y="1977431"/>
            <a:ext cx="3493664" cy="45460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0" b="98667" l="0" r="100000"/>
                    </a14:imgEffect>
                  </a14:imgLayer>
                </a14:imgProps>
              </a:ext>
              <a:ext uri="{28A0092B-C50C-407E-A947-70E740481C1C}">
                <a14:useLocalDpi xmlns:a14="http://schemas.microsoft.com/office/drawing/2010/main" val="0"/>
              </a:ext>
            </a:extLst>
          </a:blip>
          <a:stretch>
            <a:fillRect/>
          </a:stretch>
        </p:blipFill>
        <p:spPr>
          <a:xfrm>
            <a:off x="885390" y="142344"/>
            <a:ext cx="2143125" cy="1835087"/>
          </a:xfrm>
          <a:prstGeom prst="rect">
            <a:avLst/>
          </a:prstGeom>
        </p:spPr>
      </p:pic>
    </p:spTree>
    <p:extLst>
      <p:ext uri="{BB962C8B-B14F-4D97-AF65-F5344CB8AC3E}">
        <p14:creationId xmlns:p14="http://schemas.microsoft.com/office/powerpoint/2010/main" val="1015445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Scale>
                                      <p:cBhvr>
                                        <p:cTn id="2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
                                        </p:tgtEl>
                                        <p:attrNameLst>
                                          <p:attrName>ppt_x</p:attrName>
                                          <p:attrName>ppt_y</p:attrName>
                                        </p:attrNameLst>
                                      </p:cBhvr>
                                    </p:animMotion>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800" decel="100000"/>
                                        <p:tgtEl>
                                          <p:spTgt spid="4"/>
                                        </p:tgtEl>
                                      </p:cBhvr>
                                    </p:animEffect>
                                    <p:anim calcmode="lin" valueType="num">
                                      <p:cBhvr>
                                        <p:cTn id="53" dur="800" decel="100000" fill="hold"/>
                                        <p:tgtEl>
                                          <p:spTgt spid="4"/>
                                        </p:tgtEl>
                                        <p:attrNameLst>
                                          <p:attrName>style.rotation</p:attrName>
                                        </p:attrNameLst>
                                      </p:cBhvr>
                                      <p:tavLst>
                                        <p:tav tm="0">
                                          <p:val>
                                            <p:fltVal val="-90"/>
                                          </p:val>
                                        </p:tav>
                                        <p:tav tm="100000">
                                          <p:val>
                                            <p:fltVal val="0"/>
                                          </p:val>
                                        </p:tav>
                                      </p:tavLst>
                                    </p:anim>
                                    <p:anim calcmode="lin" valueType="num">
                                      <p:cBhvr>
                                        <p:cTn id="54" dur="800" decel="100000" fill="hold"/>
                                        <p:tgtEl>
                                          <p:spTgt spid="4"/>
                                        </p:tgtEl>
                                        <p:attrNameLst>
                                          <p:attrName>ppt_x</p:attrName>
                                        </p:attrNameLst>
                                      </p:cBhvr>
                                      <p:tavLst>
                                        <p:tav tm="0">
                                          <p:val>
                                            <p:strVal val="#ppt_x+0.4"/>
                                          </p:val>
                                        </p:tav>
                                        <p:tav tm="100000">
                                          <p:val>
                                            <p:strVal val="#ppt_x-0.05"/>
                                          </p:val>
                                        </p:tav>
                                      </p:tavLst>
                                    </p:anim>
                                    <p:anim calcmode="lin" valueType="num">
                                      <p:cBhvr>
                                        <p:cTn id="55" dur="800" decel="100000" fill="hold"/>
                                        <p:tgtEl>
                                          <p:spTgt spid="4"/>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935" y="374900"/>
            <a:ext cx="2892245" cy="458115"/>
          </a:xfrm>
        </p:spPr>
        <p:txBody>
          <a:bodyPr>
            <a:noAutofit/>
          </a:bodyPr>
          <a:lstStyle/>
          <a:p>
            <a:pPr rtl="1"/>
            <a:r>
              <a:rPr lang="ar-EG" b="1" dirty="0" smtClean="0">
                <a:solidFill>
                  <a:srgbClr val="FF0000"/>
                </a:solidFill>
              </a:rPr>
              <a:t>الوحدة الأولى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717968058"/>
              </p:ext>
            </p:extLst>
          </p:nvPr>
        </p:nvGraphicFramePr>
        <p:xfrm>
          <a:off x="296260" y="985720"/>
          <a:ext cx="8398775" cy="549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8708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8475" y="222195"/>
            <a:ext cx="5039266" cy="458115"/>
          </a:xfrm>
        </p:spPr>
        <p:txBody>
          <a:bodyPr>
            <a:normAutofit fontScale="90000"/>
          </a:bodyPr>
          <a:lstStyle/>
          <a:p>
            <a:pPr algn="l" rtl="1"/>
            <a:r>
              <a:rPr lang="ar-EG" b="1" dirty="0" smtClean="0">
                <a:solidFill>
                  <a:srgbClr val="FF0000"/>
                </a:solidFill>
              </a:rPr>
              <a:t>ثانيا : الضغط والرياح :</a:t>
            </a:r>
            <a:endParaRPr lang="en-US" b="1" dirty="0">
              <a:solidFill>
                <a:srgbClr val="FF0000"/>
              </a:solidFill>
            </a:endParaRPr>
          </a:p>
        </p:txBody>
      </p:sp>
      <p:graphicFrame>
        <p:nvGraphicFramePr>
          <p:cNvPr id="7" name="Diagram 6"/>
          <p:cNvGraphicFramePr/>
          <p:nvPr>
            <p:extLst>
              <p:ext uri="{D42A27DB-BD31-4B8C-83A1-F6EECF244321}">
                <p14:modId xmlns:p14="http://schemas.microsoft.com/office/powerpoint/2010/main" val="162666215"/>
              </p:ext>
            </p:extLst>
          </p:nvPr>
        </p:nvGraphicFramePr>
        <p:xfrm>
          <a:off x="3808475" y="1596540"/>
          <a:ext cx="5335525" cy="5261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395" y="3276295"/>
            <a:ext cx="2152075" cy="1682642"/>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260" y="985720"/>
            <a:ext cx="3968265" cy="5306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72255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800" decel="100000"/>
                                        <p:tgtEl>
                                          <p:spTgt spid="5"/>
                                        </p:tgtEl>
                                      </p:cBhvr>
                                    </p:animEffect>
                                    <p:anim calcmode="lin" valueType="num">
                                      <p:cBhvr>
                                        <p:cTn id="43" dur="800" decel="100000" fill="hold"/>
                                        <p:tgtEl>
                                          <p:spTgt spid="5"/>
                                        </p:tgtEl>
                                        <p:attrNameLst>
                                          <p:attrName>style.rotation</p:attrName>
                                        </p:attrNameLst>
                                      </p:cBhvr>
                                      <p:tavLst>
                                        <p:tav tm="0">
                                          <p:val>
                                            <p:fltVal val="-90"/>
                                          </p:val>
                                        </p:tav>
                                        <p:tav tm="100000">
                                          <p:val>
                                            <p:fltVal val="0"/>
                                          </p:val>
                                        </p:tav>
                                      </p:tavLst>
                                    </p:anim>
                                    <p:anim calcmode="lin" valueType="num">
                                      <p:cBhvr>
                                        <p:cTn id="44" dur="800" decel="100000" fill="hold"/>
                                        <p:tgtEl>
                                          <p:spTgt spid="5"/>
                                        </p:tgtEl>
                                        <p:attrNameLst>
                                          <p:attrName>ppt_x</p:attrName>
                                        </p:attrNameLst>
                                      </p:cBhvr>
                                      <p:tavLst>
                                        <p:tav tm="0">
                                          <p:val>
                                            <p:strVal val="#ppt_x+0.4"/>
                                          </p:val>
                                        </p:tav>
                                        <p:tav tm="100000">
                                          <p:val>
                                            <p:strVal val="#ppt_x-0.05"/>
                                          </p:val>
                                        </p:tav>
                                      </p:tavLst>
                                    </p:anim>
                                    <p:anim calcmode="lin" valueType="num">
                                      <p:cBhvr>
                                        <p:cTn id="45" dur="800" decel="100000" fill="hold"/>
                                        <p:tgtEl>
                                          <p:spTgt spid="5"/>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20931080"/>
              </p:ext>
            </p:extLst>
          </p:nvPr>
        </p:nvGraphicFramePr>
        <p:xfrm>
          <a:off x="3493915" y="833015"/>
          <a:ext cx="5650085" cy="6024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395" y="3004186"/>
            <a:ext cx="2152075" cy="168264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80310"/>
            <a:ext cx="3808475" cy="53446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15126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Scale>
                                      <p:cBhvr>
                                        <p:cTn id="2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7"/>
                                        </p:tgtEl>
                                        <p:attrNameLst>
                                          <p:attrName>ppt_x</p:attrName>
                                          <p:attrName>ppt_y</p:attrName>
                                        </p:attrNameLst>
                                      </p:cBhvr>
                                    </p:animMotion>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72598485"/>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983325740"/>
              </p:ext>
            </p:extLst>
          </p:nvPr>
        </p:nvGraphicFramePr>
        <p:xfrm>
          <a:off x="4113885" y="2207360"/>
          <a:ext cx="5492805" cy="4895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8965" y="2512770"/>
            <a:ext cx="3512215" cy="34592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03473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1670605" y="3123590"/>
            <a:ext cx="6096000" cy="1527051"/>
            <a:chOff x="0" y="0"/>
            <a:chExt cx="6096000" cy="1527051"/>
          </a:xfrm>
          <a:scene3d>
            <a:camera prst="isometricOffAxis2Left" zoom="95000"/>
            <a:lightRig rig="flat" dir="t"/>
          </a:scene3d>
        </p:grpSpPr>
        <p:grpSp>
          <p:nvGrpSpPr>
            <p:cNvPr id="5" name="Group 4"/>
            <p:cNvGrpSpPr/>
            <p:nvPr/>
          </p:nvGrpSpPr>
          <p:grpSpPr>
            <a:xfrm>
              <a:off x="0" y="0"/>
              <a:ext cx="6096000" cy="1527051"/>
              <a:chOff x="0" y="0"/>
              <a:chExt cx="6096000" cy="1527051"/>
            </a:xfrm>
          </p:grpSpPr>
          <p:sp>
            <p:nvSpPr>
              <p:cNvPr id="6" name="Rounded Rectangle 5"/>
              <p:cNvSpPr/>
              <p:nvPr/>
            </p:nvSpPr>
            <p:spPr>
              <a:xfrm>
                <a:off x="0" y="0"/>
                <a:ext cx="6096000" cy="1527051"/>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4726" y="44726"/>
                <a:ext cx="6006548" cy="1437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6500" b="1" kern="1200" dirty="0" smtClean="0">
                    <a:solidFill>
                      <a:schemeClr val="tx1"/>
                    </a:solidFill>
                  </a:rPr>
                  <a:t>أنواع الرياح </a:t>
                </a:r>
                <a:endParaRPr lang="en-US" sz="6500" b="1" kern="1200" dirty="0">
                  <a:solidFill>
                    <a:schemeClr val="tx1"/>
                  </a:solidFill>
                </a:endParaRPr>
              </a:p>
            </p:txBody>
          </p:sp>
        </p:grpSp>
      </p:grpSp>
    </p:spTree>
    <p:extLst>
      <p:ext uri="{BB962C8B-B14F-4D97-AF65-F5344CB8AC3E}">
        <p14:creationId xmlns:p14="http://schemas.microsoft.com/office/powerpoint/2010/main" val="2113186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858" y="985720"/>
            <a:ext cx="3190335" cy="458115"/>
          </a:xfrm>
        </p:spPr>
        <p:txBody>
          <a:bodyPr>
            <a:normAutofit fontScale="90000"/>
          </a:bodyPr>
          <a:lstStyle/>
          <a:p>
            <a:r>
              <a:rPr lang="ar-EG" b="1" dirty="0" smtClean="0">
                <a:solidFill>
                  <a:srgbClr val="FF0000"/>
                </a:solidFill>
              </a:rPr>
              <a:t>أولا : الرياح الدائمة :</a:t>
            </a:r>
            <a:endParaRPr lang="en-US" b="1" dirty="0">
              <a:solidFill>
                <a:srgbClr val="FF0000"/>
              </a:solidFill>
            </a:endParaRPr>
          </a:p>
        </p:txBody>
      </p:sp>
      <p:grpSp>
        <p:nvGrpSpPr>
          <p:cNvPr id="4" name="Diagram group"/>
          <p:cNvGrpSpPr/>
          <p:nvPr/>
        </p:nvGrpSpPr>
        <p:grpSpPr>
          <a:xfrm>
            <a:off x="754375" y="2665475"/>
            <a:ext cx="8093365" cy="3664920"/>
            <a:chOff x="0" y="0"/>
            <a:chExt cx="6096000" cy="1527051"/>
          </a:xfrm>
          <a:scene3d>
            <a:camera prst="isometricOffAxis2Left" zoom="95000"/>
            <a:lightRig rig="flat" dir="t"/>
          </a:scene3d>
        </p:grpSpPr>
        <p:grpSp>
          <p:nvGrpSpPr>
            <p:cNvPr id="5" name="Group 4"/>
            <p:cNvGrpSpPr/>
            <p:nvPr/>
          </p:nvGrpSpPr>
          <p:grpSpPr>
            <a:xfrm>
              <a:off x="0" y="0"/>
              <a:ext cx="6096000" cy="1527051"/>
              <a:chOff x="0" y="0"/>
              <a:chExt cx="6096000" cy="1527051"/>
            </a:xfrm>
          </p:grpSpPr>
          <p:sp>
            <p:nvSpPr>
              <p:cNvPr id="6" name="Rounded Rectangle 5"/>
              <p:cNvSpPr/>
              <p:nvPr/>
            </p:nvSpPr>
            <p:spPr>
              <a:xfrm>
                <a:off x="0" y="0"/>
                <a:ext cx="6096000" cy="1527051"/>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4726" y="44726"/>
                <a:ext cx="6006548" cy="1437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4000" b="1" kern="1200" dirty="0" smtClean="0">
                    <a:solidFill>
                      <a:schemeClr val="tx1"/>
                    </a:solidFill>
                  </a:rPr>
                  <a:t>هى الرياح التى تهب بانتظام طوال العام من مناطق الضغط المرتفع إلى مناطق الضغط المنحفض .</a:t>
                </a:r>
                <a:endParaRPr lang="en-US" sz="4000" b="1" kern="1200" dirty="0">
                  <a:solidFill>
                    <a:schemeClr val="tx1"/>
                  </a:solidFill>
                </a:endParaRPr>
              </a:p>
            </p:txBody>
          </p:sp>
        </p:grpSp>
      </p:grpSp>
    </p:spTree>
    <p:extLst>
      <p:ext uri="{BB962C8B-B14F-4D97-AF65-F5344CB8AC3E}">
        <p14:creationId xmlns:p14="http://schemas.microsoft.com/office/powerpoint/2010/main" val="57569676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5379" y="1275976"/>
            <a:ext cx="6413610" cy="55668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Minus 3"/>
          <p:cNvSpPr/>
          <p:nvPr/>
        </p:nvSpPr>
        <p:spPr>
          <a:xfrm>
            <a:off x="1059784" y="1024683"/>
            <a:ext cx="9315005" cy="1030321"/>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مرتفع قطبى </a:t>
            </a:r>
            <a:endParaRPr lang="en-US" sz="2000" b="1" dirty="0">
              <a:solidFill>
                <a:schemeClr val="tx1"/>
              </a:solidFill>
            </a:endParaRPr>
          </a:p>
        </p:txBody>
      </p:sp>
      <p:sp>
        <p:nvSpPr>
          <p:cNvPr id="6" name="Minus 5"/>
          <p:cNvSpPr/>
          <p:nvPr/>
        </p:nvSpPr>
        <p:spPr>
          <a:xfrm>
            <a:off x="-1234083" y="2716832"/>
            <a:ext cx="11914281" cy="1004025"/>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مرتفع فيما وراء مدار السرطان </a:t>
            </a:r>
            <a:endParaRPr lang="en-US" sz="2000" b="1" dirty="0">
              <a:solidFill>
                <a:schemeClr val="tx1"/>
              </a:solidFill>
            </a:endParaRPr>
          </a:p>
        </p:txBody>
      </p:sp>
      <p:sp>
        <p:nvSpPr>
          <p:cNvPr id="7" name="Minus 6"/>
          <p:cNvSpPr/>
          <p:nvPr/>
        </p:nvSpPr>
        <p:spPr>
          <a:xfrm>
            <a:off x="-1498783" y="3444011"/>
            <a:ext cx="12178981" cy="1089595"/>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منخفض استوائى </a:t>
            </a:r>
            <a:endParaRPr lang="en-US" sz="2000" b="1" dirty="0">
              <a:solidFill>
                <a:schemeClr val="tx1"/>
              </a:solidFill>
            </a:endParaRPr>
          </a:p>
        </p:txBody>
      </p:sp>
      <p:sp>
        <p:nvSpPr>
          <p:cNvPr id="8" name="Minus 7"/>
          <p:cNvSpPr/>
          <p:nvPr/>
        </p:nvSpPr>
        <p:spPr>
          <a:xfrm>
            <a:off x="-1173528" y="4448336"/>
            <a:ext cx="11853727" cy="1060462"/>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مرتفع فيما وراء مدار الجدى </a:t>
            </a:r>
            <a:endParaRPr lang="en-US" sz="2000" b="1" dirty="0">
              <a:solidFill>
                <a:schemeClr val="tx1"/>
              </a:solidFill>
            </a:endParaRPr>
          </a:p>
        </p:txBody>
      </p:sp>
      <p:sp>
        <p:nvSpPr>
          <p:cNvPr id="9" name="Minus 8"/>
          <p:cNvSpPr/>
          <p:nvPr/>
        </p:nvSpPr>
        <p:spPr>
          <a:xfrm>
            <a:off x="-619970" y="5264514"/>
            <a:ext cx="11224780" cy="936891"/>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منخفض عند الدائرة القطبية الجنوبية </a:t>
            </a:r>
            <a:endParaRPr lang="en-US" sz="2000" b="1" dirty="0">
              <a:solidFill>
                <a:schemeClr val="tx1"/>
              </a:solidFill>
            </a:endParaRPr>
          </a:p>
        </p:txBody>
      </p:sp>
      <p:sp>
        <p:nvSpPr>
          <p:cNvPr id="10" name="Minus 9"/>
          <p:cNvSpPr/>
          <p:nvPr/>
        </p:nvSpPr>
        <p:spPr>
          <a:xfrm>
            <a:off x="601670" y="5881020"/>
            <a:ext cx="9855330" cy="1032831"/>
          </a:xfrm>
          <a:prstGeom prst="mathMin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مرتفع قطبى </a:t>
            </a:r>
            <a:endParaRPr lang="en-US" sz="2000" b="1" dirty="0">
              <a:solidFill>
                <a:schemeClr val="tx1"/>
              </a:solidFill>
            </a:endParaRPr>
          </a:p>
        </p:txBody>
      </p:sp>
      <p:sp>
        <p:nvSpPr>
          <p:cNvPr id="11" name="Minus 10"/>
          <p:cNvSpPr/>
          <p:nvPr/>
        </p:nvSpPr>
        <p:spPr>
          <a:xfrm>
            <a:off x="-467265" y="1809457"/>
            <a:ext cx="11072075" cy="978319"/>
          </a:xfrm>
          <a:prstGeom prst="mathMin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EG" sz="2000" b="1" dirty="0" smtClean="0">
                <a:solidFill>
                  <a:schemeClr val="tx1"/>
                </a:solidFill>
              </a:rPr>
              <a:t>ضغط منخفض عند الدائرة القطبية الشمالية </a:t>
            </a:r>
            <a:endParaRPr lang="en-US" sz="2000" b="1" dirty="0">
              <a:solidFill>
                <a:schemeClr val="tx1"/>
              </a:solidFill>
            </a:endParaRPr>
          </a:p>
        </p:txBody>
      </p:sp>
      <p:sp>
        <p:nvSpPr>
          <p:cNvPr id="13" name="Down Arrow 12"/>
          <p:cNvSpPr/>
          <p:nvPr/>
        </p:nvSpPr>
        <p:spPr>
          <a:xfrm rot="1451145">
            <a:off x="4848833" y="1781631"/>
            <a:ext cx="499799" cy="41377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Down Arrow 13"/>
          <p:cNvSpPr/>
          <p:nvPr/>
        </p:nvSpPr>
        <p:spPr>
          <a:xfrm rot="1451145">
            <a:off x="1580725" y="1693061"/>
            <a:ext cx="499799" cy="41377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Down Arrow 14"/>
          <p:cNvSpPr/>
          <p:nvPr/>
        </p:nvSpPr>
        <p:spPr>
          <a:xfrm rot="8545067">
            <a:off x="4916627" y="5858719"/>
            <a:ext cx="456426" cy="36200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Down Arrow 15"/>
          <p:cNvSpPr/>
          <p:nvPr/>
        </p:nvSpPr>
        <p:spPr>
          <a:xfrm rot="9355321">
            <a:off x="1268164" y="5899709"/>
            <a:ext cx="499799" cy="413773"/>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Up Arrow 16"/>
          <p:cNvSpPr/>
          <p:nvPr/>
        </p:nvSpPr>
        <p:spPr>
          <a:xfrm rot="18617833">
            <a:off x="993853" y="2632212"/>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8" name="Up Arrow 17"/>
          <p:cNvSpPr/>
          <p:nvPr/>
        </p:nvSpPr>
        <p:spPr>
          <a:xfrm rot="1979280">
            <a:off x="5696588" y="2638090"/>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9" name="Up Arrow 18"/>
          <p:cNvSpPr/>
          <p:nvPr/>
        </p:nvSpPr>
        <p:spPr>
          <a:xfrm rot="19210404">
            <a:off x="571912" y="2570367"/>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Up Arrow 19"/>
          <p:cNvSpPr/>
          <p:nvPr/>
        </p:nvSpPr>
        <p:spPr>
          <a:xfrm rot="2764142">
            <a:off x="5247400" y="2587812"/>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Up Arrow 20"/>
          <p:cNvSpPr/>
          <p:nvPr/>
        </p:nvSpPr>
        <p:spPr>
          <a:xfrm rot="18625799">
            <a:off x="594499" y="4275281"/>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Up Arrow 21"/>
          <p:cNvSpPr/>
          <p:nvPr/>
        </p:nvSpPr>
        <p:spPr>
          <a:xfrm rot="13136588">
            <a:off x="551272" y="3400572"/>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Up Arrow 22"/>
          <p:cNvSpPr/>
          <p:nvPr/>
        </p:nvSpPr>
        <p:spPr>
          <a:xfrm rot="12899115">
            <a:off x="165405" y="3420353"/>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Up Arrow 23"/>
          <p:cNvSpPr/>
          <p:nvPr/>
        </p:nvSpPr>
        <p:spPr>
          <a:xfrm rot="8445953">
            <a:off x="5999106" y="3423919"/>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Up Arrow 24"/>
          <p:cNvSpPr/>
          <p:nvPr/>
        </p:nvSpPr>
        <p:spPr>
          <a:xfrm rot="7513325">
            <a:off x="5565769" y="3377605"/>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Up Arrow 25"/>
          <p:cNvSpPr/>
          <p:nvPr/>
        </p:nvSpPr>
        <p:spPr>
          <a:xfrm rot="13426987">
            <a:off x="1175588" y="5192949"/>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Up Arrow 26"/>
          <p:cNvSpPr/>
          <p:nvPr/>
        </p:nvSpPr>
        <p:spPr>
          <a:xfrm rot="13327034">
            <a:off x="756328" y="5114094"/>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8" name="Up Arrow 27"/>
          <p:cNvSpPr/>
          <p:nvPr/>
        </p:nvSpPr>
        <p:spPr>
          <a:xfrm rot="7485504">
            <a:off x="5060519" y="5169142"/>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Up Arrow 28"/>
          <p:cNvSpPr/>
          <p:nvPr/>
        </p:nvSpPr>
        <p:spPr>
          <a:xfrm rot="8381450">
            <a:off x="5488228" y="5164573"/>
            <a:ext cx="458116" cy="405488"/>
          </a:xfrm>
          <a:prstGeom prs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0" name="Up Arrow 29"/>
          <p:cNvSpPr/>
          <p:nvPr/>
        </p:nvSpPr>
        <p:spPr>
          <a:xfrm rot="19128921">
            <a:off x="144556" y="4173366"/>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Up Arrow 30"/>
          <p:cNvSpPr/>
          <p:nvPr/>
        </p:nvSpPr>
        <p:spPr>
          <a:xfrm rot="18764760">
            <a:off x="5607060" y="4310824"/>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Up Arrow 31"/>
          <p:cNvSpPr/>
          <p:nvPr/>
        </p:nvSpPr>
        <p:spPr>
          <a:xfrm rot="19513629">
            <a:off x="6023806" y="4264070"/>
            <a:ext cx="458116" cy="405488"/>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TextBox 32"/>
          <p:cNvSpPr txBox="1"/>
          <p:nvPr/>
        </p:nvSpPr>
        <p:spPr>
          <a:xfrm>
            <a:off x="1935889" y="1697409"/>
            <a:ext cx="3178574" cy="461665"/>
          </a:xfrm>
          <a:prstGeom prst="rect">
            <a:avLst/>
          </a:prstGeom>
          <a:noFill/>
        </p:spPr>
        <p:txBody>
          <a:bodyPr wrap="square" rtlCol="0">
            <a:spAutoFit/>
          </a:bodyPr>
          <a:lstStyle/>
          <a:p>
            <a:r>
              <a:rPr lang="ar-EG" sz="2400" b="1" dirty="0" smtClean="0"/>
              <a:t>رياح قطبية شمالية شرقية  </a:t>
            </a:r>
            <a:endParaRPr lang="en-US" sz="2400" b="1" dirty="0"/>
          </a:p>
        </p:txBody>
      </p:sp>
      <p:sp>
        <p:nvSpPr>
          <p:cNvPr id="34" name="TextBox 33"/>
          <p:cNvSpPr txBox="1"/>
          <p:nvPr/>
        </p:nvSpPr>
        <p:spPr>
          <a:xfrm>
            <a:off x="1817797" y="2584905"/>
            <a:ext cx="3375091" cy="461665"/>
          </a:xfrm>
          <a:prstGeom prst="rect">
            <a:avLst/>
          </a:prstGeom>
          <a:noFill/>
        </p:spPr>
        <p:txBody>
          <a:bodyPr wrap="square" rtlCol="0">
            <a:spAutoFit/>
          </a:bodyPr>
          <a:lstStyle/>
          <a:p>
            <a:r>
              <a:rPr lang="ar-EG" sz="2400" b="1" dirty="0" smtClean="0"/>
              <a:t>رياح عكسية جنوبية غربية </a:t>
            </a:r>
            <a:endParaRPr lang="en-US" sz="2400" b="1" dirty="0"/>
          </a:p>
        </p:txBody>
      </p:sp>
      <p:sp>
        <p:nvSpPr>
          <p:cNvPr id="35" name="TextBox 34"/>
          <p:cNvSpPr txBox="1"/>
          <p:nvPr/>
        </p:nvSpPr>
        <p:spPr>
          <a:xfrm>
            <a:off x="1851468" y="3401550"/>
            <a:ext cx="3262995" cy="461665"/>
          </a:xfrm>
          <a:prstGeom prst="rect">
            <a:avLst/>
          </a:prstGeom>
          <a:noFill/>
        </p:spPr>
        <p:txBody>
          <a:bodyPr wrap="square" rtlCol="0">
            <a:spAutoFit/>
          </a:bodyPr>
          <a:lstStyle/>
          <a:p>
            <a:r>
              <a:rPr lang="ar-EG" sz="2400" b="1" dirty="0" smtClean="0"/>
              <a:t>رياح تجارية شمالية شرقية </a:t>
            </a:r>
            <a:endParaRPr lang="en-US" sz="2400" b="1" dirty="0"/>
          </a:p>
        </p:txBody>
      </p:sp>
      <p:sp>
        <p:nvSpPr>
          <p:cNvPr id="36" name="TextBox 35"/>
          <p:cNvSpPr txBox="1"/>
          <p:nvPr/>
        </p:nvSpPr>
        <p:spPr>
          <a:xfrm>
            <a:off x="1806863" y="4235437"/>
            <a:ext cx="3259007" cy="461665"/>
          </a:xfrm>
          <a:prstGeom prst="rect">
            <a:avLst/>
          </a:prstGeom>
          <a:noFill/>
        </p:spPr>
        <p:txBody>
          <a:bodyPr wrap="square" rtlCol="0">
            <a:spAutoFit/>
          </a:bodyPr>
          <a:lstStyle/>
          <a:p>
            <a:r>
              <a:rPr lang="ar-EG" sz="2400" b="1" dirty="0" smtClean="0"/>
              <a:t>رياح تجارية جنوبية شرقية </a:t>
            </a:r>
            <a:endParaRPr lang="en-US" sz="2400" b="1" dirty="0"/>
          </a:p>
        </p:txBody>
      </p:sp>
      <p:sp>
        <p:nvSpPr>
          <p:cNvPr id="37" name="TextBox 36"/>
          <p:cNvSpPr txBox="1"/>
          <p:nvPr/>
        </p:nvSpPr>
        <p:spPr>
          <a:xfrm>
            <a:off x="1797791" y="5126861"/>
            <a:ext cx="3141334" cy="461665"/>
          </a:xfrm>
          <a:prstGeom prst="rect">
            <a:avLst/>
          </a:prstGeom>
          <a:noFill/>
        </p:spPr>
        <p:txBody>
          <a:bodyPr wrap="square" rtlCol="0">
            <a:spAutoFit/>
          </a:bodyPr>
          <a:lstStyle/>
          <a:p>
            <a:r>
              <a:rPr lang="ar-EG" sz="2400" b="1" dirty="0" smtClean="0"/>
              <a:t>رياح عكسية شمالية غربية </a:t>
            </a:r>
            <a:endParaRPr lang="en-US" sz="2400" b="1" dirty="0"/>
          </a:p>
        </p:txBody>
      </p:sp>
      <p:sp>
        <p:nvSpPr>
          <p:cNvPr id="38" name="TextBox 37"/>
          <p:cNvSpPr txBox="1"/>
          <p:nvPr/>
        </p:nvSpPr>
        <p:spPr>
          <a:xfrm>
            <a:off x="1933280" y="5808890"/>
            <a:ext cx="2830341" cy="461665"/>
          </a:xfrm>
          <a:prstGeom prst="rect">
            <a:avLst/>
          </a:prstGeom>
          <a:noFill/>
        </p:spPr>
        <p:txBody>
          <a:bodyPr wrap="square" rtlCol="0">
            <a:spAutoFit/>
          </a:bodyPr>
          <a:lstStyle/>
          <a:p>
            <a:r>
              <a:rPr lang="ar-EG" sz="2400" b="1" dirty="0" smtClean="0"/>
              <a:t>رياح قطبية جنوبية شرقية </a:t>
            </a:r>
            <a:endParaRPr lang="en-US" sz="2400" b="1" dirty="0"/>
          </a:p>
        </p:txBody>
      </p:sp>
      <p:sp>
        <p:nvSpPr>
          <p:cNvPr id="39" name="TextBox 38"/>
          <p:cNvSpPr txBox="1"/>
          <p:nvPr/>
        </p:nvSpPr>
        <p:spPr>
          <a:xfrm>
            <a:off x="3092051" y="156202"/>
            <a:ext cx="6108201" cy="584775"/>
          </a:xfrm>
          <a:prstGeom prst="rect">
            <a:avLst/>
          </a:prstGeom>
          <a:noFill/>
        </p:spPr>
        <p:txBody>
          <a:bodyPr wrap="square" rtlCol="0">
            <a:spAutoFit/>
          </a:bodyPr>
          <a:lstStyle/>
          <a:p>
            <a:pPr algn="ctr"/>
            <a:r>
              <a:rPr lang="ar-EG" sz="3200" b="1" dirty="0" smtClean="0">
                <a:solidFill>
                  <a:srgbClr val="FF0000"/>
                </a:solidFill>
              </a:rPr>
              <a:t>الرياح الدائمة ومناطق الضغط الرئيسية </a:t>
            </a:r>
            <a:endParaRPr lang="en-US" sz="3200" b="1" dirty="0">
              <a:solidFill>
                <a:srgbClr val="FF0000"/>
              </a:solidFill>
            </a:endParaRPr>
          </a:p>
        </p:txBody>
      </p:sp>
    </p:spTree>
    <p:extLst>
      <p:ext uri="{BB962C8B-B14F-4D97-AF65-F5344CB8AC3E}">
        <p14:creationId xmlns:p14="http://schemas.microsoft.com/office/powerpoint/2010/main" val="397083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800" decel="100000"/>
                                        <p:tgtEl>
                                          <p:spTgt spid="33"/>
                                        </p:tgtEl>
                                      </p:cBhvr>
                                    </p:animEffect>
                                    <p:anim calcmode="lin" valueType="num">
                                      <p:cBhvr>
                                        <p:cTn id="56" dur="800" decel="100000" fill="hold"/>
                                        <p:tgtEl>
                                          <p:spTgt spid="33"/>
                                        </p:tgtEl>
                                        <p:attrNameLst>
                                          <p:attrName>style.rotation</p:attrName>
                                        </p:attrNameLst>
                                      </p:cBhvr>
                                      <p:tavLst>
                                        <p:tav tm="0">
                                          <p:val>
                                            <p:fltVal val="-90"/>
                                          </p:val>
                                        </p:tav>
                                        <p:tav tm="100000">
                                          <p:val>
                                            <p:fltVal val="0"/>
                                          </p:val>
                                        </p:tav>
                                      </p:tavLst>
                                    </p:anim>
                                    <p:anim calcmode="lin" valueType="num">
                                      <p:cBhvr>
                                        <p:cTn id="57" dur="800" decel="100000" fill="hold"/>
                                        <p:tgtEl>
                                          <p:spTgt spid="33"/>
                                        </p:tgtEl>
                                        <p:attrNameLst>
                                          <p:attrName>ppt_x</p:attrName>
                                        </p:attrNameLst>
                                      </p:cBhvr>
                                      <p:tavLst>
                                        <p:tav tm="0">
                                          <p:val>
                                            <p:strVal val="#ppt_x+0.4"/>
                                          </p:val>
                                        </p:tav>
                                        <p:tav tm="100000">
                                          <p:val>
                                            <p:strVal val="#ppt_x-0.05"/>
                                          </p:val>
                                        </p:tav>
                                      </p:tavLst>
                                    </p:anim>
                                    <p:anim calcmode="lin" valueType="num">
                                      <p:cBhvr>
                                        <p:cTn id="58" dur="800" decel="100000" fill="hold"/>
                                        <p:tgtEl>
                                          <p:spTgt spid="33"/>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fltVal val="0"/>
                                          </p:val>
                                        </p:tav>
                                        <p:tav tm="100000">
                                          <p:val>
                                            <p:strVal val="#ppt_w"/>
                                          </p:val>
                                        </p:tav>
                                      </p:tavLst>
                                    </p:anim>
                                    <p:anim calcmode="lin" valueType="num">
                                      <p:cBhvr>
                                        <p:cTn id="66" dur="1000" fill="hold"/>
                                        <p:tgtEl>
                                          <p:spTgt spid="15"/>
                                        </p:tgtEl>
                                        <p:attrNameLst>
                                          <p:attrName>ppt_h</p:attrName>
                                        </p:attrNameLst>
                                      </p:cBhvr>
                                      <p:tavLst>
                                        <p:tav tm="0">
                                          <p:val>
                                            <p:fltVal val="0"/>
                                          </p:val>
                                        </p:tav>
                                        <p:tav tm="100000">
                                          <p:val>
                                            <p:strVal val="#ppt_h"/>
                                          </p:val>
                                        </p:tav>
                                      </p:tavLst>
                                    </p:anim>
                                    <p:anim calcmode="lin" valueType="num">
                                      <p:cBhvr>
                                        <p:cTn id="6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5"/>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ppt_w</p:attrName>
                                        </p:attrNameLst>
                                      </p:cBhvr>
                                      <p:tavLst>
                                        <p:tav tm="0">
                                          <p:val>
                                            <p:fltVal val="0"/>
                                          </p:val>
                                        </p:tav>
                                        <p:tav tm="100000">
                                          <p:val>
                                            <p:strVal val="#ppt_w"/>
                                          </p:val>
                                        </p:tav>
                                      </p:tavLst>
                                    </p:anim>
                                    <p:anim calcmode="lin" valueType="num">
                                      <p:cBhvr>
                                        <p:cTn id="72" dur="1000" fill="hold"/>
                                        <p:tgtEl>
                                          <p:spTgt spid="16"/>
                                        </p:tgtEl>
                                        <p:attrNameLst>
                                          <p:attrName>ppt_h</p:attrName>
                                        </p:attrNameLst>
                                      </p:cBhvr>
                                      <p:tavLst>
                                        <p:tav tm="0">
                                          <p:val>
                                            <p:fltVal val="0"/>
                                          </p:val>
                                        </p:tav>
                                        <p:tav tm="100000">
                                          <p:val>
                                            <p:strVal val="#ppt_h"/>
                                          </p:val>
                                        </p:tav>
                                      </p:tavLst>
                                    </p:anim>
                                    <p:anim calcmode="lin" valueType="num">
                                      <p:cBhvr>
                                        <p:cTn id="7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80">
                                          <p:stCondLst>
                                            <p:cond delay="0"/>
                                          </p:stCondLst>
                                        </p:cTn>
                                        <p:tgtEl>
                                          <p:spTgt spid="38"/>
                                        </p:tgtEl>
                                      </p:cBhvr>
                                    </p:animEffect>
                                    <p:anim calcmode="lin" valueType="num">
                                      <p:cBhvr>
                                        <p:cTn id="8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85" dur="26">
                                          <p:stCondLst>
                                            <p:cond delay="650"/>
                                          </p:stCondLst>
                                        </p:cTn>
                                        <p:tgtEl>
                                          <p:spTgt spid="38"/>
                                        </p:tgtEl>
                                      </p:cBhvr>
                                      <p:to x="100000" y="60000"/>
                                    </p:animScale>
                                    <p:animScale>
                                      <p:cBhvr>
                                        <p:cTn id="86" dur="166" decel="50000">
                                          <p:stCondLst>
                                            <p:cond delay="676"/>
                                          </p:stCondLst>
                                        </p:cTn>
                                        <p:tgtEl>
                                          <p:spTgt spid="38"/>
                                        </p:tgtEl>
                                      </p:cBhvr>
                                      <p:to x="100000" y="100000"/>
                                    </p:animScale>
                                    <p:animScale>
                                      <p:cBhvr>
                                        <p:cTn id="87" dur="26">
                                          <p:stCondLst>
                                            <p:cond delay="1312"/>
                                          </p:stCondLst>
                                        </p:cTn>
                                        <p:tgtEl>
                                          <p:spTgt spid="38"/>
                                        </p:tgtEl>
                                      </p:cBhvr>
                                      <p:to x="100000" y="80000"/>
                                    </p:animScale>
                                    <p:animScale>
                                      <p:cBhvr>
                                        <p:cTn id="88" dur="166" decel="50000">
                                          <p:stCondLst>
                                            <p:cond delay="1338"/>
                                          </p:stCondLst>
                                        </p:cTn>
                                        <p:tgtEl>
                                          <p:spTgt spid="38"/>
                                        </p:tgtEl>
                                      </p:cBhvr>
                                      <p:to x="100000" y="100000"/>
                                    </p:animScale>
                                    <p:animScale>
                                      <p:cBhvr>
                                        <p:cTn id="89" dur="26">
                                          <p:stCondLst>
                                            <p:cond delay="1642"/>
                                          </p:stCondLst>
                                        </p:cTn>
                                        <p:tgtEl>
                                          <p:spTgt spid="38"/>
                                        </p:tgtEl>
                                      </p:cBhvr>
                                      <p:to x="100000" y="90000"/>
                                    </p:animScale>
                                    <p:animScale>
                                      <p:cBhvr>
                                        <p:cTn id="90" dur="166" decel="50000">
                                          <p:stCondLst>
                                            <p:cond delay="1668"/>
                                          </p:stCondLst>
                                        </p:cTn>
                                        <p:tgtEl>
                                          <p:spTgt spid="38"/>
                                        </p:tgtEl>
                                      </p:cBhvr>
                                      <p:to x="100000" y="100000"/>
                                    </p:animScale>
                                    <p:animScale>
                                      <p:cBhvr>
                                        <p:cTn id="91" dur="26">
                                          <p:stCondLst>
                                            <p:cond delay="1808"/>
                                          </p:stCondLst>
                                        </p:cTn>
                                        <p:tgtEl>
                                          <p:spTgt spid="38"/>
                                        </p:tgtEl>
                                      </p:cBhvr>
                                      <p:to x="100000" y="95000"/>
                                    </p:animScale>
                                    <p:animScale>
                                      <p:cBhvr>
                                        <p:cTn id="92" dur="166" decel="50000">
                                          <p:stCondLst>
                                            <p:cond delay="1834"/>
                                          </p:stCondLst>
                                        </p:cTn>
                                        <p:tgtEl>
                                          <p:spTgt spid="3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800" decel="100000"/>
                                        <p:tgtEl>
                                          <p:spTgt spid="11"/>
                                        </p:tgtEl>
                                      </p:cBhvr>
                                    </p:animEffect>
                                    <p:anim calcmode="lin" valueType="num">
                                      <p:cBhvr>
                                        <p:cTn id="98" dur="800" decel="100000" fill="hold"/>
                                        <p:tgtEl>
                                          <p:spTgt spid="11"/>
                                        </p:tgtEl>
                                        <p:attrNameLst>
                                          <p:attrName>style.rotation</p:attrName>
                                        </p:attrNameLst>
                                      </p:cBhvr>
                                      <p:tavLst>
                                        <p:tav tm="0">
                                          <p:val>
                                            <p:fltVal val="-90"/>
                                          </p:val>
                                        </p:tav>
                                        <p:tav tm="100000">
                                          <p:val>
                                            <p:fltVal val="0"/>
                                          </p:val>
                                        </p:tav>
                                      </p:tavLst>
                                    </p:anim>
                                    <p:anim calcmode="lin" valueType="num">
                                      <p:cBhvr>
                                        <p:cTn id="99" dur="800" decel="100000" fill="hold"/>
                                        <p:tgtEl>
                                          <p:spTgt spid="11"/>
                                        </p:tgtEl>
                                        <p:attrNameLst>
                                          <p:attrName>ppt_x</p:attrName>
                                        </p:attrNameLst>
                                      </p:cBhvr>
                                      <p:tavLst>
                                        <p:tav tm="0">
                                          <p:val>
                                            <p:strVal val="#ppt_x+0.4"/>
                                          </p:val>
                                        </p:tav>
                                        <p:tav tm="100000">
                                          <p:val>
                                            <p:strVal val="#ppt_x-0.05"/>
                                          </p:val>
                                        </p:tav>
                                      </p:tavLst>
                                    </p:anim>
                                    <p:anim calcmode="lin" valueType="num">
                                      <p:cBhvr>
                                        <p:cTn id="100" dur="800" decel="100000" fill="hold"/>
                                        <p:tgtEl>
                                          <p:spTgt spid="11"/>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1000"/>
                                        <p:tgtEl>
                                          <p:spTgt spid="18"/>
                                        </p:tgtEl>
                                      </p:cBhvr>
                                    </p:animEffect>
                                    <p:anim calcmode="lin" valueType="num">
                                      <p:cBhvr>
                                        <p:cTn id="115" dur="1000" fill="hold"/>
                                        <p:tgtEl>
                                          <p:spTgt spid="18"/>
                                        </p:tgtEl>
                                        <p:attrNameLst>
                                          <p:attrName>ppt_x</p:attrName>
                                        </p:attrNameLst>
                                      </p:cBhvr>
                                      <p:tavLst>
                                        <p:tav tm="0">
                                          <p:val>
                                            <p:strVal val="#ppt_x"/>
                                          </p:val>
                                        </p:tav>
                                        <p:tav tm="100000">
                                          <p:val>
                                            <p:strVal val="#ppt_x"/>
                                          </p:val>
                                        </p:tav>
                                      </p:tavLst>
                                    </p:anim>
                                    <p:anim calcmode="lin" valueType="num">
                                      <p:cBhvr>
                                        <p:cTn id="116" dur="1000" fill="hold"/>
                                        <p:tgtEl>
                                          <p:spTgt spid="18"/>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anim calcmode="lin" valueType="num">
                                      <p:cBhvr>
                                        <p:cTn id="120" dur="1000" fill="hold"/>
                                        <p:tgtEl>
                                          <p:spTgt spid="20"/>
                                        </p:tgtEl>
                                        <p:attrNameLst>
                                          <p:attrName>ppt_x</p:attrName>
                                        </p:attrNameLst>
                                      </p:cBhvr>
                                      <p:tavLst>
                                        <p:tav tm="0">
                                          <p:val>
                                            <p:strVal val="#ppt_x"/>
                                          </p:val>
                                        </p:tav>
                                        <p:tav tm="100000">
                                          <p:val>
                                            <p:strVal val="#ppt_x"/>
                                          </p:val>
                                        </p:tav>
                                      </p:tavLst>
                                    </p:anim>
                                    <p:anim calcmode="lin" valueType="num">
                                      <p:cBhvr>
                                        <p:cTn id="121" dur="1000" fill="hold"/>
                                        <p:tgtEl>
                                          <p:spTgt spid="20"/>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1000"/>
                                        <p:tgtEl>
                                          <p:spTgt spid="17"/>
                                        </p:tgtEl>
                                      </p:cBhvr>
                                    </p:animEffect>
                                    <p:anim calcmode="lin" valueType="num">
                                      <p:cBhvr>
                                        <p:cTn id="125" dur="1000" fill="hold"/>
                                        <p:tgtEl>
                                          <p:spTgt spid="17"/>
                                        </p:tgtEl>
                                        <p:attrNameLst>
                                          <p:attrName>ppt_x</p:attrName>
                                        </p:attrNameLst>
                                      </p:cBhvr>
                                      <p:tavLst>
                                        <p:tav tm="0">
                                          <p:val>
                                            <p:strVal val="#ppt_x"/>
                                          </p:val>
                                        </p:tav>
                                        <p:tav tm="100000">
                                          <p:val>
                                            <p:strVal val="#ppt_x"/>
                                          </p:val>
                                        </p:tav>
                                      </p:tavLst>
                                    </p:anim>
                                    <p:anim calcmode="lin" valueType="num">
                                      <p:cBhvr>
                                        <p:cTn id="126" dur="1000" fill="hold"/>
                                        <p:tgtEl>
                                          <p:spTgt spid="17"/>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1000"/>
                                        <p:tgtEl>
                                          <p:spTgt spid="19"/>
                                        </p:tgtEl>
                                      </p:cBhvr>
                                    </p:animEffect>
                                    <p:anim calcmode="lin" valueType="num">
                                      <p:cBhvr>
                                        <p:cTn id="130" dur="1000" fill="hold"/>
                                        <p:tgtEl>
                                          <p:spTgt spid="19"/>
                                        </p:tgtEl>
                                        <p:attrNameLst>
                                          <p:attrName>ppt_x</p:attrName>
                                        </p:attrNameLst>
                                      </p:cBhvr>
                                      <p:tavLst>
                                        <p:tav tm="0">
                                          <p:val>
                                            <p:strVal val="#ppt_x"/>
                                          </p:val>
                                        </p:tav>
                                        <p:tav tm="100000">
                                          <p:val>
                                            <p:strVal val="#ppt_x"/>
                                          </p:val>
                                        </p:tav>
                                      </p:tavLst>
                                    </p:anim>
                                    <p:anim calcmode="lin" valueType="num">
                                      <p:cBhvr>
                                        <p:cTn id="1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3"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100"/>
                                        <p:tgtEl>
                                          <p:spTgt spid="34"/>
                                        </p:tgtEl>
                                      </p:cBhvr>
                                    </p:animEffect>
                                    <p:anim calcmode="lin" valueType="num">
                                      <p:cBhvr>
                                        <p:cTn id="137" dur="400" fill="hold"/>
                                        <p:tgtEl>
                                          <p:spTgt spid="34"/>
                                        </p:tgtEl>
                                        <p:attrNameLst>
                                          <p:attrName>ppt_x</p:attrName>
                                        </p:attrNameLst>
                                      </p:cBhvr>
                                      <p:tavLst>
                                        <p:tav tm="0">
                                          <p:val>
                                            <p:strVal val="#ppt_x"/>
                                          </p:val>
                                        </p:tav>
                                        <p:tav tm="100000">
                                          <p:val>
                                            <p:strVal val="#ppt_x"/>
                                          </p:val>
                                        </p:tav>
                                      </p:tavLst>
                                    </p:anim>
                                    <p:anim calcmode="lin" valueType="num">
                                      <p:cBhvr>
                                        <p:cTn id="138" dur="400" fill="hold"/>
                                        <p:tgtEl>
                                          <p:spTgt spid="34"/>
                                        </p:tgtEl>
                                        <p:attrNameLst>
                                          <p:attrName>ppt_y</p:attrName>
                                        </p:attrNameLst>
                                      </p:cBhvr>
                                      <p:tavLst>
                                        <p:tav tm="0">
                                          <p:val>
                                            <p:strVal val="#ppt_y+0.31"/>
                                          </p:val>
                                        </p:tav>
                                        <p:tav tm="100000">
                                          <p:val>
                                            <p:strVal val="#ppt_y+0.31"/>
                                          </p:val>
                                        </p:tav>
                                      </p:tavLst>
                                    </p:anim>
                                    <p:anim calcmode="lin" valueType="num">
                                      <p:cBhvr>
                                        <p:cTn id="139"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0"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5" presetClass="entr" presetSubtype="0" fill="hold" grpId="0" nodeType="click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48" dur="1000" fill="hold"/>
                                        <p:tgtEl>
                                          <p:spTgt spid="28"/>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28"/>
                                        </p:tgtEl>
                                      </p:cBhvr>
                                    </p:animEffect>
                                  </p:childTnLst>
                                </p:cTn>
                              </p:par>
                              <p:par>
                                <p:cTn id="153" presetID="25" presetClass="entr" presetSubtype="0"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p:cTn id="155"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58" dur="1000" fill="hold"/>
                                        <p:tgtEl>
                                          <p:spTgt spid="29"/>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29"/>
                                        </p:tgtEl>
                                      </p:cBhvr>
                                    </p:animEffect>
                                  </p:childTnLst>
                                </p:cTn>
                              </p:par>
                              <p:par>
                                <p:cTn id="163" presetID="25" presetClass="entr" presetSubtype="0" fill="hold" grpId="0" nodeType="with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p:cTn id="165"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68" dur="1000" fill="hold"/>
                                        <p:tgtEl>
                                          <p:spTgt spid="26"/>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26"/>
                                        </p:tgtEl>
                                      </p:cBhvr>
                                    </p:animEffect>
                                  </p:childTnLst>
                                </p:cTn>
                              </p:par>
                              <p:par>
                                <p:cTn id="173" presetID="25" presetClass="entr" presetSubtype="0" fill="hold" grpId="0" nodeType="withEffect">
                                  <p:stCondLst>
                                    <p:cond delay="0"/>
                                  </p:stCondLst>
                                  <p:childTnLst>
                                    <p:set>
                                      <p:cBhvr>
                                        <p:cTn id="174" dur="1" fill="hold">
                                          <p:stCondLst>
                                            <p:cond delay="0"/>
                                          </p:stCondLst>
                                        </p:cTn>
                                        <p:tgtEl>
                                          <p:spTgt spid="27"/>
                                        </p:tgtEl>
                                        <p:attrNameLst>
                                          <p:attrName>style.visibility</p:attrName>
                                        </p:attrNameLst>
                                      </p:cBhvr>
                                      <p:to>
                                        <p:strVal val="visible"/>
                                      </p:to>
                                    </p:set>
                                    <p:anim calcmode="lin" valueType="num">
                                      <p:cBhvr>
                                        <p:cTn id="175"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78" dur="1000" fill="hold"/>
                                        <p:tgtEl>
                                          <p:spTgt spid="27"/>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27"/>
                                        </p:tgtEl>
                                      </p:cBhvr>
                                    </p:animEffect>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7"/>
                                        </p:tgtEl>
                                        <p:attrNameLst>
                                          <p:attrName>style.visibility</p:attrName>
                                        </p:attrNameLst>
                                      </p:cBhvr>
                                      <p:to>
                                        <p:strVal val="visible"/>
                                      </p:to>
                                    </p:set>
                                    <p:animEffect transition="in" filter="wipe(down)">
                                      <p:cBhvr>
                                        <p:cTn id="187" dur="580">
                                          <p:stCondLst>
                                            <p:cond delay="0"/>
                                          </p:stCondLst>
                                        </p:cTn>
                                        <p:tgtEl>
                                          <p:spTgt spid="37"/>
                                        </p:tgtEl>
                                      </p:cBhvr>
                                    </p:animEffect>
                                    <p:anim calcmode="lin" valueType="num">
                                      <p:cBhvr>
                                        <p:cTn id="18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93" dur="26">
                                          <p:stCondLst>
                                            <p:cond delay="650"/>
                                          </p:stCondLst>
                                        </p:cTn>
                                        <p:tgtEl>
                                          <p:spTgt spid="37"/>
                                        </p:tgtEl>
                                      </p:cBhvr>
                                      <p:to x="100000" y="60000"/>
                                    </p:animScale>
                                    <p:animScale>
                                      <p:cBhvr>
                                        <p:cTn id="194" dur="166" decel="50000">
                                          <p:stCondLst>
                                            <p:cond delay="676"/>
                                          </p:stCondLst>
                                        </p:cTn>
                                        <p:tgtEl>
                                          <p:spTgt spid="37"/>
                                        </p:tgtEl>
                                      </p:cBhvr>
                                      <p:to x="100000" y="100000"/>
                                    </p:animScale>
                                    <p:animScale>
                                      <p:cBhvr>
                                        <p:cTn id="195" dur="26">
                                          <p:stCondLst>
                                            <p:cond delay="1312"/>
                                          </p:stCondLst>
                                        </p:cTn>
                                        <p:tgtEl>
                                          <p:spTgt spid="37"/>
                                        </p:tgtEl>
                                      </p:cBhvr>
                                      <p:to x="100000" y="80000"/>
                                    </p:animScale>
                                    <p:animScale>
                                      <p:cBhvr>
                                        <p:cTn id="196" dur="166" decel="50000">
                                          <p:stCondLst>
                                            <p:cond delay="1338"/>
                                          </p:stCondLst>
                                        </p:cTn>
                                        <p:tgtEl>
                                          <p:spTgt spid="37"/>
                                        </p:tgtEl>
                                      </p:cBhvr>
                                      <p:to x="100000" y="100000"/>
                                    </p:animScale>
                                    <p:animScale>
                                      <p:cBhvr>
                                        <p:cTn id="197" dur="26">
                                          <p:stCondLst>
                                            <p:cond delay="1642"/>
                                          </p:stCondLst>
                                        </p:cTn>
                                        <p:tgtEl>
                                          <p:spTgt spid="37"/>
                                        </p:tgtEl>
                                      </p:cBhvr>
                                      <p:to x="100000" y="90000"/>
                                    </p:animScale>
                                    <p:animScale>
                                      <p:cBhvr>
                                        <p:cTn id="198" dur="166" decel="50000">
                                          <p:stCondLst>
                                            <p:cond delay="1668"/>
                                          </p:stCondLst>
                                        </p:cTn>
                                        <p:tgtEl>
                                          <p:spTgt spid="37"/>
                                        </p:tgtEl>
                                      </p:cBhvr>
                                      <p:to x="100000" y="100000"/>
                                    </p:animScale>
                                    <p:animScale>
                                      <p:cBhvr>
                                        <p:cTn id="199" dur="26">
                                          <p:stCondLst>
                                            <p:cond delay="1808"/>
                                          </p:stCondLst>
                                        </p:cTn>
                                        <p:tgtEl>
                                          <p:spTgt spid="37"/>
                                        </p:tgtEl>
                                      </p:cBhvr>
                                      <p:to x="100000" y="95000"/>
                                    </p:animScale>
                                    <p:animScale>
                                      <p:cBhvr>
                                        <p:cTn id="200" dur="166" decel="50000">
                                          <p:stCondLst>
                                            <p:cond delay="1834"/>
                                          </p:stCondLst>
                                        </p:cTn>
                                        <p:tgtEl>
                                          <p:spTgt spid="37"/>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5" presetClass="entr" presetSubtype="0" fill="hold" grpId="0" nodeType="clickEffect">
                                  <p:stCondLst>
                                    <p:cond delay="0"/>
                                  </p:stCondLst>
                                  <p:childTnLst>
                                    <p:set>
                                      <p:cBhvr>
                                        <p:cTn id="204" dur="1" fill="hold">
                                          <p:stCondLst>
                                            <p:cond delay="0"/>
                                          </p:stCondLst>
                                        </p:cTn>
                                        <p:tgtEl>
                                          <p:spTgt spid="6"/>
                                        </p:tgtEl>
                                        <p:attrNameLst>
                                          <p:attrName>style.visibility</p:attrName>
                                        </p:attrNameLst>
                                      </p:cBhvr>
                                      <p:to>
                                        <p:strVal val="visible"/>
                                      </p:to>
                                    </p:set>
                                    <p:anim calcmode="lin" valueType="num">
                                      <p:cBhvr>
                                        <p:cTn id="20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0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8" dur="1000" fill="hold"/>
                                        <p:tgtEl>
                                          <p:spTgt spid="6"/>
                                        </p:tgtEl>
                                        <p:attrNameLst>
                                          <p:attrName>ppt_h</p:attrName>
                                        </p:attrNameLst>
                                      </p:cBhvr>
                                      <p:tavLst>
                                        <p:tav tm="0">
                                          <p:val>
                                            <p:strVal val="#ppt_h"/>
                                          </p:val>
                                        </p:tav>
                                        <p:tav tm="100000">
                                          <p:val>
                                            <p:strVal val="#ppt_h"/>
                                          </p:val>
                                        </p:tav>
                                      </p:tavLst>
                                    </p:anim>
                                    <p:anim calcmode="lin" valueType="num">
                                      <p:cBhvr>
                                        <p:cTn id="20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2" dur="1000" decel="50000">
                                          <p:stCondLst>
                                            <p:cond delay="0"/>
                                          </p:stCondLst>
                                        </p:cTn>
                                        <p:tgtEl>
                                          <p:spTgt spid="6"/>
                                        </p:tgtEl>
                                      </p:cBhvr>
                                    </p:animEffect>
                                  </p:childTnLst>
                                </p:cTn>
                              </p:par>
                            </p:childTnLst>
                          </p:cTn>
                        </p:par>
                      </p:childTnLst>
                    </p:cTn>
                  </p:par>
                  <p:par>
                    <p:cTn id="213" fill="hold">
                      <p:stCondLst>
                        <p:cond delay="indefinite"/>
                      </p:stCondLst>
                      <p:childTnLst>
                        <p:par>
                          <p:cTn id="214" fill="hold">
                            <p:stCondLst>
                              <p:cond delay="0"/>
                            </p:stCondLst>
                            <p:childTnLst>
                              <p:par>
                                <p:cTn id="215" presetID="15" presetClass="entr" presetSubtype="0" fill="hold" grpId="0" nodeType="clickEffect">
                                  <p:stCondLst>
                                    <p:cond delay="0"/>
                                  </p:stCondLst>
                                  <p:childTnLst>
                                    <p:set>
                                      <p:cBhvr>
                                        <p:cTn id="216" dur="1" fill="hold">
                                          <p:stCondLst>
                                            <p:cond delay="0"/>
                                          </p:stCondLst>
                                        </p:cTn>
                                        <p:tgtEl>
                                          <p:spTgt spid="8"/>
                                        </p:tgtEl>
                                        <p:attrNameLst>
                                          <p:attrName>style.visibility</p:attrName>
                                        </p:attrNameLst>
                                      </p:cBhvr>
                                      <p:to>
                                        <p:strVal val="visible"/>
                                      </p:to>
                                    </p:set>
                                    <p:anim calcmode="lin" valueType="num">
                                      <p:cBhvr>
                                        <p:cTn id="217" dur="1000" fill="hold"/>
                                        <p:tgtEl>
                                          <p:spTgt spid="8"/>
                                        </p:tgtEl>
                                        <p:attrNameLst>
                                          <p:attrName>ppt_w</p:attrName>
                                        </p:attrNameLst>
                                      </p:cBhvr>
                                      <p:tavLst>
                                        <p:tav tm="0">
                                          <p:val>
                                            <p:fltVal val="0"/>
                                          </p:val>
                                        </p:tav>
                                        <p:tav tm="100000">
                                          <p:val>
                                            <p:strVal val="#ppt_w"/>
                                          </p:val>
                                        </p:tav>
                                      </p:tavLst>
                                    </p:anim>
                                    <p:anim calcmode="lin" valueType="num">
                                      <p:cBhvr>
                                        <p:cTn id="218" dur="1000" fill="hold"/>
                                        <p:tgtEl>
                                          <p:spTgt spid="8"/>
                                        </p:tgtEl>
                                        <p:attrNameLst>
                                          <p:attrName>ppt_h</p:attrName>
                                        </p:attrNameLst>
                                      </p:cBhvr>
                                      <p:tavLst>
                                        <p:tav tm="0">
                                          <p:val>
                                            <p:fltVal val="0"/>
                                          </p:val>
                                        </p:tav>
                                        <p:tav tm="100000">
                                          <p:val>
                                            <p:strVal val="#ppt_h"/>
                                          </p:val>
                                        </p:tav>
                                      </p:tavLst>
                                    </p:anim>
                                    <p:anim calcmode="lin" valueType="num">
                                      <p:cBhvr>
                                        <p:cTn id="21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1" fill="hold">
                      <p:stCondLst>
                        <p:cond delay="indefinite"/>
                      </p:stCondLst>
                      <p:childTnLst>
                        <p:par>
                          <p:cTn id="222" fill="hold">
                            <p:stCondLst>
                              <p:cond delay="0"/>
                            </p:stCondLst>
                            <p:childTnLst>
                              <p:par>
                                <p:cTn id="223" presetID="15" presetClass="entr" presetSubtype="0" fill="hold" grpId="0" nodeType="clickEffect">
                                  <p:stCondLst>
                                    <p:cond delay="0"/>
                                  </p:stCondLst>
                                  <p:childTnLst>
                                    <p:set>
                                      <p:cBhvr>
                                        <p:cTn id="224" dur="1" fill="hold">
                                          <p:stCondLst>
                                            <p:cond delay="0"/>
                                          </p:stCondLst>
                                        </p:cTn>
                                        <p:tgtEl>
                                          <p:spTgt spid="24"/>
                                        </p:tgtEl>
                                        <p:attrNameLst>
                                          <p:attrName>style.visibility</p:attrName>
                                        </p:attrNameLst>
                                      </p:cBhvr>
                                      <p:to>
                                        <p:strVal val="visible"/>
                                      </p:to>
                                    </p:set>
                                    <p:anim calcmode="lin" valueType="num">
                                      <p:cBhvr>
                                        <p:cTn id="225" dur="1000" fill="hold"/>
                                        <p:tgtEl>
                                          <p:spTgt spid="24"/>
                                        </p:tgtEl>
                                        <p:attrNameLst>
                                          <p:attrName>ppt_w</p:attrName>
                                        </p:attrNameLst>
                                      </p:cBhvr>
                                      <p:tavLst>
                                        <p:tav tm="0">
                                          <p:val>
                                            <p:fltVal val="0"/>
                                          </p:val>
                                        </p:tav>
                                        <p:tav tm="100000">
                                          <p:val>
                                            <p:strVal val="#ppt_w"/>
                                          </p:val>
                                        </p:tav>
                                      </p:tavLst>
                                    </p:anim>
                                    <p:anim calcmode="lin" valueType="num">
                                      <p:cBhvr>
                                        <p:cTn id="226" dur="1000" fill="hold"/>
                                        <p:tgtEl>
                                          <p:spTgt spid="24"/>
                                        </p:tgtEl>
                                        <p:attrNameLst>
                                          <p:attrName>ppt_h</p:attrName>
                                        </p:attrNameLst>
                                      </p:cBhvr>
                                      <p:tavLst>
                                        <p:tav tm="0">
                                          <p:val>
                                            <p:fltVal val="0"/>
                                          </p:val>
                                        </p:tav>
                                        <p:tav tm="100000">
                                          <p:val>
                                            <p:strVal val="#ppt_h"/>
                                          </p:val>
                                        </p:tav>
                                      </p:tavLst>
                                    </p:anim>
                                    <p:anim calcmode="lin" valueType="num">
                                      <p:cBhvr>
                                        <p:cTn id="22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228" dur="1000" fill="hold"/>
                                        <p:tgtEl>
                                          <p:spTgt spid="24"/>
                                        </p:tgtEl>
                                        <p:attrNameLst>
                                          <p:attrName>ppt_y</p:attrName>
                                        </p:attrNameLst>
                                      </p:cBhvr>
                                      <p:tavLst>
                                        <p:tav tm="0" fmla="#ppt_y+(sin(-2*pi*(1-$))*-#ppt_x+cos(-2*pi*(1-$))*(1-#ppt_y))*(1-$)">
                                          <p:val>
                                            <p:fltVal val="0"/>
                                          </p:val>
                                        </p:tav>
                                        <p:tav tm="100000">
                                          <p:val>
                                            <p:fltVal val="1"/>
                                          </p:val>
                                        </p:tav>
                                      </p:tavLst>
                                    </p:anim>
                                  </p:childTnLst>
                                </p:cTn>
                              </p:par>
                              <p:par>
                                <p:cTn id="229" presetID="15" presetClass="entr" presetSubtype="0" fill="hold" grpId="0" nodeType="withEffect">
                                  <p:stCondLst>
                                    <p:cond delay="0"/>
                                  </p:stCondLst>
                                  <p:childTnLst>
                                    <p:set>
                                      <p:cBhvr>
                                        <p:cTn id="230" dur="1" fill="hold">
                                          <p:stCondLst>
                                            <p:cond delay="0"/>
                                          </p:stCondLst>
                                        </p:cTn>
                                        <p:tgtEl>
                                          <p:spTgt spid="25"/>
                                        </p:tgtEl>
                                        <p:attrNameLst>
                                          <p:attrName>style.visibility</p:attrName>
                                        </p:attrNameLst>
                                      </p:cBhvr>
                                      <p:to>
                                        <p:strVal val="visible"/>
                                      </p:to>
                                    </p:set>
                                    <p:anim calcmode="lin" valueType="num">
                                      <p:cBhvr>
                                        <p:cTn id="231" dur="1000" fill="hold"/>
                                        <p:tgtEl>
                                          <p:spTgt spid="25"/>
                                        </p:tgtEl>
                                        <p:attrNameLst>
                                          <p:attrName>ppt_w</p:attrName>
                                        </p:attrNameLst>
                                      </p:cBhvr>
                                      <p:tavLst>
                                        <p:tav tm="0">
                                          <p:val>
                                            <p:fltVal val="0"/>
                                          </p:val>
                                        </p:tav>
                                        <p:tav tm="100000">
                                          <p:val>
                                            <p:strVal val="#ppt_w"/>
                                          </p:val>
                                        </p:tav>
                                      </p:tavLst>
                                    </p:anim>
                                    <p:anim calcmode="lin" valueType="num">
                                      <p:cBhvr>
                                        <p:cTn id="232" dur="1000" fill="hold"/>
                                        <p:tgtEl>
                                          <p:spTgt spid="25"/>
                                        </p:tgtEl>
                                        <p:attrNameLst>
                                          <p:attrName>ppt_h</p:attrName>
                                        </p:attrNameLst>
                                      </p:cBhvr>
                                      <p:tavLst>
                                        <p:tav tm="0">
                                          <p:val>
                                            <p:fltVal val="0"/>
                                          </p:val>
                                        </p:tav>
                                        <p:tav tm="100000">
                                          <p:val>
                                            <p:strVal val="#ppt_h"/>
                                          </p:val>
                                        </p:tav>
                                      </p:tavLst>
                                    </p:anim>
                                    <p:anim calcmode="lin" valueType="num">
                                      <p:cBhvr>
                                        <p:cTn id="233"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34" dur="1000" fill="hold"/>
                                        <p:tgtEl>
                                          <p:spTgt spid="25"/>
                                        </p:tgtEl>
                                        <p:attrNameLst>
                                          <p:attrName>ppt_y</p:attrName>
                                        </p:attrNameLst>
                                      </p:cBhvr>
                                      <p:tavLst>
                                        <p:tav tm="0" fmla="#ppt_y+(sin(-2*pi*(1-$))*-#ppt_x+cos(-2*pi*(1-$))*(1-#ppt_y))*(1-$)">
                                          <p:val>
                                            <p:fltVal val="0"/>
                                          </p:val>
                                        </p:tav>
                                        <p:tav tm="100000">
                                          <p:val>
                                            <p:fltVal val="1"/>
                                          </p:val>
                                        </p:tav>
                                      </p:tavLst>
                                    </p:anim>
                                  </p:childTnLst>
                                </p:cTn>
                              </p:par>
                              <p:par>
                                <p:cTn id="235" presetID="15" presetClass="entr" presetSubtype="0" fill="hold" grpId="0" nodeType="withEffect">
                                  <p:stCondLst>
                                    <p:cond delay="0"/>
                                  </p:stCondLst>
                                  <p:childTnLst>
                                    <p:set>
                                      <p:cBhvr>
                                        <p:cTn id="236" dur="1" fill="hold">
                                          <p:stCondLst>
                                            <p:cond delay="0"/>
                                          </p:stCondLst>
                                        </p:cTn>
                                        <p:tgtEl>
                                          <p:spTgt spid="22"/>
                                        </p:tgtEl>
                                        <p:attrNameLst>
                                          <p:attrName>style.visibility</p:attrName>
                                        </p:attrNameLst>
                                      </p:cBhvr>
                                      <p:to>
                                        <p:strVal val="visible"/>
                                      </p:to>
                                    </p:set>
                                    <p:anim calcmode="lin" valueType="num">
                                      <p:cBhvr>
                                        <p:cTn id="237" dur="1000" fill="hold"/>
                                        <p:tgtEl>
                                          <p:spTgt spid="22"/>
                                        </p:tgtEl>
                                        <p:attrNameLst>
                                          <p:attrName>ppt_w</p:attrName>
                                        </p:attrNameLst>
                                      </p:cBhvr>
                                      <p:tavLst>
                                        <p:tav tm="0">
                                          <p:val>
                                            <p:fltVal val="0"/>
                                          </p:val>
                                        </p:tav>
                                        <p:tav tm="100000">
                                          <p:val>
                                            <p:strVal val="#ppt_w"/>
                                          </p:val>
                                        </p:tav>
                                      </p:tavLst>
                                    </p:anim>
                                    <p:anim calcmode="lin" valueType="num">
                                      <p:cBhvr>
                                        <p:cTn id="238" dur="1000" fill="hold"/>
                                        <p:tgtEl>
                                          <p:spTgt spid="22"/>
                                        </p:tgtEl>
                                        <p:attrNameLst>
                                          <p:attrName>ppt_h</p:attrName>
                                        </p:attrNameLst>
                                      </p:cBhvr>
                                      <p:tavLst>
                                        <p:tav tm="0">
                                          <p:val>
                                            <p:fltVal val="0"/>
                                          </p:val>
                                        </p:tav>
                                        <p:tav tm="100000">
                                          <p:val>
                                            <p:strVal val="#ppt_h"/>
                                          </p:val>
                                        </p:tav>
                                      </p:tavLst>
                                    </p:anim>
                                    <p:anim calcmode="lin" valueType="num">
                                      <p:cBhvr>
                                        <p:cTn id="23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40" dur="1000" fill="hold"/>
                                        <p:tgtEl>
                                          <p:spTgt spid="22"/>
                                        </p:tgtEl>
                                        <p:attrNameLst>
                                          <p:attrName>ppt_y</p:attrName>
                                        </p:attrNameLst>
                                      </p:cBhvr>
                                      <p:tavLst>
                                        <p:tav tm="0" fmla="#ppt_y+(sin(-2*pi*(1-$))*-#ppt_x+cos(-2*pi*(1-$))*(1-#ppt_y))*(1-$)">
                                          <p:val>
                                            <p:fltVal val="0"/>
                                          </p:val>
                                        </p:tav>
                                        <p:tav tm="100000">
                                          <p:val>
                                            <p:fltVal val="1"/>
                                          </p:val>
                                        </p:tav>
                                      </p:tavLst>
                                    </p:anim>
                                  </p:childTnLst>
                                </p:cTn>
                              </p:par>
                              <p:par>
                                <p:cTn id="241" presetID="15" presetClass="entr" presetSubtype="0" fill="hold" grpId="0" nodeType="withEffect">
                                  <p:stCondLst>
                                    <p:cond delay="0"/>
                                  </p:stCondLst>
                                  <p:childTnLst>
                                    <p:set>
                                      <p:cBhvr>
                                        <p:cTn id="242" dur="1" fill="hold">
                                          <p:stCondLst>
                                            <p:cond delay="0"/>
                                          </p:stCondLst>
                                        </p:cTn>
                                        <p:tgtEl>
                                          <p:spTgt spid="23"/>
                                        </p:tgtEl>
                                        <p:attrNameLst>
                                          <p:attrName>style.visibility</p:attrName>
                                        </p:attrNameLst>
                                      </p:cBhvr>
                                      <p:to>
                                        <p:strVal val="visible"/>
                                      </p:to>
                                    </p:set>
                                    <p:anim calcmode="lin" valueType="num">
                                      <p:cBhvr>
                                        <p:cTn id="243" dur="1000" fill="hold"/>
                                        <p:tgtEl>
                                          <p:spTgt spid="23"/>
                                        </p:tgtEl>
                                        <p:attrNameLst>
                                          <p:attrName>ppt_w</p:attrName>
                                        </p:attrNameLst>
                                      </p:cBhvr>
                                      <p:tavLst>
                                        <p:tav tm="0">
                                          <p:val>
                                            <p:fltVal val="0"/>
                                          </p:val>
                                        </p:tav>
                                        <p:tav tm="100000">
                                          <p:val>
                                            <p:strVal val="#ppt_w"/>
                                          </p:val>
                                        </p:tav>
                                      </p:tavLst>
                                    </p:anim>
                                    <p:anim calcmode="lin" valueType="num">
                                      <p:cBhvr>
                                        <p:cTn id="244" dur="1000" fill="hold"/>
                                        <p:tgtEl>
                                          <p:spTgt spid="23"/>
                                        </p:tgtEl>
                                        <p:attrNameLst>
                                          <p:attrName>ppt_h</p:attrName>
                                        </p:attrNameLst>
                                      </p:cBhvr>
                                      <p:tavLst>
                                        <p:tav tm="0">
                                          <p:val>
                                            <p:fltVal val="0"/>
                                          </p:val>
                                        </p:tav>
                                        <p:tav tm="100000">
                                          <p:val>
                                            <p:strVal val="#ppt_h"/>
                                          </p:val>
                                        </p:tav>
                                      </p:tavLst>
                                    </p:anim>
                                    <p:anim calcmode="lin" valueType="num">
                                      <p:cBhvr>
                                        <p:cTn id="245"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46"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7" fill="hold">
                      <p:stCondLst>
                        <p:cond delay="indefinite"/>
                      </p:stCondLst>
                      <p:childTnLst>
                        <p:par>
                          <p:cTn id="248" fill="hold">
                            <p:stCondLst>
                              <p:cond delay="0"/>
                            </p:stCondLst>
                            <p:childTnLst>
                              <p:par>
                                <p:cTn id="249" presetID="25" presetClass="entr" presetSubtype="0" fill="hold" grpId="0" nodeType="clickEffect">
                                  <p:stCondLst>
                                    <p:cond delay="0"/>
                                  </p:stCondLst>
                                  <p:childTnLst>
                                    <p:set>
                                      <p:cBhvr>
                                        <p:cTn id="250" dur="1" fill="hold">
                                          <p:stCondLst>
                                            <p:cond delay="0"/>
                                          </p:stCondLst>
                                        </p:cTn>
                                        <p:tgtEl>
                                          <p:spTgt spid="35"/>
                                        </p:tgtEl>
                                        <p:attrNameLst>
                                          <p:attrName>style.visibility</p:attrName>
                                        </p:attrNameLst>
                                      </p:cBhvr>
                                      <p:to>
                                        <p:strVal val="visible"/>
                                      </p:to>
                                    </p:set>
                                    <p:anim calcmode="lin" valueType="num">
                                      <p:cBhvr>
                                        <p:cTn id="251"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252"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253"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254" dur="1000" fill="hold"/>
                                        <p:tgtEl>
                                          <p:spTgt spid="35"/>
                                        </p:tgtEl>
                                        <p:attrNameLst>
                                          <p:attrName>ppt_h</p:attrName>
                                        </p:attrNameLst>
                                      </p:cBhvr>
                                      <p:tavLst>
                                        <p:tav tm="0">
                                          <p:val>
                                            <p:strVal val="#ppt_h"/>
                                          </p:val>
                                        </p:tav>
                                        <p:tav tm="100000">
                                          <p:val>
                                            <p:strVal val="#ppt_h"/>
                                          </p:val>
                                        </p:tav>
                                      </p:tavLst>
                                    </p:anim>
                                    <p:anim calcmode="lin" valueType="num">
                                      <p:cBhvr>
                                        <p:cTn id="255"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256"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257"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258" dur="1000" decel="50000">
                                          <p:stCondLst>
                                            <p:cond delay="0"/>
                                          </p:stCondLst>
                                        </p:cTn>
                                        <p:tgtEl>
                                          <p:spTgt spid="35"/>
                                        </p:tgtEl>
                                      </p:cBhvr>
                                    </p:animEffect>
                                  </p:childTnLst>
                                </p:cTn>
                              </p:par>
                            </p:childTnLst>
                          </p:cTn>
                        </p:par>
                      </p:childTnLst>
                    </p:cTn>
                  </p:par>
                  <p:par>
                    <p:cTn id="259" fill="hold">
                      <p:stCondLst>
                        <p:cond delay="indefinite"/>
                      </p:stCondLst>
                      <p:childTnLst>
                        <p:par>
                          <p:cTn id="260" fill="hold">
                            <p:stCondLst>
                              <p:cond delay="0"/>
                            </p:stCondLst>
                            <p:childTnLst>
                              <p:par>
                                <p:cTn id="261" presetID="30" presetClass="entr" presetSubtype="0" fill="hold" grpId="0" nodeType="clickEffect">
                                  <p:stCondLst>
                                    <p:cond delay="0"/>
                                  </p:stCondLst>
                                  <p:childTnLst>
                                    <p:set>
                                      <p:cBhvr>
                                        <p:cTn id="262" dur="1" fill="hold">
                                          <p:stCondLst>
                                            <p:cond delay="0"/>
                                          </p:stCondLst>
                                        </p:cTn>
                                        <p:tgtEl>
                                          <p:spTgt spid="32"/>
                                        </p:tgtEl>
                                        <p:attrNameLst>
                                          <p:attrName>style.visibility</p:attrName>
                                        </p:attrNameLst>
                                      </p:cBhvr>
                                      <p:to>
                                        <p:strVal val="visible"/>
                                      </p:to>
                                    </p:set>
                                    <p:animEffect transition="in" filter="fade">
                                      <p:cBhvr>
                                        <p:cTn id="263" dur="800" decel="100000"/>
                                        <p:tgtEl>
                                          <p:spTgt spid="32"/>
                                        </p:tgtEl>
                                      </p:cBhvr>
                                    </p:animEffect>
                                    <p:anim calcmode="lin" valueType="num">
                                      <p:cBhvr>
                                        <p:cTn id="264" dur="800" decel="100000" fill="hold"/>
                                        <p:tgtEl>
                                          <p:spTgt spid="32"/>
                                        </p:tgtEl>
                                        <p:attrNameLst>
                                          <p:attrName>style.rotation</p:attrName>
                                        </p:attrNameLst>
                                      </p:cBhvr>
                                      <p:tavLst>
                                        <p:tav tm="0">
                                          <p:val>
                                            <p:fltVal val="-90"/>
                                          </p:val>
                                        </p:tav>
                                        <p:tav tm="100000">
                                          <p:val>
                                            <p:fltVal val="0"/>
                                          </p:val>
                                        </p:tav>
                                      </p:tavLst>
                                    </p:anim>
                                    <p:anim calcmode="lin" valueType="num">
                                      <p:cBhvr>
                                        <p:cTn id="265" dur="800" decel="100000" fill="hold"/>
                                        <p:tgtEl>
                                          <p:spTgt spid="32"/>
                                        </p:tgtEl>
                                        <p:attrNameLst>
                                          <p:attrName>ppt_x</p:attrName>
                                        </p:attrNameLst>
                                      </p:cBhvr>
                                      <p:tavLst>
                                        <p:tav tm="0">
                                          <p:val>
                                            <p:strVal val="#ppt_x+0.4"/>
                                          </p:val>
                                        </p:tav>
                                        <p:tav tm="100000">
                                          <p:val>
                                            <p:strVal val="#ppt_x-0.05"/>
                                          </p:val>
                                        </p:tav>
                                      </p:tavLst>
                                    </p:anim>
                                    <p:anim calcmode="lin" valueType="num">
                                      <p:cBhvr>
                                        <p:cTn id="266" dur="800" decel="100000" fill="hold"/>
                                        <p:tgtEl>
                                          <p:spTgt spid="32"/>
                                        </p:tgtEl>
                                        <p:attrNameLst>
                                          <p:attrName>ppt_y</p:attrName>
                                        </p:attrNameLst>
                                      </p:cBhvr>
                                      <p:tavLst>
                                        <p:tav tm="0">
                                          <p:val>
                                            <p:strVal val="#ppt_y-0.4"/>
                                          </p:val>
                                        </p:tav>
                                        <p:tav tm="100000">
                                          <p:val>
                                            <p:strVal val="#ppt_y+0.1"/>
                                          </p:val>
                                        </p:tav>
                                      </p:tavLst>
                                    </p:anim>
                                    <p:anim calcmode="lin" valueType="num">
                                      <p:cBhvr>
                                        <p:cTn id="267"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268"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269" presetID="30" presetClass="entr" presetSubtype="0" fill="hold" grpId="0" nodeType="withEffect">
                                  <p:stCondLst>
                                    <p:cond delay="0"/>
                                  </p:stCondLst>
                                  <p:childTnLst>
                                    <p:set>
                                      <p:cBhvr>
                                        <p:cTn id="270" dur="1" fill="hold">
                                          <p:stCondLst>
                                            <p:cond delay="0"/>
                                          </p:stCondLst>
                                        </p:cTn>
                                        <p:tgtEl>
                                          <p:spTgt spid="31"/>
                                        </p:tgtEl>
                                        <p:attrNameLst>
                                          <p:attrName>style.visibility</p:attrName>
                                        </p:attrNameLst>
                                      </p:cBhvr>
                                      <p:to>
                                        <p:strVal val="visible"/>
                                      </p:to>
                                    </p:set>
                                    <p:animEffect transition="in" filter="fade">
                                      <p:cBhvr>
                                        <p:cTn id="271" dur="800" decel="100000"/>
                                        <p:tgtEl>
                                          <p:spTgt spid="31"/>
                                        </p:tgtEl>
                                      </p:cBhvr>
                                    </p:animEffect>
                                    <p:anim calcmode="lin" valueType="num">
                                      <p:cBhvr>
                                        <p:cTn id="272" dur="800" decel="100000" fill="hold"/>
                                        <p:tgtEl>
                                          <p:spTgt spid="31"/>
                                        </p:tgtEl>
                                        <p:attrNameLst>
                                          <p:attrName>style.rotation</p:attrName>
                                        </p:attrNameLst>
                                      </p:cBhvr>
                                      <p:tavLst>
                                        <p:tav tm="0">
                                          <p:val>
                                            <p:fltVal val="-90"/>
                                          </p:val>
                                        </p:tav>
                                        <p:tav tm="100000">
                                          <p:val>
                                            <p:fltVal val="0"/>
                                          </p:val>
                                        </p:tav>
                                      </p:tavLst>
                                    </p:anim>
                                    <p:anim calcmode="lin" valueType="num">
                                      <p:cBhvr>
                                        <p:cTn id="273" dur="800" decel="100000" fill="hold"/>
                                        <p:tgtEl>
                                          <p:spTgt spid="31"/>
                                        </p:tgtEl>
                                        <p:attrNameLst>
                                          <p:attrName>ppt_x</p:attrName>
                                        </p:attrNameLst>
                                      </p:cBhvr>
                                      <p:tavLst>
                                        <p:tav tm="0">
                                          <p:val>
                                            <p:strVal val="#ppt_x+0.4"/>
                                          </p:val>
                                        </p:tav>
                                        <p:tav tm="100000">
                                          <p:val>
                                            <p:strVal val="#ppt_x-0.05"/>
                                          </p:val>
                                        </p:tav>
                                      </p:tavLst>
                                    </p:anim>
                                    <p:anim calcmode="lin" valueType="num">
                                      <p:cBhvr>
                                        <p:cTn id="274" dur="800" decel="100000" fill="hold"/>
                                        <p:tgtEl>
                                          <p:spTgt spid="31"/>
                                        </p:tgtEl>
                                        <p:attrNameLst>
                                          <p:attrName>ppt_y</p:attrName>
                                        </p:attrNameLst>
                                      </p:cBhvr>
                                      <p:tavLst>
                                        <p:tav tm="0">
                                          <p:val>
                                            <p:strVal val="#ppt_y-0.4"/>
                                          </p:val>
                                        </p:tav>
                                        <p:tav tm="100000">
                                          <p:val>
                                            <p:strVal val="#ppt_y+0.1"/>
                                          </p:val>
                                        </p:tav>
                                      </p:tavLst>
                                    </p:anim>
                                    <p:anim calcmode="lin" valueType="num">
                                      <p:cBhvr>
                                        <p:cTn id="275"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276"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par>
                                <p:cTn id="277" presetID="30" presetClass="entr" presetSubtype="0" fill="hold" grpId="0" nodeType="withEffect">
                                  <p:stCondLst>
                                    <p:cond delay="0"/>
                                  </p:stCondLst>
                                  <p:childTnLst>
                                    <p:set>
                                      <p:cBhvr>
                                        <p:cTn id="278" dur="1" fill="hold">
                                          <p:stCondLst>
                                            <p:cond delay="0"/>
                                          </p:stCondLst>
                                        </p:cTn>
                                        <p:tgtEl>
                                          <p:spTgt spid="21"/>
                                        </p:tgtEl>
                                        <p:attrNameLst>
                                          <p:attrName>style.visibility</p:attrName>
                                        </p:attrNameLst>
                                      </p:cBhvr>
                                      <p:to>
                                        <p:strVal val="visible"/>
                                      </p:to>
                                    </p:set>
                                    <p:animEffect transition="in" filter="fade">
                                      <p:cBhvr>
                                        <p:cTn id="279" dur="800" decel="100000"/>
                                        <p:tgtEl>
                                          <p:spTgt spid="21"/>
                                        </p:tgtEl>
                                      </p:cBhvr>
                                    </p:animEffect>
                                    <p:anim calcmode="lin" valueType="num">
                                      <p:cBhvr>
                                        <p:cTn id="280" dur="800" decel="100000" fill="hold"/>
                                        <p:tgtEl>
                                          <p:spTgt spid="21"/>
                                        </p:tgtEl>
                                        <p:attrNameLst>
                                          <p:attrName>style.rotation</p:attrName>
                                        </p:attrNameLst>
                                      </p:cBhvr>
                                      <p:tavLst>
                                        <p:tav tm="0">
                                          <p:val>
                                            <p:fltVal val="-90"/>
                                          </p:val>
                                        </p:tav>
                                        <p:tav tm="100000">
                                          <p:val>
                                            <p:fltVal val="0"/>
                                          </p:val>
                                        </p:tav>
                                      </p:tavLst>
                                    </p:anim>
                                    <p:anim calcmode="lin" valueType="num">
                                      <p:cBhvr>
                                        <p:cTn id="281" dur="800" decel="100000" fill="hold"/>
                                        <p:tgtEl>
                                          <p:spTgt spid="21"/>
                                        </p:tgtEl>
                                        <p:attrNameLst>
                                          <p:attrName>ppt_x</p:attrName>
                                        </p:attrNameLst>
                                      </p:cBhvr>
                                      <p:tavLst>
                                        <p:tav tm="0">
                                          <p:val>
                                            <p:strVal val="#ppt_x+0.4"/>
                                          </p:val>
                                        </p:tav>
                                        <p:tav tm="100000">
                                          <p:val>
                                            <p:strVal val="#ppt_x-0.05"/>
                                          </p:val>
                                        </p:tav>
                                      </p:tavLst>
                                    </p:anim>
                                    <p:anim calcmode="lin" valueType="num">
                                      <p:cBhvr>
                                        <p:cTn id="282" dur="800" decel="100000" fill="hold"/>
                                        <p:tgtEl>
                                          <p:spTgt spid="21"/>
                                        </p:tgtEl>
                                        <p:attrNameLst>
                                          <p:attrName>ppt_y</p:attrName>
                                        </p:attrNameLst>
                                      </p:cBhvr>
                                      <p:tavLst>
                                        <p:tav tm="0">
                                          <p:val>
                                            <p:strVal val="#ppt_y-0.4"/>
                                          </p:val>
                                        </p:tav>
                                        <p:tav tm="100000">
                                          <p:val>
                                            <p:strVal val="#ppt_y+0.1"/>
                                          </p:val>
                                        </p:tav>
                                      </p:tavLst>
                                    </p:anim>
                                    <p:anim calcmode="lin" valueType="num">
                                      <p:cBhvr>
                                        <p:cTn id="28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8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285" presetID="30" presetClass="entr" presetSubtype="0" fill="hold" grpId="0" nodeType="withEffect">
                                  <p:stCondLst>
                                    <p:cond delay="0"/>
                                  </p:stCondLst>
                                  <p:childTnLst>
                                    <p:set>
                                      <p:cBhvr>
                                        <p:cTn id="286" dur="1" fill="hold">
                                          <p:stCondLst>
                                            <p:cond delay="0"/>
                                          </p:stCondLst>
                                        </p:cTn>
                                        <p:tgtEl>
                                          <p:spTgt spid="30"/>
                                        </p:tgtEl>
                                        <p:attrNameLst>
                                          <p:attrName>style.visibility</p:attrName>
                                        </p:attrNameLst>
                                      </p:cBhvr>
                                      <p:to>
                                        <p:strVal val="visible"/>
                                      </p:to>
                                    </p:set>
                                    <p:animEffect transition="in" filter="fade">
                                      <p:cBhvr>
                                        <p:cTn id="287" dur="800" decel="100000"/>
                                        <p:tgtEl>
                                          <p:spTgt spid="30"/>
                                        </p:tgtEl>
                                      </p:cBhvr>
                                    </p:animEffect>
                                    <p:anim calcmode="lin" valueType="num">
                                      <p:cBhvr>
                                        <p:cTn id="288" dur="800" decel="100000" fill="hold"/>
                                        <p:tgtEl>
                                          <p:spTgt spid="30"/>
                                        </p:tgtEl>
                                        <p:attrNameLst>
                                          <p:attrName>style.rotation</p:attrName>
                                        </p:attrNameLst>
                                      </p:cBhvr>
                                      <p:tavLst>
                                        <p:tav tm="0">
                                          <p:val>
                                            <p:fltVal val="-90"/>
                                          </p:val>
                                        </p:tav>
                                        <p:tav tm="100000">
                                          <p:val>
                                            <p:fltVal val="0"/>
                                          </p:val>
                                        </p:tav>
                                      </p:tavLst>
                                    </p:anim>
                                    <p:anim calcmode="lin" valueType="num">
                                      <p:cBhvr>
                                        <p:cTn id="289" dur="800" decel="100000" fill="hold"/>
                                        <p:tgtEl>
                                          <p:spTgt spid="30"/>
                                        </p:tgtEl>
                                        <p:attrNameLst>
                                          <p:attrName>ppt_x</p:attrName>
                                        </p:attrNameLst>
                                      </p:cBhvr>
                                      <p:tavLst>
                                        <p:tav tm="0">
                                          <p:val>
                                            <p:strVal val="#ppt_x+0.4"/>
                                          </p:val>
                                        </p:tav>
                                        <p:tav tm="100000">
                                          <p:val>
                                            <p:strVal val="#ppt_x-0.05"/>
                                          </p:val>
                                        </p:tav>
                                      </p:tavLst>
                                    </p:anim>
                                    <p:anim calcmode="lin" valueType="num">
                                      <p:cBhvr>
                                        <p:cTn id="290" dur="800" decel="100000" fill="hold"/>
                                        <p:tgtEl>
                                          <p:spTgt spid="30"/>
                                        </p:tgtEl>
                                        <p:attrNameLst>
                                          <p:attrName>ppt_y</p:attrName>
                                        </p:attrNameLst>
                                      </p:cBhvr>
                                      <p:tavLst>
                                        <p:tav tm="0">
                                          <p:val>
                                            <p:strVal val="#ppt_y-0.4"/>
                                          </p:val>
                                        </p:tav>
                                        <p:tav tm="100000">
                                          <p:val>
                                            <p:strVal val="#ppt_y+0.1"/>
                                          </p:val>
                                        </p:tav>
                                      </p:tavLst>
                                    </p:anim>
                                    <p:anim calcmode="lin" valueType="num">
                                      <p:cBhvr>
                                        <p:cTn id="291"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92"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presetID="15" presetClass="entr" presetSubtype="0" fill="hold" grpId="0" nodeType="clickEffect">
                                  <p:stCondLst>
                                    <p:cond delay="0"/>
                                  </p:stCondLst>
                                  <p:childTnLst>
                                    <p:set>
                                      <p:cBhvr>
                                        <p:cTn id="296" dur="1" fill="hold">
                                          <p:stCondLst>
                                            <p:cond delay="0"/>
                                          </p:stCondLst>
                                        </p:cTn>
                                        <p:tgtEl>
                                          <p:spTgt spid="36"/>
                                        </p:tgtEl>
                                        <p:attrNameLst>
                                          <p:attrName>style.visibility</p:attrName>
                                        </p:attrNameLst>
                                      </p:cBhvr>
                                      <p:to>
                                        <p:strVal val="visible"/>
                                      </p:to>
                                    </p:set>
                                    <p:anim calcmode="lin" valueType="num">
                                      <p:cBhvr>
                                        <p:cTn id="297" dur="1000" fill="hold"/>
                                        <p:tgtEl>
                                          <p:spTgt spid="36"/>
                                        </p:tgtEl>
                                        <p:attrNameLst>
                                          <p:attrName>ppt_w</p:attrName>
                                        </p:attrNameLst>
                                      </p:cBhvr>
                                      <p:tavLst>
                                        <p:tav tm="0">
                                          <p:val>
                                            <p:fltVal val="0"/>
                                          </p:val>
                                        </p:tav>
                                        <p:tav tm="100000">
                                          <p:val>
                                            <p:strVal val="#ppt_w"/>
                                          </p:val>
                                        </p:tav>
                                      </p:tavLst>
                                    </p:anim>
                                    <p:anim calcmode="lin" valueType="num">
                                      <p:cBhvr>
                                        <p:cTn id="298" dur="1000" fill="hold"/>
                                        <p:tgtEl>
                                          <p:spTgt spid="36"/>
                                        </p:tgtEl>
                                        <p:attrNameLst>
                                          <p:attrName>ppt_h</p:attrName>
                                        </p:attrNameLst>
                                      </p:cBhvr>
                                      <p:tavLst>
                                        <p:tav tm="0">
                                          <p:val>
                                            <p:fltVal val="0"/>
                                          </p:val>
                                        </p:tav>
                                        <p:tav tm="100000">
                                          <p:val>
                                            <p:strVal val="#ppt_h"/>
                                          </p:val>
                                        </p:tav>
                                      </p:tavLst>
                                    </p:anim>
                                    <p:anim calcmode="lin" valueType="num">
                                      <p:cBhvr>
                                        <p:cTn id="299"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00"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1" fill="hold">
                      <p:stCondLst>
                        <p:cond delay="indefinite"/>
                      </p:stCondLst>
                      <p:childTnLst>
                        <p:par>
                          <p:cTn id="302" fill="hold">
                            <p:stCondLst>
                              <p:cond delay="0"/>
                            </p:stCondLst>
                            <p:childTnLst>
                              <p:par>
                                <p:cTn id="303" presetID="49" presetClass="entr" presetSubtype="0" decel="100000" fill="hold" grpId="0" nodeType="clickEffect">
                                  <p:stCondLst>
                                    <p:cond delay="0"/>
                                  </p:stCondLst>
                                  <p:childTnLst>
                                    <p:set>
                                      <p:cBhvr>
                                        <p:cTn id="304" dur="1" fill="hold">
                                          <p:stCondLst>
                                            <p:cond delay="0"/>
                                          </p:stCondLst>
                                        </p:cTn>
                                        <p:tgtEl>
                                          <p:spTgt spid="7"/>
                                        </p:tgtEl>
                                        <p:attrNameLst>
                                          <p:attrName>style.visibility</p:attrName>
                                        </p:attrNameLst>
                                      </p:cBhvr>
                                      <p:to>
                                        <p:strVal val="visible"/>
                                      </p:to>
                                    </p:set>
                                    <p:anim calcmode="lin" valueType="num">
                                      <p:cBhvr>
                                        <p:cTn id="305" dur="500" fill="hold"/>
                                        <p:tgtEl>
                                          <p:spTgt spid="7"/>
                                        </p:tgtEl>
                                        <p:attrNameLst>
                                          <p:attrName>ppt_w</p:attrName>
                                        </p:attrNameLst>
                                      </p:cBhvr>
                                      <p:tavLst>
                                        <p:tav tm="0">
                                          <p:val>
                                            <p:fltVal val="0"/>
                                          </p:val>
                                        </p:tav>
                                        <p:tav tm="100000">
                                          <p:val>
                                            <p:strVal val="#ppt_w"/>
                                          </p:val>
                                        </p:tav>
                                      </p:tavLst>
                                    </p:anim>
                                    <p:anim calcmode="lin" valueType="num">
                                      <p:cBhvr>
                                        <p:cTn id="306" dur="500" fill="hold"/>
                                        <p:tgtEl>
                                          <p:spTgt spid="7"/>
                                        </p:tgtEl>
                                        <p:attrNameLst>
                                          <p:attrName>ppt_h</p:attrName>
                                        </p:attrNameLst>
                                      </p:cBhvr>
                                      <p:tavLst>
                                        <p:tav tm="0">
                                          <p:val>
                                            <p:fltVal val="0"/>
                                          </p:val>
                                        </p:tav>
                                        <p:tav tm="100000">
                                          <p:val>
                                            <p:strVal val="#ppt_h"/>
                                          </p:val>
                                        </p:tav>
                                      </p:tavLst>
                                    </p:anim>
                                    <p:anim calcmode="lin" valueType="num">
                                      <p:cBhvr>
                                        <p:cTn id="307" dur="500" fill="hold"/>
                                        <p:tgtEl>
                                          <p:spTgt spid="7"/>
                                        </p:tgtEl>
                                        <p:attrNameLst>
                                          <p:attrName>style.rotation</p:attrName>
                                        </p:attrNameLst>
                                      </p:cBhvr>
                                      <p:tavLst>
                                        <p:tav tm="0">
                                          <p:val>
                                            <p:fltVal val="360"/>
                                          </p:val>
                                        </p:tav>
                                        <p:tav tm="100000">
                                          <p:val>
                                            <p:fltVal val="0"/>
                                          </p:val>
                                        </p:tav>
                                      </p:tavLst>
                                    </p:anim>
                                    <p:animEffect transition="in" filter="fade">
                                      <p:cBhvr>
                                        <p:cTn id="308" dur="500"/>
                                        <p:tgtEl>
                                          <p:spTgt spid="7"/>
                                        </p:tgtEl>
                                      </p:cBhvr>
                                    </p:animEffect>
                                  </p:childTnLst>
                                </p:cTn>
                              </p:par>
                            </p:childTnLst>
                          </p:cTn>
                        </p:par>
                      </p:childTnLst>
                    </p:cTn>
                  </p:par>
                  <p:par>
                    <p:cTn id="309" fill="hold">
                      <p:stCondLst>
                        <p:cond delay="indefinite"/>
                      </p:stCondLst>
                      <p:childTnLst>
                        <p:par>
                          <p:cTn id="310" fill="hold">
                            <p:stCondLst>
                              <p:cond delay="0"/>
                            </p:stCondLst>
                            <p:childTnLst>
                              <p:par>
                                <p:cTn id="311" presetID="37" presetClass="entr" presetSubtype="0" fill="hold" grpId="1" nodeType="clickEffect">
                                  <p:stCondLst>
                                    <p:cond delay="0"/>
                                  </p:stCondLst>
                                  <p:childTnLst>
                                    <p:set>
                                      <p:cBhvr>
                                        <p:cTn id="312" dur="1" fill="hold">
                                          <p:stCondLst>
                                            <p:cond delay="0"/>
                                          </p:stCondLst>
                                        </p:cTn>
                                        <p:tgtEl>
                                          <p:spTgt spid="7"/>
                                        </p:tgtEl>
                                        <p:attrNameLst>
                                          <p:attrName>style.visibility</p:attrName>
                                        </p:attrNameLst>
                                      </p:cBhvr>
                                      <p:to>
                                        <p:strVal val="visible"/>
                                      </p:to>
                                    </p:set>
                                    <p:animEffect transition="in" filter="fade">
                                      <p:cBhvr>
                                        <p:cTn id="313" dur="1000"/>
                                        <p:tgtEl>
                                          <p:spTgt spid="7"/>
                                        </p:tgtEl>
                                      </p:cBhvr>
                                    </p:animEffect>
                                    <p:anim calcmode="lin" valueType="num">
                                      <p:cBhvr>
                                        <p:cTn id="314" dur="1000" fill="hold"/>
                                        <p:tgtEl>
                                          <p:spTgt spid="7"/>
                                        </p:tgtEl>
                                        <p:attrNameLst>
                                          <p:attrName>ppt_x</p:attrName>
                                        </p:attrNameLst>
                                      </p:cBhvr>
                                      <p:tavLst>
                                        <p:tav tm="0">
                                          <p:val>
                                            <p:strVal val="#ppt_x"/>
                                          </p:val>
                                        </p:tav>
                                        <p:tav tm="100000">
                                          <p:val>
                                            <p:strVal val="#ppt_x"/>
                                          </p:val>
                                        </p:tav>
                                      </p:tavLst>
                                    </p:anim>
                                    <p:anim calcmode="lin" valueType="num">
                                      <p:cBhvr>
                                        <p:cTn id="315" dur="900" decel="100000" fill="hold"/>
                                        <p:tgtEl>
                                          <p:spTgt spid="7"/>
                                        </p:tgtEl>
                                        <p:attrNameLst>
                                          <p:attrName>ppt_y</p:attrName>
                                        </p:attrNameLst>
                                      </p:cBhvr>
                                      <p:tavLst>
                                        <p:tav tm="0">
                                          <p:val>
                                            <p:strVal val="#ppt_y+1"/>
                                          </p:val>
                                        </p:tav>
                                        <p:tav tm="100000">
                                          <p:val>
                                            <p:strVal val="#ppt_y-.03"/>
                                          </p:val>
                                        </p:tav>
                                      </p:tavLst>
                                    </p:anim>
                                    <p:anim calcmode="lin" valueType="num">
                                      <p:cBhvr>
                                        <p:cTn id="3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7" grpId="1"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754375" y="3123590"/>
            <a:ext cx="8093365" cy="2443280"/>
            <a:chOff x="0" y="0"/>
            <a:chExt cx="6096000" cy="1527051"/>
          </a:xfrm>
          <a:scene3d>
            <a:camera prst="isometricOffAxis2Left" zoom="95000"/>
            <a:lightRig rig="flat" dir="t"/>
          </a:scene3d>
        </p:grpSpPr>
        <p:grpSp>
          <p:nvGrpSpPr>
            <p:cNvPr id="5" name="Group 4"/>
            <p:cNvGrpSpPr/>
            <p:nvPr/>
          </p:nvGrpSpPr>
          <p:grpSpPr>
            <a:xfrm>
              <a:off x="0" y="0"/>
              <a:ext cx="6096000" cy="1527051"/>
              <a:chOff x="0" y="0"/>
              <a:chExt cx="6096000" cy="1527051"/>
            </a:xfrm>
          </p:grpSpPr>
          <p:sp>
            <p:nvSpPr>
              <p:cNvPr id="6" name="Rounded Rectangle 5"/>
              <p:cNvSpPr/>
              <p:nvPr/>
            </p:nvSpPr>
            <p:spPr>
              <a:xfrm>
                <a:off x="0" y="0"/>
                <a:ext cx="6096000" cy="1527051"/>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4726" y="44726"/>
                <a:ext cx="6006548" cy="1437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4000" b="1" kern="1200" dirty="0" smtClean="0">
                    <a:solidFill>
                      <a:schemeClr val="tx1"/>
                    </a:solidFill>
                  </a:rPr>
                  <a:t>أنواع الرياح الدائمة </a:t>
                </a:r>
                <a:endParaRPr lang="en-US" sz="4000" b="1" kern="1200" dirty="0">
                  <a:solidFill>
                    <a:schemeClr val="tx1"/>
                  </a:solidFill>
                </a:endParaRPr>
              </a:p>
            </p:txBody>
          </p:sp>
        </p:grpSp>
      </p:grpSp>
    </p:spTree>
    <p:extLst>
      <p:ext uri="{BB962C8B-B14F-4D97-AF65-F5344CB8AC3E}">
        <p14:creationId xmlns:p14="http://schemas.microsoft.com/office/powerpoint/2010/main" val="3840440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640" y="985720"/>
            <a:ext cx="3343040" cy="458115"/>
          </a:xfrm>
        </p:spPr>
        <p:txBody>
          <a:bodyPr>
            <a:noAutofit/>
          </a:bodyPr>
          <a:lstStyle/>
          <a:p>
            <a:r>
              <a:rPr lang="ar-EG" b="1" dirty="0" smtClean="0">
                <a:solidFill>
                  <a:srgbClr val="FF0000"/>
                </a:solidFill>
              </a:rPr>
              <a:t>أ- الرياح القطبية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3847351510"/>
              </p:ext>
            </p:extLst>
          </p:nvPr>
        </p:nvGraphicFramePr>
        <p:xfrm>
          <a:off x="448965" y="1291130"/>
          <a:ext cx="8398775" cy="549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282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592" y="985720"/>
            <a:ext cx="3648450" cy="458115"/>
          </a:xfrm>
        </p:spPr>
        <p:txBody>
          <a:bodyPr>
            <a:noAutofit/>
          </a:bodyPr>
          <a:lstStyle/>
          <a:p>
            <a:r>
              <a:rPr lang="ar-EG" b="1" dirty="0" smtClean="0">
                <a:solidFill>
                  <a:srgbClr val="FF0000"/>
                </a:solidFill>
              </a:rPr>
              <a:t>ب- الرياح العكسية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1432040119"/>
              </p:ext>
            </p:extLst>
          </p:nvPr>
        </p:nvGraphicFramePr>
        <p:xfrm>
          <a:off x="448965" y="1749245"/>
          <a:ext cx="8398775" cy="4123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271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884" y="833015"/>
            <a:ext cx="5030115" cy="458115"/>
          </a:xfrm>
        </p:spPr>
        <p:txBody>
          <a:bodyPr>
            <a:noAutofit/>
          </a:bodyPr>
          <a:lstStyle/>
          <a:p>
            <a:pPr rtl="1"/>
            <a:r>
              <a:rPr lang="ar-EG" b="1" dirty="0" smtClean="0">
                <a:solidFill>
                  <a:srgbClr val="FF0000"/>
                </a:solidFill>
              </a:rPr>
              <a:t>ج: الرياح التجارية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1297050602"/>
              </p:ext>
            </p:extLst>
          </p:nvPr>
        </p:nvGraphicFramePr>
        <p:xfrm>
          <a:off x="448965" y="2665475"/>
          <a:ext cx="8398775" cy="442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44906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050" y="222195"/>
            <a:ext cx="2739540" cy="458115"/>
          </a:xfrm>
        </p:spPr>
        <p:txBody>
          <a:bodyPr>
            <a:noAutofit/>
          </a:bodyPr>
          <a:lstStyle/>
          <a:p>
            <a:pPr algn="ctr" rtl="1"/>
            <a:r>
              <a:rPr lang="ar-EG" b="1" dirty="0" smtClean="0">
                <a:solidFill>
                  <a:srgbClr val="FF0000"/>
                </a:solidFill>
              </a:rPr>
              <a:t>الدرس الأول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911761489"/>
              </p:ext>
            </p:extLst>
          </p:nvPr>
        </p:nvGraphicFramePr>
        <p:xfrm>
          <a:off x="148130" y="1138425"/>
          <a:ext cx="8847740" cy="1832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backgroundRemoval t="0" b="94574" l="4631" r="100000"/>
                    </a14:imgEffect>
                  </a14:imgLayer>
                </a14:imgProps>
              </a:ext>
              <a:ext uri="{28A0092B-C50C-407E-A947-70E740481C1C}">
                <a14:useLocalDpi xmlns:a14="http://schemas.microsoft.com/office/drawing/2010/main" val="0"/>
              </a:ext>
            </a:extLst>
          </a:blip>
          <a:srcRect l="16133" r="6133" b="31954"/>
          <a:stretch/>
        </p:blipFill>
        <p:spPr>
          <a:xfrm>
            <a:off x="296260" y="2818180"/>
            <a:ext cx="7940660" cy="3664920"/>
          </a:xfrm>
          <a:prstGeom prst="rect">
            <a:avLst/>
          </a:prstGeom>
        </p:spPr>
      </p:pic>
    </p:spTree>
    <p:extLst>
      <p:ext uri="{BB962C8B-B14F-4D97-AF65-F5344CB8AC3E}">
        <p14:creationId xmlns:p14="http://schemas.microsoft.com/office/powerpoint/2010/main" val="3078779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114" y="985720"/>
            <a:ext cx="4106565" cy="458115"/>
          </a:xfrm>
        </p:spPr>
        <p:txBody>
          <a:bodyPr>
            <a:noAutofit/>
          </a:bodyPr>
          <a:lstStyle/>
          <a:p>
            <a:r>
              <a:rPr lang="ar-EG" b="1" dirty="0" smtClean="0">
                <a:solidFill>
                  <a:srgbClr val="FF0000"/>
                </a:solidFill>
              </a:rPr>
              <a:t>ثانيا : الرياح الموسمية :</a:t>
            </a:r>
            <a:endParaRPr lang="en-US" b="1" dirty="0">
              <a:solidFill>
                <a:srgbClr val="FF0000"/>
              </a:solidFill>
            </a:endParaRPr>
          </a:p>
        </p:txBody>
      </p:sp>
      <p:grpSp>
        <p:nvGrpSpPr>
          <p:cNvPr id="4" name="Diagram group"/>
          <p:cNvGrpSpPr/>
          <p:nvPr/>
        </p:nvGrpSpPr>
        <p:grpSpPr>
          <a:xfrm>
            <a:off x="601670" y="2512770"/>
            <a:ext cx="8246070" cy="4123035"/>
            <a:chOff x="0" y="0"/>
            <a:chExt cx="6096000" cy="1527051"/>
          </a:xfrm>
          <a:scene3d>
            <a:camera prst="isometricOffAxis2Left" zoom="95000"/>
            <a:lightRig rig="flat" dir="t"/>
          </a:scene3d>
        </p:grpSpPr>
        <p:grpSp>
          <p:nvGrpSpPr>
            <p:cNvPr id="5" name="Group 4"/>
            <p:cNvGrpSpPr/>
            <p:nvPr/>
          </p:nvGrpSpPr>
          <p:grpSpPr>
            <a:xfrm>
              <a:off x="0" y="0"/>
              <a:ext cx="6096000" cy="1527051"/>
              <a:chOff x="0" y="0"/>
              <a:chExt cx="6096000" cy="1527051"/>
            </a:xfrm>
          </p:grpSpPr>
          <p:sp>
            <p:nvSpPr>
              <p:cNvPr id="6" name="Rounded Rectangle 5"/>
              <p:cNvSpPr/>
              <p:nvPr/>
            </p:nvSpPr>
            <p:spPr>
              <a:xfrm>
                <a:off x="0" y="0"/>
                <a:ext cx="6096000" cy="1527051"/>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4726" y="44726"/>
                <a:ext cx="6006548" cy="1437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4000" b="1" kern="1200" dirty="0" smtClean="0">
                    <a:solidFill>
                      <a:schemeClr val="tx1"/>
                    </a:solidFill>
                  </a:rPr>
                  <a:t>وهى الرياح التى غير اتجاهه موسميا بين الصيف والشتاء كما فى منطقة جنوب شرق أسيا وتسبب الأمطار الغزيرة وهى نوعان : </a:t>
                </a:r>
                <a:endParaRPr lang="en-US" sz="4000" b="1" kern="1200" dirty="0">
                  <a:solidFill>
                    <a:schemeClr val="tx1"/>
                  </a:solidFill>
                </a:endParaRPr>
              </a:p>
            </p:txBody>
          </p:sp>
        </p:grpSp>
      </p:grpSp>
    </p:spTree>
    <p:extLst>
      <p:ext uri="{BB962C8B-B14F-4D97-AF65-F5344CB8AC3E}">
        <p14:creationId xmlns:p14="http://schemas.microsoft.com/office/powerpoint/2010/main" val="339131384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
                                        </p:tgtEl>
                                        <p:attrNameLst>
                                          <p:attrName>ppt_x</p:attrName>
                                          <p:attrName>ppt_y</p:attrName>
                                        </p:attrNameLst>
                                      </p:cBhvr>
                                    </p:animMotion>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أ- رياح موسمية صيفية :</a:t>
            </a:r>
            <a:endParaRPr lang="en-US" b="1" dirty="0">
              <a:solidFill>
                <a:srgbClr val="FF0000"/>
              </a:solidFill>
            </a:endParaRPr>
          </a:p>
        </p:txBody>
      </p:sp>
      <p:graphicFrame>
        <p:nvGraphicFramePr>
          <p:cNvPr id="5" name="Diagram 4"/>
          <p:cNvGraphicFramePr/>
          <p:nvPr>
            <p:extLst>
              <p:ext uri="{D42A27DB-BD31-4B8C-83A1-F6EECF244321}">
                <p14:modId xmlns:p14="http://schemas.microsoft.com/office/powerpoint/2010/main" val="3390347649"/>
              </p:ext>
            </p:extLst>
          </p:nvPr>
        </p:nvGraphicFramePr>
        <p:xfrm>
          <a:off x="296260" y="2512770"/>
          <a:ext cx="8847741"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0690" y="3732966"/>
            <a:ext cx="2152075" cy="1682642"/>
          </a:xfrm>
          <a:prstGeom prst="rect">
            <a:avLst/>
          </a:prstGeom>
        </p:spPr>
      </p:pic>
    </p:spTree>
    <p:extLst>
      <p:ext uri="{BB962C8B-B14F-4D97-AF65-F5344CB8AC3E}">
        <p14:creationId xmlns:p14="http://schemas.microsoft.com/office/powerpoint/2010/main" val="15042989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704" y="985720"/>
            <a:ext cx="4389749" cy="458115"/>
          </a:xfrm>
        </p:spPr>
        <p:txBody>
          <a:bodyPr>
            <a:noAutofit/>
          </a:bodyPr>
          <a:lstStyle/>
          <a:p>
            <a:r>
              <a:rPr lang="ar-EG" b="1" dirty="0" smtClean="0">
                <a:solidFill>
                  <a:srgbClr val="FF0000"/>
                </a:solidFill>
              </a:rPr>
              <a:t>ب- رياح موسمية شتوية :</a:t>
            </a:r>
            <a:endParaRPr lang="en-US" b="1" dirty="0">
              <a:solidFill>
                <a:srgbClr val="FF0000"/>
              </a:solidFill>
            </a:endParaRPr>
          </a:p>
        </p:txBody>
      </p:sp>
      <p:graphicFrame>
        <p:nvGraphicFramePr>
          <p:cNvPr id="8" name="Diagram 7"/>
          <p:cNvGraphicFramePr/>
          <p:nvPr>
            <p:extLst>
              <p:ext uri="{D42A27DB-BD31-4B8C-83A1-F6EECF244321}">
                <p14:modId xmlns:p14="http://schemas.microsoft.com/office/powerpoint/2010/main" val="2172500455"/>
              </p:ext>
            </p:extLst>
          </p:nvPr>
        </p:nvGraphicFramePr>
        <p:xfrm>
          <a:off x="296260" y="2512770"/>
          <a:ext cx="8847741"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395" y="3732966"/>
            <a:ext cx="2152075" cy="1682642"/>
          </a:xfrm>
          <a:prstGeom prst="rect">
            <a:avLst/>
          </a:prstGeom>
        </p:spPr>
      </p:pic>
    </p:spTree>
    <p:extLst>
      <p:ext uri="{BB962C8B-B14F-4D97-AF65-F5344CB8AC3E}">
        <p14:creationId xmlns:p14="http://schemas.microsoft.com/office/powerpoint/2010/main" val="1108896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pPr rtl="1"/>
            <a:r>
              <a:rPr lang="ar-EG" b="1" dirty="0" smtClean="0">
                <a:solidFill>
                  <a:srgbClr val="FF0000"/>
                </a:solidFill>
              </a:rPr>
              <a:t>ثالثا : الرياح المحلية :</a:t>
            </a:r>
            <a:endParaRPr lang="en-US" b="1" dirty="0">
              <a:solidFill>
                <a:srgbClr val="FF0000"/>
              </a:solidFill>
            </a:endParaRPr>
          </a:p>
        </p:txBody>
      </p:sp>
      <p:grpSp>
        <p:nvGrpSpPr>
          <p:cNvPr id="4" name="Diagram group"/>
          <p:cNvGrpSpPr/>
          <p:nvPr/>
        </p:nvGrpSpPr>
        <p:grpSpPr>
          <a:xfrm>
            <a:off x="4113885" y="1543268"/>
            <a:ext cx="5497381" cy="5497379"/>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هى رياح ذات تأثير محلى تهب فوق مناطق محدودة من سطح الأرض مثل رياح الخماسين فى مصر وهى رياح محملة بالرمال والأتربة ورياح الهبوب بالسودان .</a:t>
                </a:r>
                <a:endParaRPr lang="en-US" sz="4000" b="1" kern="1200" dirty="0">
                  <a:solidFill>
                    <a:schemeClr val="tx1"/>
                  </a:solidFill>
                </a:endParaRPr>
              </a:p>
            </p:txBody>
          </p:sp>
        </p:grpSp>
      </p:gr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633" y="2648013"/>
            <a:ext cx="4266590" cy="32878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9"/>
          <p:cNvSpPr txBox="1"/>
          <p:nvPr/>
        </p:nvSpPr>
        <p:spPr>
          <a:xfrm>
            <a:off x="676439" y="5961019"/>
            <a:ext cx="2992978" cy="954107"/>
          </a:xfrm>
          <a:prstGeom prst="rect">
            <a:avLst/>
          </a:prstGeom>
          <a:noFill/>
        </p:spPr>
        <p:txBody>
          <a:bodyPr wrap="square" rtlCol="0">
            <a:spAutoFit/>
          </a:bodyPr>
          <a:lstStyle/>
          <a:p>
            <a:pPr algn="ctr"/>
            <a:r>
              <a:rPr lang="ar-EG" sz="2800" b="1" dirty="0" smtClean="0"/>
              <a:t>رياح الخماسين فى مصر </a:t>
            </a:r>
            <a:endParaRPr lang="en-US" sz="2800" b="1" dirty="0"/>
          </a:p>
        </p:txBody>
      </p:sp>
    </p:spTree>
    <p:extLst>
      <p:ext uri="{BB962C8B-B14F-4D97-AF65-F5344CB8AC3E}">
        <p14:creationId xmlns:p14="http://schemas.microsoft.com/office/powerpoint/2010/main" val="3177733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084" y="882199"/>
            <a:ext cx="4106565" cy="458115"/>
          </a:xfrm>
        </p:spPr>
        <p:txBody>
          <a:bodyPr>
            <a:noAutofit/>
          </a:bodyPr>
          <a:lstStyle/>
          <a:p>
            <a:r>
              <a:rPr lang="ar-EG" b="1" dirty="0" smtClean="0">
                <a:solidFill>
                  <a:srgbClr val="FF0000"/>
                </a:solidFill>
              </a:rPr>
              <a:t>رابعا : نسيم البر والبحر :</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105" y="1596540"/>
            <a:ext cx="1846664" cy="1682642"/>
          </a:xfrm>
          <a:prstGeom prst="rect">
            <a:avLst/>
          </a:prstGeom>
        </p:spPr>
      </p:pic>
      <p:grpSp>
        <p:nvGrpSpPr>
          <p:cNvPr id="5" name="Diagram group"/>
          <p:cNvGrpSpPr/>
          <p:nvPr/>
        </p:nvGrpSpPr>
        <p:grpSpPr>
          <a:xfrm>
            <a:off x="143555" y="2641151"/>
            <a:ext cx="9315006" cy="4275740"/>
            <a:chOff x="-1" y="1"/>
            <a:chExt cx="8398776" cy="4428444"/>
          </a:xfrm>
          <a:scene3d>
            <a:camera prst="isometricOffAxis2Left" zoom="95000"/>
            <a:lightRig rig="flat" dir="t"/>
          </a:scene3d>
        </p:grpSpPr>
        <p:grpSp>
          <p:nvGrpSpPr>
            <p:cNvPr id="6" name="Group 5"/>
            <p:cNvGrpSpPr/>
            <p:nvPr/>
          </p:nvGrpSpPr>
          <p:grpSpPr>
            <a:xfrm>
              <a:off x="-1" y="1"/>
              <a:ext cx="8398776" cy="4428444"/>
              <a:chOff x="-1" y="1"/>
              <a:chExt cx="8398776" cy="4428444"/>
            </a:xfrm>
          </p:grpSpPr>
          <p:sp>
            <p:nvSpPr>
              <p:cNvPr id="7" name="Flowchart: Manual Operation 6"/>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يحدث نتيجة لاختلاف الحرارة على اليابس والمياه المتجاورين أثناء الليل والنهار </a:t>
                </a:r>
                <a:endParaRPr lang="en-US" sz="4000" b="1" kern="1200" dirty="0">
                  <a:solidFill>
                    <a:schemeClr val="tx1"/>
                  </a:solidFill>
                </a:endParaRPr>
              </a:p>
            </p:txBody>
          </p:sp>
        </p:grpSp>
      </p:grpSp>
    </p:spTree>
    <p:extLst>
      <p:ext uri="{BB962C8B-B14F-4D97-AF65-F5344CB8AC3E}">
        <p14:creationId xmlns:p14="http://schemas.microsoft.com/office/powerpoint/2010/main" val="1714276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283710"/>
            <a:ext cx="3808475" cy="41230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5" name="Diagram group"/>
          <p:cNvGrpSpPr/>
          <p:nvPr/>
        </p:nvGrpSpPr>
        <p:grpSpPr>
          <a:xfrm>
            <a:off x="4419295" y="1749245"/>
            <a:ext cx="5191971" cy="5191970"/>
            <a:chOff x="-1" y="1"/>
            <a:chExt cx="8398776" cy="4428444"/>
          </a:xfrm>
          <a:scene3d>
            <a:camera prst="isometricOffAxis2Left" zoom="95000"/>
            <a:lightRig rig="flat" dir="t"/>
          </a:scene3d>
        </p:grpSpPr>
        <p:grpSp>
          <p:nvGrpSpPr>
            <p:cNvPr id="6" name="Group 5"/>
            <p:cNvGrpSpPr/>
            <p:nvPr/>
          </p:nvGrpSpPr>
          <p:grpSpPr>
            <a:xfrm>
              <a:off x="-1" y="1"/>
              <a:ext cx="8398776" cy="4428444"/>
              <a:chOff x="-1" y="1"/>
              <a:chExt cx="8398776" cy="4428444"/>
            </a:xfrm>
          </p:grpSpPr>
          <p:sp>
            <p:nvSpPr>
              <p:cNvPr id="7" name="Flowchart: Manual Operation 6"/>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فى النهار ترتفع درجة حرارة الهواء فوق اليابس فيرتفع إلى أعلى ويحل محله هواء بارد من ناحية البحر .</a:t>
                </a:r>
                <a:endParaRPr lang="en-US" sz="4000" b="1" kern="1200" dirty="0">
                  <a:solidFill>
                    <a:schemeClr val="tx1"/>
                  </a:solidFill>
                </a:endParaRPr>
              </a:p>
            </p:txBody>
          </p:sp>
        </p:grpSp>
      </p:grpSp>
      <p:sp>
        <p:nvSpPr>
          <p:cNvPr id="9" name="Title 1"/>
          <p:cNvSpPr>
            <a:spLocks noGrp="1"/>
          </p:cNvSpPr>
          <p:nvPr>
            <p:ph type="title"/>
          </p:nvPr>
        </p:nvSpPr>
        <p:spPr>
          <a:xfrm>
            <a:off x="914400" y="985720"/>
            <a:ext cx="8229600" cy="458115"/>
          </a:xfrm>
        </p:spPr>
        <p:txBody>
          <a:bodyPr>
            <a:noAutofit/>
          </a:bodyPr>
          <a:lstStyle/>
          <a:p>
            <a:pPr rtl="1"/>
            <a:r>
              <a:rPr lang="ar-EG" b="1" dirty="0" smtClean="0">
                <a:solidFill>
                  <a:srgbClr val="FF0000"/>
                </a:solidFill>
              </a:rPr>
              <a:t>أ- نسيم البحر :</a:t>
            </a:r>
            <a:endParaRPr lang="en-US" b="1" dirty="0">
              <a:solidFill>
                <a:srgbClr val="FF0000"/>
              </a:solidFill>
            </a:endParaRPr>
          </a:p>
        </p:txBody>
      </p:sp>
      <p:sp>
        <p:nvSpPr>
          <p:cNvPr id="10" name="Right Arrow 9"/>
          <p:cNvSpPr/>
          <p:nvPr/>
        </p:nvSpPr>
        <p:spPr>
          <a:xfrm>
            <a:off x="612497" y="4312016"/>
            <a:ext cx="916230" cy="3054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ight Arrow 10"/>
          <p:cNvSpPr/>
          <p:nvPr/>
        </p:nvSpPr>
        <p:spPr>
          <a:xfrm>
            <a:off x="1681432" y="4315765"/>
            <a:ext cx="603805" cy="3054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ight Arrow 11"/>
          <p:cNvSpPr/>
          <p:nvPr/>
        </p:nvSpPr>
        <p:spPr>
          <a:xfrm rot="16200000">
            <a:off x="2283329" y="3701195"/>
            <a:ext cx="916230" cy="3054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p:cNvSpPr txBox="1"/>
          <p:nvPr/>
        </p:nvSpPr>
        <p:spPr>
          <a:xfrm>
            <a:off x="1528727" y="3692024"/>
            <a:ext cx="2178545" cy="400110"/>
          </a:xfrm>
          <a:prstGeom prst="rect">
            <a:avLst/>
          </a:prstGeom>
          <a:noFill/>
        </p:spPr>
        <p:txBody>
          <a:bodyPr wrap="square" rtlCol="0">
            <a:spAutoFit/>
          </a:bodyPr>
          <a:lstStyle/>
          <a:p>
            <a:pPr algn="ctr"/>
            <a:r>
              <a:rPr lang="ar-EG" sz="2000" b="1" dirty="0" smtClean="0"/>
              <a:t>هواء صاعد دافىء </a:t>
            </a:r>
            <a:endParaRPr lang="en-US" sz="2000" b="1" dirty="0"/>
          </a:p>
        </p:txBody>
      </p:sp>
      <p:sp>
        <p:nvSpPr>
          <p:cNvPr id="14" name="TextBox 13"/>
          <p:cNvSpPr txBox="1"/>
          <p:nvPr/>
        </p:nvSpPr>
        <p:spPr>
          <a:xfrm>
            <a:off x="1804877" y="4649274"/>
            <a:ext cx="2178545" cy="461665"/>
          </a:xfrm>
          <a:prstGeom prst="rect">
            <a:avLst/>
          </a:prstGeom>
          <a:noFill/>
        </p:spPr>
        <p:txBody>
          <a:bodyPr wrap="square" rtlCol="0">
            <a:spAutoFit/>
          </a:bodyPr>
          <a:lstStyle/>
          <a:p>
            <a:pPr algn="ctr"/>
            <a:r>
              <a:rPr lang="ar-EG" sz="2400" b="1" dirty="0" smtClean="0"/>
              <a:t>اليابس </a:t>
            </a:r>
            <a:endParaRPr lang="en-US" sz="2400" b="1" dirty="0"/>
          </a:p>
        </p:txBody>
      </p:sp>
      <p:sp>
        <p:nvSpPr>
          <p:cNvPr id="15" name="TextBox 14"/>
          <p:cNvSpPr txBox="1"/>
          <p:nvPr/>
        </p:nvSpPr>
        <p:spPr>
          <a:xfrm>
            <a:off x="1935340" y="2647502"/>
            <a:ext cx="2178545" cy="400110"/>
          </a:xfrm>
          <a:prstGeom prst="rect">
            <a:avLst/>
          </a:prstGeom>
          <a:noFill/>
        </p:spPr>
        <p:txBody>
          <a:bodyPr wrap="square" rtlCol="0">
            <a:spAutoFit/>
          </a:bodyPr>
          <a:lstStyle/>
          <a:p>
            <a:pPr algn="ctr"/>
            <a:r>
              <a:rPr lang="ar-EG" sz="2000" b="1" dirty="0" smtClean="0"/>
              <a:t>الشمس</a:t>
            </a:r>
            <a:endParaRPr lang="en-US" sz="2000" b="1" dirty="0"/>
          </a:p>
        </p:txBody>
      </p:sp>
      <p:sp>
        <p:nvSpPr>
          <p:cNvPr id="16" name="TextBox 15"/>
          <p:cNvSpPr txBox="1"/>
          <p:nvPr/>
        </p:nvSpPr>
        <p:spPr>
          <a:xfrm>
            <a:off x="-2" y="3909038"/>
            <a:ext cx="2178545" cy="461665"/>
          </a:xfrm>
          <a:prstGeom prst="rect">
            <a:avLst/>
          </a:prstGeom>
          <a:noFill/>
        </p:spPr>
        <p:txBody>
          <a:bodyPr wrap="square" rtlCol="0">
            <a:spAutoFit/>
          </a:bodyPr>
          <a:lstStyle/>
          <a:p>
            <a:pPr algn="ctr"/>
            <a:r>
              <a:rPr lang="ar-EG" sz="2400" b="1" dirty="0" smtClean="0"/>
              <a:t>هواء بارد</a:t>
            </a:r>
            <a:endParaRPr lang="en-US" sz="2400" b="1" dirty="0"/>
          </a:p>
        </p:txBody>
      </p:sp>
      <p:sp>
        <p:nvSpPr>
          <p:cNvPr id="17" name="TextBox 16"/>
          <p:cNvSpPr txBox="1"/>
          <p:nvPr/>
        </p:nvSpPr>
        <p:spPr>
          <a:xfrm>
            <a:off x="-1" y="4649274"/>
            <a:ext cx="2178545" cy="523220"/>
          </a:xfrm>
          <a:prstGeom prst="rect">
            <a:avLst/>
          </a:prstGeom>
          <a:noFill/>
        </p:spPr>
        <p:txBody>
          <a:bodyPr wrap="square" rtlCol="0">
            <a:spAutoFit/>
          </a:bodyPr>
          <a:lstStyle/>
          <a:p>
            <a:pPr algn="ctr"/>
            <a:r>
              <a:rPr lang="ar-EG" sz="2800" b="1" dirty="0" smtClean="0"/>
              <a:t>ماء</a:t>
            </a:r>
            <a:endParaRPr lang="en-US" sz="2800" b="1" dirty="0"/>
          </a:p>
        </p:txBody>
      </p:sp>
      <p:sp>
        <p:nvSpPr>
          <p:cNvPr id="18" name="Freeform 17"/>
          <p:cNvSpPr/>
          <p:nvPr/>
        </p:nvSpPr>
        <p:spPr>
          <a:xfrm>
            <a:off x="412595" y="4315522"/>
            <a:ext cx="2821259" cy="1460810"/>
          </a:xfrm>
          <a:custGeom>
            <a:avLst/>
            <a:gdLst>
              <a:gd name="connsiteX0" fmla="*/ 0 w 2821259"/>
              <a:gd name="connsiteY0" fmla="*/ 1416205 h 1460810"/>
              <a:gd name="connsiteX1" fmla="*/ 122664 w 2821259"/>
              <a:gd name="connsiteY1" fmla="*/ 1460810 h 1460810"/>
              <a:gd name="connsiteX2" fmla="*/ 200722 w 2821259"/>
              <a:gd name="connsiteY2" fmla="*/ 1449658 h 1460810"/>
              <a:gd name="connsiteX3" fmla="*/ 267629 w 2821259"/>
              <a:gd name="connsiteY3" fmla="*/ 1427356 h 1460810"/>
              <a:gd name="connsiteX4" fmla="*/ 289932 w 2821259"/>
              <a:gd name="connsiteY4" fmla="*/ 1405054 h 1460810"/>
              <a:gd name="connsiteX5" fmla="*/ 356839 w 2821259"/>
              <a:gd name="connsiteY5" fmla="*/ 1382751 h 1460810"/>
              <a:gd name="connsiteX6" fmla="*/ 390293 w 2821259"/>
              <a:gd name="connsiteY6" fmla="*/ 1371600 h 1460810"/>
              <a:gd name="connsiteX7" fmla="*/ 557561 w 2821259"/>
              <a:gd name="connsiteY7" fmla="*/ 1382751 h 1460810"/>
              <a:gd name="connsiteX8" fmla="*/ 646771 w 2821259"/>
              <a:gd name="connsiteY8" fmla="*/ 1393902 h 1460810"/>
              <a:gd name="connsiteX9" fmla="*/ 747132 w 2821259"/>
              <a:gd name="connsiteY9" fmla="*/ 1405054 h 1460810"/>
              <a:gd name="connsiteX10" fmla="*/ 992459 w 2821259"/>
              <a:gd name="connsiteY10" fmla="*/ 1393902 h 1460810"/>
              <a:gd name="connsiteX11" fmla="*/ 1025912 w 2821259"/>
              <a:gd name="connsiteY11" fmla="*/ 1382751 h 1460810"/>
              <a:gd name="connsiteX12" fmla="*/ 1070517 w 2821259"/>
              <a:gd name="connsiteY12" fmla="*/ 1349298 h 1460810"/>
              <a:gd name="connsiteX13" fmla="*/ 1092820 w 2821259"/>
              <a:gd name="connsiteY13" fmla="*/ 1326995 h 1460810"/>
              <a:gd name="connsiteX14" fmla="*/ 1148576 w 2821259"/>
              <a:gd name="connsiteY14" fmla="*/ 1226634 h 1460810"/>
              <a:gd name="connsiteX15" fmla="*/ 1170878 w 2821259"/>
              <a:gd name="connsiteY15" fmla="*/ 1193180 h 1460810"/>
              <a:gd name="connsiteX16" fmla="*/ 1237785 w 2821259"/>
              <a:gd name="connsiteY16" fmla="*/ 1126273 h 1460810"/>
              <a:gd name="connsiteX17" fmla="*/ 1248937 w 2821259"/>
              <a:gd name="connsiteY17" fmla="*/ 1048215 h 1460810"/>
              <a:gd name="connsiteX18" fmla="*/ 1304693 w 2821259"/>
              <a:gd name="connsiteY18" fmla="*/ 981307 h 1460810"/>
              <a:gd name="connsiteX19" fmla="*/ 1326995 w 2821259"/>
              <a:gd name="connsiteY19" fmla="*/ 947854 h 1460810"/>
              <a:gd name="connsiteX20" fmla="*/ 1338146 w 2821259"/>
              <a:gd name="connsiteY20" fmla="*/ 914400 h 1460810"/>
              <a:gd name="connsiteX21" fmla="*/ 1416205 w 2821259"/>
              <a:gd name="connsiteY21" fmla="*/ 836341 h 1460810"/>
              <a:gd name="connsiteX22" fmla="*/ 1460810 w 2821259"/>
              <a:gd name="connsiteY22" fmla="*/ 814039 h 1460810"/>
              <a:gd name="connsiteX23" fmla="*/ 1483112 w 2821259"/>
              <a:gd name="connsiteY23" fmla="*/ 780585 h 1460810"/>
              <a:gd name="connsiteX24" fmla="*/ 1505415 w 2821259"/>
              <a:gd name="connsiteY24" fmla="*/ 758283 h 1460810"/>
              <a:gd name="connsiteX25" fmla="*/ 1516566 w 2821259"/>
              <a:gd name="connsiteY25" fmla="*/ 713678 h 1460810"/>
              <a:gd name="connsiteX26" fmla="*/ 1561171 w 2821259"/>
              <a:gd name="connsiteY26" fmla="*/ 646771 h 1460810"/>
              <a:gd name="connsiteX27" fmla="*/ 1572322 w 2821259"/>
              <a:gd name="connsiteY27" fmla="*/ 613317 h 1460810"/>
              <a:gd name="connsiteX28" fmla="*/ 1661532 w 2821259"/>
              <a:gd name="connsiteY28" fmla="*/ 535258 h 1460810"/>
              <a:gd name="connsiteX29" fmla="*/ 1706137 w 2821259"/>
              <a:gd name="connsiteY29" fmla="*/ 468351 h 1460810"/>
              <a:gd name="connsiteX30" fmla="*/ 1761893 w 2821259"/>
              <a:gd name="connsiteY30" fmla="*/ 412595 h 1460810"/>
              <a:gd name="connsiteX31" fmla="*/ 1784195 w 2821259"/>
              <a:gd name="connsiteY31" fmla="*/ 379141 h 1460810"/>
              <a:gd name="connsiteX32" fmla="*/ 1795346 w 2821259"/>
              <a:gd name="connsiteY32" fmla="*/ 345688 h 1460810"/>
              <a:gd name="connsiteX33" fmla="*/ 1817649 w 2821259"/>
              <a:gd name="connsiteY33" fmla="*/ 323385 h 1460810"/>
              <a:gd name="connsiteX34" fmla="*/ 1828800 w 2821259"/>
              <a:gd name="connsiteY34" fmla="*/ 289932 h 1460810"/>
              <a:gd name="connsiteX35" fmla="*/ 1851103 w 2821259"/>
              <a:gd name="connsiteY35" fmla="*/ 267629 h 1460810"/>
              <a:gd name="connsiteX36" fmla="*/ 1873405 w 2821259"/>
              <a:gd name="connsiteY36" fmla="*/ 234176 h 1460810"/>
              <a:gd name="connsiteX37" fmla="*/ 1884556 w 2821259"/>
              <a:gd name="connsiteY37" fmla="*/ 200722 h 1460810"/>
              <a:gd name="connsiteX38" fmla="*/ 1918010 w 2821259"/>
              <a:gd name="connsiteY38" fmla="*/ 189571 h 1460810"/>
              <a:gd name="connsiteX39" fmla="*/ 2107581 w 2821259"/>
              <a:gd name="connsiteY39" fmla="*/ 200722 h 1460810"/>
              <a:gd name="connsiteX40" fmla="*/ 2152185 w 2821259"/>
              <a:gd name="connsiteY40" fmla="*/ 211873 h 1460810"/>
              <a:gd name="connsiteX41" fmla="*/ 2185639 w 2821259"/>
              <a:gd name="connsiteY41" fmla="*/ 223024 h 1460810"/>
              <a:gd name="connsiteX42" fmla="*/ 2196790 w 2821259"/>
              <a:gd name="connsiteY42" fmla="*/ 189571 h 1460810"/>
              <a:gd name="connsiteX43" fmla="*/ 2207942 w 2821259"/>
              <a:gd name="connsiteY43" fmla="*/ 100361 h 1460810"/>
              <a:gd name="connsiteX44" fmla="*/ 2241395 w 2821259"/>
              <a:gd name="connsiteY44" fmla="*/ 89210 h 1460810"/>
              <a:gd name="connsiteX45" fmla="*/ 2364059 w 2821259"/>
              <a:gd name="connsiteY45" fmla="*/ 100361 h 1460810"/>
              <a:gd name="connsiteX46" fmla="*/ 2408664 w 2821259"/>
              <a:gd name="connsiteY46" fmla="*/ 178419 h 1460810"/>
              <a:gd name="connsiteX47" fmla="*/ 2419815 w 2821259"/>
              <a:gd name="connsiteY47" fmla="*/ 211873 h 1460810"/>
              <a:gd name="connsiteX48" fmla="*/ 2453268 w 2821259"/>
              <a:gd name="connsiteY48" fmla="*/ 223024 h 1460810"/>
              <a:gd name="connsiteX49" fmla="*/ 2475571 w 2821259"/>
              <a:gd name="connsiteY49" fmla="*/ 111512 h 1460810"/>
              <a:gd name="connsiteX50" fmla="*/ 2486722 w 2821259"/>
              <a:gd name="connsiteY50" fmla="*/ 22302 h 1460810"/>
              <a:gd name="connsiteX51" fmla="*/ 2531327 w 2821259"/>
              <a:gd name="connsiteY51" fmla="*/ 11151 h 1460810"/>
              <a:gd name="connsiteX52" fmla="*/ 2564781 w 2821259"/>
              <a:gd name="connsiteY52" fmla="*/ 0 h 1460810"/>
              <a:gd name="connsiteX53" fmla="*/ 2642839 w 2821259"/>
              <a:gd name="connsiteY53" fmla="*/ 11151 h 1460810"/>
              <a:gd name="connsiteX54" fmla="*/ 2653990 w 2821259"/>
              <a:gd name="connsiteY54" fmla="*/ 44605 h 1460810"/>
              <a:gd name="connsiteX55" fmla="*/ 2665142 w 2821259"/>
              <a:gd name="connsiteY55" fmla="*/ 234176 h 1460810"/>
              <a:gd name="connsiteX56" fmla="*/ 2698595 w 2821259"/>
              <a:gd name="connsiteY56" fmla="*/ 245327 h 1460810"/>
              <a:gd name="connsiteX57" fmla="*/ 2743200 w 2821259"/>
              <a:gd name="connsiteY57" fmla="*/ 256478 h 1460810"/>
              <a:gd name="connsiteX58" fmla="*/ 2765503 w 2821259"/>
              <a:gd name="connsiteY58" fmla="*/ 278780 h 1460810"/>
              <a:gd name="connsiteX59" fmla="*/ 2798956 w 2821259"/>
              <a:gd name="connsiteY59" fmla="*/ 289932 h 1460810"/>
              <a:gd name="connsiteX60" fmla="*/ 2821259 w 2821259"/>
              <a:gd name="connsiteY60" fmla="*/ 323385 h 146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21259" h="1460810">
                <a:moveTo>
                  <a:pt x="0" y="1416205"/>
                </a:moveTo>
                <a:cubicBezTo>
                  <a:pt x="41650" y="1437030"/>
                  <a:pt x="74542" y="1460810"/>
                  <a:pt x="122664" y="1460810"/>
                </a:cubicBezTo>
                <a:cubicBezTo>
                  <a:pt x="148948" y="1460810"/>
                  <a:pt x="174703" y="1453375"/>
                  <a:pt x="200722" y="1449658"/>
                </a:cubicBezTo>
                <a:cubicBezTo>
                  <a:pt x="223024" y="1442224"/>
                  <a:pt x="251005" y="1443979"/>
                  <a:pt x="267629" y="1427356"/>
                </a:cubicBezTo>
                <a:cubicBezTo>
                  <a:pt x="275063" y="1419922"/>
                  <a:pt x="280528" y="1409756"/>
                  <a:pt x="289932" y="1405054"/>
                </a:cubicBezTo>
                <a:cubicBezTo>
                  <a:pt x="310959" y="1394541"/>
                  <a:pt x="334537" y="1390185"/>
                  <a:pt x="356839" y="1382751"/>
                </a:cubicBezTo>
                <a:lnTo>
                  <a:pt x="390293" y="1371600"/>
                </a:lnTo>
                <a:cubicBezTo>
                  <a:pt x="446049" y="1375317"/>
                  <a:pt x="501891" y="1377910"/>
                  <a:pt x="557561" y="1382751"/>
                </a:cubicBezTo>
                <a:cubicBezTo>
                  <a:pt x="587416" y="1385347"/>
                  <a:pt x="617008" y="1390400"/>
                  <a:pt x="646771" y="1393902"/>
                </a:cubicBezTo>
                <a:lnTo>
                  <a:pt x="747132" y="1405054"/>
                </a:lnTo>
                <a:cubicBezTo>
                  <a:pt x="828908" y="1401337"/>
                  <a:pt x="910860" y="1400430"/>
                  <a:pt x="992459" y="1393902"/>
                </a:cubicBezTo>
                <a:cubicBezTo>
                  <a:pt x="1004176" y="1392965"/>
                  <a:pt x="1015706" y="1388583"/>
                  <a:pt x="1025912" y="1382751"/>
                </a:cubicBezTo>
                <a:cubicBezTo>
                  <a:pt x="1042049" y="1373530"/>
                  <a:pt x="1056239" y="1361196"/>
                  <a:pt x="1070517" y="1349298"/>
                </a:cubicBezTo>
                <a:cubicBezTo>
                  <a:pt x="1078594" y="1342567"/>
                  <a:pt x="1085386" y="1334429"/>
                  <a:pt x="1092820" y="1326995"/>
                </a:cubicBezTo>
                <a:cubicBezTo>
                  <a:pt x="1114058" y="1157090"/>
                  <a:pt x="1070711" y="1278544"/>
                  <a:pt x="1148576" y="1226634"/>
                </a:cubicBezTo>
                <a:cubicBezTo>
                  <a:pt x="1159727" y="1219200"/>
                  <a:pt x="1161974" y="1203197"/>
                  <a:pt x="1170878" y="1193180"/>
                </a:cubicBezTo>
                <a:cubicBezTo>
                  <a:pt x="1191832" y="1169606"/>
                  <a:pt x="1237785" y="1126273"/>
                  <a:pt x="1237785" y="1126273"/>
                </a:cubicBezTo>
                <a:cubicBezTo>
                  <a:pt x="1241502" y="1100254"/>
                  <a:pt x="1241384" y="1073390"/>
                  <a:pt x="1248937" y="1048215"/>
                </a:cubicBezTo>
                <a:cubicBezTo>
                  <a:pt x="1256724" y="1022257"/>
                  <a:pt x="1289135" y="999977"/>
                  <a:pt x="1304693" y="981307"/>
                </a:cubicBezTo>
                <a:cubicBezTo>
                  <a:pt x="1313273" y="971011"/>
                  <a:pt x="1319561" y="959005"/>
                  <a:pt x="1326995" y="947854"/>
                </a:cubicBezTo>
                <a:cubicBezTo>
                  <a:pt x="1330712" y="936703"/>
                  <a:pt x="1332438" y="924675"/>
                  <a:pt x="1338146" y="914400"/>
                </a:cubicBezTo>
                <a:cubicBezTo>
                  <a:pt x="1387410" y="825725"/>
                  <a:pt x="1358139" y="861227"/>
                  <a:pt x="1416205" y="836341"/>
                </a:cubicBezTo>
                <a:cubicBezTo>
                  <a:pt x="1431484" y="829793"/>
                  <a:pt x="1445942" y="821473"/>
                  <a:pt x="1460810" y="814039"/>
                </a:cubicBezTo>
                <a:cubicBezTo>
                  <a:pt x="1468244" y="802888"/>
                  <a:pt x="1474740" y="791050"/>
                  <a:pt x="1483112" y="780585"/>
                </a:cubicBezTo>
                <a:cubicBezTo>
                  <a:pt x="1489680" y="772375"/>
                  <a:pt x="1500713" y="767687"/>
                  <a:pt x="1505415" y="758283"/>
                </a:cubicBezTo>
                <a:cubicBezTo>
                  <a:pt x="1512269" y="744575"/>
                  <a:pt x="1511185" y="728028"/>
                  <a:pt x="1516566" y="713678"/>
                </a:cubicBezTo>
                <a:cubicBezTo>
                  <a:pt x="1532769" y="670470"/>
                  <a:pt x="1533945" y="673996"/>
                  <a:pt x="1561171" y="646771"/>
                </a:cubicBezTo>
                <a:cubicBezTo>
                  <a:pt x="1564888" y="635620"/>
                  <a:pt x="1565490" y="622882"/>
                  <a:pt x="1572322" y="613317"/>
                </a:cubicBezTo>
                <a:cubicBezTo>
                  <a:pt x="1640836" y="517397"/>
                  <a:pt x="1590589" y="615069"/>
                  <a:pt x="1661532" y="535258"/>
                </a:cubicBezTo>
                <a:cubicBezTo>
                  <a:pt x="1679340" y="515224"/>
                  <a:pt x="1687184" y="487304"/>
                  <a:pt x="1706137" y="468351"/>
                </a:cubicBezTo>
                <a:cubicBezTo>
                  <a:pt x="1724722" y="449766"/>
                  <a:pt x="1747314" y="434465"/>
                  <a:pt x="1761893" y="412595"/>
                </a:cubicBezTo>
                <a:cubicBezTo>
                  <a:pt x="1769327" y="401444"/>
                  <a:pt x="1778201" y="391128"/>
                  <a:pt x="1784195" y="379141"/>
                </a:cubicBezTo>
                <a:cubicBezTo>
                  <a:pt x="1789452" y="368628"/>
                  <a:pt x="1789298" y="355767"/>
                  <a:pt x="1795346" y="345688"/>
                </a:cubicBezTo>
                <a:cubicBezTo>
                  <a:pt x="1800755" y="336673"/>
                  <a:pt x="1810215" y="330819"/>
                  <a:pt x="1817649" y="323385"/>
                </a:cubicBezTo>
                <a:cubicBezTo>
                  <a:pt x="1821366" y="312234"/>
                  <a:pt x="1822752" y="300011"/>
                  <a:pt x="1828800" y="289932"/>
                </a:cubicBezTo>
                <a:cubicBezTo>
                  <a:pt x="1834209" y="280917"/>
                  <a:pt x="1844535" y="275839"/>
                  <a:pt x="1851103" y="267629"/>
                </a:cubicBezTo>
                <a:cubicBezTo>
                  <a:pt x="1859475" y="257164"/>
                  <a:pt x="1865971" y="245327"/>
                  <a:pt x="1873405" y="234176"/>
                </a:cubicBezTo>
                <a:cubicBezTo>
                  <a:pt x="1877122" y="223025"/>
                  <a:pt x="1876244" y="209034"/>
                  <a:pt x="1884556" y="200722"/>
                </a:cubicBezTo>
                <a:cubicBezTo>
                  <a:pt x="1892868" y="192410"/>
                  <a:pt x="1906255" y="189571"/>
                  <a:pt x="1918010" y="189571"/>
                </a:cubicBezTo>
                <a:cubicBezTo>
                  <a:pt x="1981310" y="189571"/>
                  <a:pt x="2044391" y="197005"/>
                  <a:pt x="2107581" y="200722"/>
                </a:cubicBezTo>
                <a:cubicBezTo>
                  <a:pt x="2122449" y="204439"/>
                  <a:pt x="2137449" y="207663"/>
                  <a:pt x="2152185" y="211873"/>
                </a:cubicBezTo>
                <a:cubicBezTo>
                  <a:pt x="2163487" y="215102"/>
                  <a:pt x="2175125" y="228281"/>
                  <a:pt x="2185639" y="223024"/>
                </a:cubicBezTo>
                <a:cubicBezTo>
                  <a:pt x="2196152" y="217767"/>
                  <a:pt x="2193073" y="200722"/>
                  <a:pt x="2196790" y="189571"/>
                </a:cubicBezTo>
                <a:cubicBezTo>
                  <a:pt x="2200507" y="159834"/>
                  <a:pt x="2195771" y="127746"/>
                  <a:pt x="2207942" y="100361"/>
                </a:cubicBezTo>
                <a:cubicBezTo>
                  <a:pt x="2212716" y="89620"/>
                  <a:pt x="2229641" y="89210"/>
                  <a:pt x="2241395" y="89210"/>
                </a:cubicBezTo>
                <a:cubicBezTo>
                  <a:pt x="2282452" y="89210"/>
                  <a:pt x="2323171" y="96644"/>
                  <a:pt x="2364059" y="100361"/>
                </a:cubicBezTo>
                <a:cubicBezTo>
                  <a:pt x="2386454" y="133954"/>
                  <a:pt x="2391689" y="138811"/>
                  <a:pt x="2408664" y="178419"/>
                </a:cubicBezTo>
                <a:cubicBezTo>
                  <a:pt x="2413294" y="189223"/>
                  <a:pt x="2411503" y="203561"/>
                  <a:pt x="2419815" y="211873"/>
                </a:cubicBezTo>
                <a:cubicBezTo>
                  <a:pt x="2428126" y="220185"/>
                  <a:pt x="2442117" y="219307"/>
                  <a:pt x="2453268" y="223024"/>
                </a:cubicBezTo>
                <a:cubicBezTo>
                  <a:pt x="2472096" y="166546"/>
                  <a:pt x="2464181" y="196937"/>
                  <a:pt x="2475571" y="111512"/>
                </a:cubicBezTo>
                <a:cubicBezTo>
                  <a:pt x="2479532" y="81807"/>
                  <a:pt x="2472168" y="48499"/>
                  <a:pt x="2486722" y="22302"/>
                </a:cubicBezTo>
                <a:cubicBezTo>
                  <a:pt x="2494165" y="8905"/>
                  <a:pt x="2516591" y="15361"/>
                  <a:pt x="2531327" y="11151"/>
                </a:cubicBezTo>
                <a:cubicBezTo>
                  <a:pt x="2542629" y="7922"/>
                  <a:pt x="2553630" y="3717"/>
                  <a:pt x="2564781" y="0"/>
                </a:cubicBezTo>
                <a:cubicBezTo>
                  <a:pt x="2590800" y="3717"/>
                  <a:pt x="2619330" y="-603"/>
                  <a:pt x="2642839" y="11151"/>
                </a:cubicBezTo>
                <a:cubicBezTo>
                  <a:pt x="2653353" y="16408"/>
                  <a:pt x="2652820" y="32909"/>
                  <a:pt x="2653990" y="44605"/>
                </a:cubicBezTo>
                <a:cubicBezTo>
                  <a:pt x="2660289" y="107590"/>
                  <a:pt x="2651410" y="172384"/>
                  <a:pt x="2665142" y="234176"/>
                </a:cubicBezTo>
                <a:cubicBezTo>
                  <a:pt x="2667692" y="245650"/>
                  <a:pt x="2687293" y="242098"/>
                  <a:pt x="2698595" y="245327"/>
                </a:cubicBezTo>
                <a:cubicBezTo>
                  <a:pt x="2713331" y="249537"/>
                  <a:pt x="2728332" y="252761"/>
                  <a:pt x="2743200" y="256478"/>
                </a:cubicBezTo>
                <a:cubicBezTo>
                  <a:pt x="2750634" y="263912"/>
                  <a:pt x="2756488" y="273371"/>
                  <a:pt x="2765503" y="278780"/>
                </a:cubicBezTo>
                <a:cubicBezTo>
                  <a:pt x="2775582" y="284828"/>
                  <a:pt x="2790645" y="281620"/>
                  <a:pt x="2798956" y="289932"/>
                </a:cubicBezTo>
                <a:cubicBezTo>
                  <a:pt x="2835935" y="326912"/>
                  <a:pt x="2790556" y="323385"/>
                  <a:pt x="2821259" y="323385"/>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78306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800" decel="100000"/>
                                        <p:tgtEl>
                                          <p:spTgt spid="4"/>
                                        </p:tgtEl>
                                      </p:cBhvr>
                                    </p:animEffect>
                                    <p:anim calcmode="lin" valueType="num">
                                      <p:cBhvr>
                                        <p:cTn id="38" dur="800" decel="100000" fill="hold"/>
                                        <p:tgtEl>
                                          <p:spTgt spid="4"/>
                                        </p:tgtEl>
                                        <p:attrNameLst>
                                          <p:attrName>style.rotation</p:attrName>
                                        </p:attrNameLst>
                                      </p:cBhvr>
                                      <p:tavLst>
                                        <p:tav tm="0">
                                          <p:val>
                                            <p:fltVal val="-90"/>
                                          </p:val>
                                        </p:tav>
                                        <p:tav tm="100000">
                                          <p:val>
                                            <p:fltVal val="0"/>
                                          </p:val>
                                        </p:tav>
                                      </p:tavLst>
                                    </p:anim>
                                    <p:anim calcmode="lin" valueType="num">
                                      <p:cBhvr>
                                        <p:cTn id="39" dur="800" decel="100000" fill="hold"/>
                                        <p:tgtEl>
                                          <p:spTgt spid="4"/>
                                        </p:tgtEl>
                                        <p:attrNameLst>
                                          <p:attrName>ppt_x</p:attrName>
                                        </p:attrNameLst>
                                      </p:cBhvr>
                                      <p:tavLst>
                                        <p:tav tm="0">
                                          <p:val>
                                            <p:strVal val="#ppt_x+0.4"/>
                                          </p:val>
                                        </p:tav>
                                        <p:tav tm="100000">
                                          <p:val>
                                            <p:strVal val="#ppt_x-0.05"/>
                                          </p:val>
                                        </p:tav>
                                      </p:tavLst>
                                    </p:anim>
                                    <p:anim calcmode="lin" valueType="num">
                                      <p:cBhvr>
                                        <p:cTn id="40" dur="800" decel="100000" fill="hold"/>
                                        <p:tgtEl>
                                          <p:spTgt spid="4"/>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 calcmode="lin" valueType="num">
                                      <p:cBhvr>
                                        <p:cTn id="49" dur="500" fill="hold"/>
                                        <p:tgtEl>
                                          <p:spTgt spid="18"/>
                                        </p:tgtEl>
                                        <p:attrNameLst>
                                          <p:attrName>style.rotation</p:attrName>
                                        </p:attrNameLst>
                                      </p:cBhvr>
                                      <p:tavLst>
                                        <p:tav tm="0">
                                          <p:val>
                                            <p:fltVal val="360"/>
                                          </p:val>
                                        </p:tav>
                                        <p:tav tm="100000">
                                          <p:val>
                                            <p:fltVal val="0"/>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Scale>
                                      <p:cBhvr>
                                        <p:cTn id="5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4"/>
                                        </p:tgtEl>
                                        <p:attrNameLst>
                                          <p:attrName>ppt_x</p:attrName>
                                          <p:attrName>ppt_y</p:attrName>
                                        </p:attrNameLst>
                                      </p:cBhvr>
                                    </p:animMotion>
                                    <p:animEffect transition="in" filter="fade">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80">
                                          <p:stCondLst>
                                            <p:cond delay="0"/>
                                          </p:stCondLst>
                                        </p:cTn>
                                        <p:tgtEl>
                                          <p:spTgt spid="17"/>
                                        </p:tgtEl>
                                      </p:cBhvr>
                                    </p:animEffect>
                                    <p:anim calcmode="lin" valueType="num">
                                      <p:cBhvr>
                                        <p:cTn id="7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5" dur="26">
                                          <p:stCondLst>
                                            <p:cond delay="650"/>
                                          </p:stCondLst>
                                        </p:cTn>
                                        <p:tgtEl>
                                          <p:spTgt spid="17"/>
                                        </p:tgtEl>
                                      </p:cBhvr>
                                      <p:to x="100000" y="60000"/>
                                    </p:animScale>
                                    <p:animScale>
                                      <p:cBhvr>
                                        <p:cTn id="76" dur="166" decel="50000">
                                          <p:stCondLst>
                                            <p:cond delay="676"/>
                                          </p:stCondLst>
                                        </p:cTn>
                                        <p:tgtEl>
                                          <p:spTgt spid="17"/>
                                        </p:tgtEl>
                                      </p:cBhvr>
                                      <p:to x="100000" y="100000"/>
                                    </p:animScale>
                                    <p:animScale>
                                      <p:cBhvr>
                                        <p:cTn id="77" dur="26">
                                          <p:stCondLst>
                                            <p:cond delay="1312"/>
                                          </p:stCondLst>
                                        </p:cTn>
                                        <p:tgtEl>
                                          <p:spTgt spid="17"/>
                                        </p:tgtEl>
                                      </p:cBhvr>
                                      <p:to x="100000" y="80000"/>
                                    </p:animScale>
                                    <p:animScale>
                                      <p:cBhvr>
                                        <p:cTn id="78" dur="166" decel="50000">
                                          <p:stCondLst>
                                            <p:cond delay="1338"/>
                                          </p:stCondLst>
                                        </p:cTn>
                                        <p:tgtEl>
                                          <p:spTgt spid="17"/>
                                        </p:tgtEl>
                                      </p:cBhvr>
                                      <p:to x="100000" y="100000"/>
                                    </p:animScale>
                                    <p:animScale>
                                      <p:cBhvr>
                                        <p:cTn id="79" dur="26">
                                          <p:stCondLst>
                                            <p:cond delay="1642"/>
                                          </p:stCondLst>
                                        </p:cTn>
                                        <p:tgtEl>
                                          <p:spTgt spid="17"/>
                                        </p:tgtEl>
                                      </p:cBhvr>
                                      <p:to x="100000" y="90000"/>
                                    </p:animScale>
                                    <p:animScale>
                                      <p:cBhvr>
                                        <p:cTn id="80" dur="166" decel="50000">
                                          <p:stCondLst>
                                            <p:cond delay="1668"/>
                                          </p:stCondLst>
                                        </p:cTn>
                                        <p:tgtEl>
                                          <p:spTgt spid="17"/>
                                        </p:tgtEl>
                                      </p:cBhvr>
                                      <p:to x="100000" y="100000"/>
                                    </p:animScale>
                                    <p:animScale>
                                      <p:cBhvr>
                                        <p:cTn id="81" dur="26">
                                          <p:stCondLst>
                                            <p:cond delay="1808"/>
                                          </p:stCondLst>
                                        </p:cTn>
                                        <p:tgtEl>
                                          <p:spTgt spid="17"/>
                                        </p:tgtEl>
                                      </p:cBhvr>
                                      <p:to x="100000" y="95000"/>
                                    </p:animScale>
                                    <p:animScale>
                                      <p:cBhvr>
                                        <p:cTn id="82" dur="166" decel="50000">
                                          <p:stCondLst>
                                            <p:cond delay="1834"/>
                                          </p:stCondLst>
                                        </p:cTn>
                                        <p:tgtEl>
                                          <p:spTgt spid="17"/>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800" decel="100000"/>
                                        <p:tgtEl>
                                          <p:spTgt spid="16"/>
                                        </p:tgtEl>
                                      </p:cBhvr>
                                    </p:animEffect>
                                    <p:anim calcmode="lin" valueType="num">
                                      <p:cBhvr>
                                        <p:cTn id="88" dur="800" decel="100000" fill="hold"/>
                                        <p:tgtEl>
                                          <p:spTgt spid="16"/>
                                        </p:tgtEl>
                                        <p:attrNameLst>
                                          <p:attrName>style.rotation</p:attrName>
                                        </p:attrNameLst>
                                      </p:cBhvr>
                                      <p:tavLst>
                                        <p:tav tm="0">
                                          <p:val>
                                            <p:fltVal val="-90"/>
                                          </p:val>
                                        </p:tav>
                                        <p:tav tm="100000">
                                          <p:val>
                                            <p:fltVal val="0"/>
                                          </p:val>
                                        </p:tav>
                                      </p:tavLst>
                                    </p:anim>
                                    <p:anim calcmode="lin" valueType="num">
                                      <p:cBhvr>
                                        <p:cTn id="89" dur="800" decel="100000" fill="hold"/>
                                        <p:tgtEl>
                                          <p:spTgt spid="16"/>
                                        </p:tgtEl>
                                        <p:attrNameLst>
                                          <p:attrName>ppt_x</p:attrName>
                                        </p:attrNameLst>
                                      </p:cBhvr>
                                      <p:tavLst>
                                        <p:tav tm="0">
                                          <p:val>
                                            <p:strVal val="#ppt_x+0.4"/>
                                          </p:val>
                                        </p:tav>
                                        <p:tav tm="100000">
                                          <p:val>
                                            <p:strVal val="#ppt_x-0.05"/>
                                          </p:val>
                                        </p:tav>
                                      </p:tavLst>
                                    </p:anim>
                                    <p:anim calcmode="lin" valueType="num">
                                      <p:cBhvr>
                                        <p:cTn id="90" dur="800" decel="100000" fill="hold"/>
                                        <p:tgtEl>
                                          <p:spTgt spid="1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1000" fill="hold"/>
                                        <p:tgtEl>
                                          <p:spTgt spid="10"/>
                                        </p:tgtEl>
                                        <p:attrNameLst>
                                          <p:attrName>ppt_w</p:attrName>
                                        </p:attrNameLst>
                                      </p:cBhvr>
                                      <p:tavLst>
                                        <p:tav tm="0">
                                          <p:val>
                                            <p:fltVal val="0"/>
                                          </p:val>
                                        </p:tav>
                                        <p:tav tm="100000">
                                          <p:val>
                                            <p:strVal val="#ppt_w"/>
                                          </p:val>
                                        </p:tav>
                                      </p:tavLst>
                                    </p:anim>
                                    <p:anim calcmode="lin" valueType="num">
                                      <p:cBhvr>
                                        <p:cTn id="98" dur="1000" fill="hold"/>
                                        <p:tgtEl>
                                          <p:spTgt spid="10"/>
                                        </p:tgtEl>
                                        <p:attrNameLst>
                                          <p:attrName>ppt_h</p:attrName>
                                        </p:attrNameLst>
                                      </p:cBhvr>
                                      <p:tavLst>
                                        <p:tav tm="0">
                                          <p:val>
                                            <p:fltVal val="0"/>
                                          </p:val>
                                        </p:tav>
                                        <p:tav tm="100000">
                                          <p:val>
                                            <p:strVal val="#ppt_h"/>
                                          </p:val>
                                        </p:tav>
                                      </p:tavLst>
                                    </p:anim>
                                    <p:anim calcmode="lin" valueType="num">
                                      <p:cBhvr>
                                        <p:cTn id="99" dur="1000" fill="hold"/>
                                        <p:tgtEl>
                                          <p:spTgt spid="10"/>
                                        </p:tgtEl>
                                        <p:attrNameLst>
                                          <p:attrName>style.rotation</p:attrName>
                                        </p:attrNameLst>
                                      </p:cBhvr>
                                      <p:tavLst>
                                        <p:tav tm="0">
                                          <p:val>
                                            <p:fltVal val="90"/>
                                          </p:val>
                                        </p:tav>
                                        <p:tav tm="100000">
                                          <p:val>
                                            <p:fltVal val="0"/>
                                          </p:val>
                                        </p:tav>
                                      </p:tavLst>
                                    </p:anim>
                                    <p:animEffect transition="in" filter="fade">
                                      <p:cBhvr>
                                        <p:cTn id="100" dur="10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p:cTn id="105" dur="500" fill="hold"/>
                                        <p:tgtEl>
                                          <p:spTgt spid="11"/>
                                        </p:tgtEl>
                                        <p:attrNameLst>
                                          <p:attrName>ppt_w</p:attrName>
                                        </p:attrNameLst>
                                      </p:cBhvr>
                                      <p:tavLst>
                                        <p:tav tm="0">
                                          <p:val>
                                            <p:fltVal val="0"/>
                                          </p:val>
                                        </p:tav>
                                        <p:tav tm="100000">
                                          <p:val>
                                            <p:strVal val="#ppt_w"/>
                                          </p:val>
                                        </p:tav>
                                      </p:tavLst>
                                    </p:anim>
                                    <p:anim calcmode="lin" valueType="num">
                                      <p:cBhvr>
                                        <p:cTn id="10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nodeType="clickEffect">
                                  <p:stCondLst>
                                    <p:cond delay="0"/>
                                  </p:stCondLst>
                                  <p:childTnLst>
                                    <p:set>
                                      <p:cBhvr>
                                        <p:cTn id="110" dur="1" fill="hold">
                                          <p:stCondLst>
                                            <p:cond delay="0"/>
                                          </p:stCondLst>
                                        </p:cTn>
                                        <p:tgtEl>
                                          <p:spTgt spid="13">
                                            <p:txEl>
                                              <p:pRg st="0" end="0"/>
                                            </p:txEl>
                                          </p:spTgt>
                                        </p:tgtEl>
                                        <p:attrNameLst>
                                          <p:attrName>style.visibility</p:attrName>
                                        </p:attrNameLst>
                                      </p:cBhvr>
                                      <p:to>
                                        <p:strVal val="visible"/>
                                      </p:to>
                                    </p:set>
                                    <p:animEffect transition="in" filter="fade">
                                      <p:cBhvr>
                                        <p:cTn id="111" dur="1000"/>
                                        <p:tgtEl>
                                          <p:spTgt spid="13">
                                            <p:txEl>
                                              <p:pRg st="0" end="0"/>
                                            </p:txEl>
                                          </p:spTgt>
                                        </p:tgtEl>
                                      </p:cBhvr>
                                    </p:animEffect>
                                    <p:anim calcmode="lin" valueType="num">
                                      <p:cBhvr>
                                        <p:cTn id="1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13"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9"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p:cTn id="119" dur="5000" fill="hold"/>
                                        <p:tgtEl>
                                          <p:spTgt spid="12"/>
                                        </p:tgtEl>
                                        <p:attrNameLst>
                                          <p:attrName>ppt_w</p:attrName>
                                        </p:attrNameLst>
                                      </p:cBhvr>
                                      <p:tavLst>
                                        <p:tav tm="0" fmla="#ppt_w*sin(2.5*pi*$)">
                                          <p:val>
                                            <p:fltVal val="0"/>
                                          </p:val>
                                        </p:tav>
                                        <p:tav tm="100000">
                                          <p:val>
                                            <p:fltVal val="1"/>
                                          </p:val>
                                        </p:tav>
                                      </p:tavLst>
                                    </p:anim>
                                    <p:anim calcmode="lin" valueType="num">
                                      <p:cBhvr>
                                        <p:cTn id="120"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4" grpId="0"/>
      <p:bldP spid="15" grpId="0"/>
      <p:bldP spid="16" grpId="0"/>
      <p:bldP spid="17" grpId="0"/>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593" y="985720"/>
            <a:ext cx="8229600" cy="458115"/>
          </a:xfrm>
        </p:spPr>
        <p:txBody>
          <a:bodyPr>
            <a:noAutofit/>
          </a:bodyPr>
          <a:lstStyle/>
          <a:p>
            <a:r>
              <a:rPr lang="ar-EG" b="1" dirty="0" smtClean="0">
                <a:solidFill>
                  <a:srgbClr val="FF0000"/>
                </a:solidFill>
              </a:rPr>
              <a:t>ب- نسيم البر :</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690" y="1457086"/>
            <a:ext cx="2152075" cy="1682642"/>
          </a:xfrm>
          <a:prstGeom prst="rect">
            <a:avLst/>
          </a:prstGeom>
        </p:spPr>
      </p:pic>
      <p:grpSp>
        <p:nvGrpSpPr>
          <p:cNvPr id="5" name="Diagram group"/>
          <p:cNvGrpSpPr/>
          <p:nvPr/>
        </p:nvGrpSpPr>
        <p:grpSpPr>
          <a:xfrm>
            <a:off x="4442341" y="2868626"/>
            <a:ext cx="5191971" cy="4272854"/>
            <a:chOff x="-1" y="1"/>
            <a:chExt cx="8398776" cy="4428444"/>
          </a:xfrm>
          <a:scene3d>
            <a:camera prst="isometricOffAxis2Left" zoom="95000"/>
            <a:lightRig rig="flat" dir="t"/>
          </a:scene3d>
        </p:grpSpPr>
        <p:grpSp>
          <p:nvGrpSpPr>
            <p:cNvPr id="6" name="Group 5"/>
            <p:cNvGrpSpPr/>
            <p:nvPr/>
          </p:nvGrpSpPr>
          <p:grpSpPr>
            <a:xfrm>
              <a:off x="-1" y="1"/>
              <a:ext cx="8398776" cy="4428444"/>
              <a:chOff x="-1" y="1"/>
              <a:chExt cx="8398776" cy="4428444"/>
            </a:xfrm>
          </p:grpSpPr>
          <p:sp>
            <p:nvSpPr>
              <p:cNvPr id="7" name="Flowchart: Manual Operation 6"/>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فى الليل يكون الهواء فوق الماء أدفأ من هواء اليابس فيرتفع ويحل محله هواء بارد يهب من ناحية البر .</a:t>
                </a:r>
                <a:endParaRPr lang="en-US" sz="4000" b="1" kern="1200" dirty="0">
                  <a:solidFill>
                    <a:schemeClr val="tx1"/>
                  </a:solidFill>
                </a:endParaRPr>
              </a:p>
            </p:txBody>
          </p:sp>
        </p:gr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76" y="2932120"/>
            <a:ext cx="4581150" cy="29013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Left Arrow 11"/>
          <p:cNvSpPr/>
          <p:nvPr/>
        </p:nvSpPr>
        <p:spPr>
          <a:xfrm>
            <a:off x="2128720" y="4039820"/>
            <a:ext cx="1068935" cy="30541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Up Arrow 12"/>
          <p:cNvSpPr/>
          <p:nvPr/>
        </p:nvSpPr>
        <p:spPr>
          <a:xfrm>
            <a:off x="1059785" y="4192525"/>
            <a:ext cx="319897" cy="45811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Up Arrow 13"/>
          <p:cNvSpPr/>
          <p:nvPr/>
        </p:nvSpPr>
        <p:spPr>
          <a:xfrm>
            <a:off x="1059784" y="3581705"/>
            <a:ext cx="319897" cy="45811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Up Arrow 14"/>
          <p:cNvSpPr/>
          <p:nvPr/>
        </p:nvSpPr>
        <p:spPr>
          <a:xfrm>
            <a:off x="1212185" y="4344925"/>
            <a:ext cx="319897" cy="45811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Up Arrow 15"/>
          <p:cNvSpPr/>
          <p:nvPr/>
        </p:nvSpPr>
        <p:spPr>
          <a:xfrm rot="1153133">
            <a:off x="724087" y="4252508"/>
            <a:ext cx="319897" cy="45811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Up Arrow 16"/>
          <p:cNvSpPr/>
          <p:nvPr/>
        </p:nvSpPr>
        <p:spPr>
          <a:xfrm rot="1204066">
            <a:off x="762065" y="3617079"/>
            <a:ext cx="319897" cy="458115"/>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TextBox 17"/>
          <p:cNvSpPr txBox="1"/>
          <p:nvPr/>
        </p:nvSpPr>
        <p:spPr>
          <a:xfrm>
            <a:off x="2489876" y="4592646"/>
            <a:ext cx="1297993" cy="523220"/>
          </a:xfrm>
          <a:prstGeom prst="rect">
            <a:avLst/>
          </a:prstGeom>
          <a:noFill/>
        </p:spPr>
        <p:txBody>
          <a:bodyPr wrap="square" rtlCol="0">
            <a:spAutoFit/>
          </a:bodyPr>
          <a:lstStyle/>
          <a:p>
            <a:r>
              <a:rPr lang="ar-EG" sz="2800" b="1" dirty="0" smtClean="0"/>
              <a:t>اليابس </a:t>
            </a:r>
            <a:endParaRPr lang="en-US" sz="2800" b="1" dirty="0"/>
          </a:p>
        </p:txBody>
      </p:sp>
      <p:sp>
        <p:nvSpPr>
          <p:cNvPr id="19" name="TextBox 18"/>
          <p:cNvSpPr txBox="1"/>
          <p:nvPr/>
        </p:nvSpPr>
        <p:spPr>
          <a:xfrm>
            <a:off x="2687309" y="3622959"/>
            <a:ext cx="1526199" cy="523220"/>
          </a:xfrm>
          <a:prstGeom prst="rect">
            <a:avLst/>
          </a:prstGeom>
          <a:noFill/>
        </p:spPr>
        <p:txBody>
          <a:bodyPr wrap="square" rtlCol="0">
            <a:spAutoFit/>
          </a:bodyPr>
          <a:lstStyle/>
          <a:p>
            <a:r>
              <a:rPr lang="ar-EG" sz="2800" b="1" dirty="0" smtClean="0"/>
              <a:t>هواء بارد</a:t>
            </a:r>
            <a:endParaRPr lang="en-US" sz="2800" b="1" dirty="0"/>
          </a:p>
        </p:txBody>
      </p:sp>
      <p:sp>
        <p:nvSpPr>
          <p:cNvPr id="20" name="TextBox 19"/>
          <p:cNvSpPr txBox="1"/>
          <p:nvPr/>
        </p:nvSpPr>
        <p:spPr>
          <a:xfrm>
            <a:off x="629061" y="4666700"/>
            <a:ext cx="808946" cy="523220"/>
          </a:xfrm>
          <a:prstGeom prst="rect">
            <a:avLst/>
          </a:prstGeom>
          <a:noFill/>
        </p:spPr>
        <p:txBody>
          <a:bodyPr wrap="square" rtlCol="0">
            <a:spAutoFit/>
          </a:bodyPr>
          <a:lstStyle/>
          <a:p>
            <a:r>
              <a:rPr lang="ar-EG" sz="2800" b="1" dirty="0" smtClean="0"/>
              <a:t>ماء </a:t>
            </a:r>
            <a:endParaRPr lang="en-US" sz="2800" b="1" dirty="0"/>
          </a:p>
        </p:txBody>
      </p:sp>
      <p:sp>
        <p:nvSpPr>
          <p:cNvPr id="21" name="TextBox 20"/>
          <p:cNvSpPr txBox="1"/>
          <p:nvPr/>
        </p:nvSpPr>
        <p:spPr>
          <a:xfrm>
            <a:off x="-15118" y="3744760"/>
            <a:ext cx="921950" cy="1200329"/>
          </a:xfrm>
          <a:prstGeom prst="rect">
            <a:avLst/>
          </a:prstGeom>
          <a:noFill/>
        </p:spPr>
        <p:txBody>
          <a:bodyPr wrap="square" rtlCol="0">
            <a:spAutoFit/>
          </a:bodyPr>
          <a:lstStyle/>
          <a:p>
            <a:pPr algn="ctr"/>
            <a:r>
              <a:rPr lang="ar-EG" sz="2400" b="1" dirty="0" smtClean="0"/>
              <a:t>هواء صاعد دافىء </a:t>
            </a:r>
            <a:endParaRPr lang="en-US" sz="2400" b="1" dirty="0"/>
          </a:p>
        </p:txBody>
      </p:sp>
      <p:sp>
        <p:nvSpPr>
          <p:cNvPr id="22" name="TextBox 21"/>
          <p:cNvSpPr txBox="1"/>
          <p:nvPr/>
        </p:nvSpPr>
        <p:spPr>
          <a:xfrm>
            <a:off x="-68763" y="3070820"/>
            <a:ext cx="1297993" cy="523220"/>
          </a:xfrm>
          <a:prstGeom prst="rect">
            <a:avLst/>
          </a:prstGeom>
          <a:noFill/>
        </p:spPr>
        <p:txBody>
          <a:bodyPr wrap="square" rtlCol="0">
            <a:spAutoFit/>
          </a:bodyPr>
          <a:lstStyle/>
          <a:p>
            <a:r>
              <a:rPr lang="ar-EG" sz="2800" b="1" dirty="0" smtClean="0"/>
              <a:t>هلال </a:t>
            </a:r>
            <a:endParaRPr lang="en-US" sz="2800" b="1" dirty="0"/>
          </a:p>
        </p:txBody>
      </p:sp>
      <p:sp>
        <p:nvSpPr>
          <p:cNvPr id="23" name="Freeform 22"/>
          <p:cNvSpPr/>
          <p:nvPr/>
        </p:nvSpPr>
        <p:spPr>
          <a:xfrm>
            <a:off x="245327" y="4515617"/>
            <a:ext cx="3635297" cy="825817"/>
          </a:xfrm>
          <a:custGeom>
            <a:avLst/>
            <a:gdLst>
              <a:gd name="connsiteX0" fmla="*/ 0 w 3635297"/>
              <a:gd name="connsiteY0" fmla="*/ 825817 h 825817"/>
              <a:gd name="connsiteX1" fmla="*/ 55756 w 3635297"/>
              <a:gd name="connsiteY1" fmla="*/ 770061 h 825817"/>
              <a:gd name="connsiteX2" fmla="*/ 89210 w 3635297"/>
              <a:gd name="connsiteY2" fmla="*/ 747759 h 825817"/>
              <a:gd name="connsiteX3" fmla="*/ 278780 w 3635297"/>
              <a:gd name="connsiteY3" fmla="*/ 736607 h 825817"/>
              <a:gd name="connsiteX4" fmla="*/ 468351 w 3635297"/>
              <a:gd name="connsiteY4" fmla="*/ 714305 h 825817"/>
              <a:gd name="connsiteX5" fmla="*/ 546410 w 3635297"/>
              <a:gd name="connsiteY5" fmla="*/ 692003 h 825817"/>
              <a:gd name="connsiteX6" fmla="*/ 691375 w 3635297"/>
              <a:gd name="connsiteY6" fmla="*/ 647398 h 825817"/>
              <a:gd name="connsiteX7" fmla="*/ 713678 w 3635297"/>
              <a:gd name="connsiteY7" fmla="*/ 625095 h 825817"/>
              <a:gd name="connsiteX8" fmla="*/ 780585 w 3635297"/>
              <a:gd name="connsiteY8" fmla="*/ 602793 h 825817"/>
              <a:gd name="connsiteX9" fmla="*/ 802888 w 3635297"/>
              <a:gd name="connsiteY9" fmla="*/ 580490 h 825817"/>
              <a:gd name="connsiteX10" fmla="*/ 847493 w 3635297"/>
              <a:gd name="connsiteY10" fmla="*/ 569339 h 825817"/>
              <a:gd name="connsiteX11" fmla="*/ 1025912 w 3635297"/>
              <a:gd name="connsiteY11" fmla="*/ 547037 h 825817"/>
              <a:gd name="connsiteX12" fmla="*/ 1126273 w 3635297"/>
              <a:gd name="connsiteY12" fmla="*/ 524734 h 825817"/>
              <a:gd name="connsiteX13" fmla="*/ 1349297 w 3635297"/>
              <a:gd name="connsiteY13" fmla="*/ 524734 h 825817"/>
              <a:gd name="connsiteX14" fmla="*/ 1371600 w 3635297"/>
              <a:gd name="connsiteY14" fmla="*/ 502432 h 825817"/>
              <a:gd name="connsiteX15" fmla="*/ 1405053 w 3635297"/>
              <a:gd name="connsiteY15" fmla="*/ 491281 h 825817"/>
              <a:gd name="connsiteX16" fmla="*/ 1427356 w 3635297"/>
              <a:gd name="connsiteY16" fmla="*/ 457827 h 825817"/>
              <a:gd name="connsiteX17" fmla="*/ 1494263 w 3635297"/>
              <a:gd name="connsiteY17" fmla="*/ 424373 h 825817"/>
              <a:gd name="connsiteX18" fmla="*/ 1884556 w 3635297"/>
              <a:gd name="connsiteY18" fmla="*/ 413222 h 825817"/>
              <a:gd name="connsiteX19" fmla="*/ 1918010 w 3635297"/>
              <a:gd name="connsiteY19" fmla="*/ 402071 h 825817"/>
              <a:gd name="connsiteX20" fmla="*/ 1973766 w 3635297"/>
              <a:gd name="connsiteY20" fmla="*/ 346315 h 825817"/>
              <a:gd name="connsiteX21" fmla="*/ 2040673 w 3635297"/>
              <a:gd name="connsiteY21" fmla="*/ 335163 h 825817"/>
              <a:gd name="connsiteX22" fmla="*/ 2118732 w 3635297"/>
              <a:gd name="connsiteY22" fmla="*/ 279407 h 825817"/>
              <a:gd name="connsiteX23" fmla="*/ 2207941 w 3635297"/>
              <a:gd name="connsiteY23" fmla="*/ 257105 h 825817"/>
              <a:gd name="connsiteX24" fmla="*/ 2286000 w 3635297"/>
              <a:gd name="connsiteY24" fmla="*/ 212500 h 825817"/>
              <a:gd name="connsiteX25" fmla="*/ 2308302 w 3635297"/>
              <a:gd name="connsiteY25" fmla="*/ 179046 h 825817"/>
              <a:gd name="connsiteX26" fmla="*/ 2330605 w 3635297"/>
              <a:gd name="connsiteY26" fmla="*/ 156744 h 825817"/>
              <a:gd name="connsiteX27" fmla="*/ 2408663 w 3635297"/>
              <a:gd name="connsiteY27" fmla="*/ 123290 h 825817"/>
              <a:gd name="connsiteX28" fmla="*/ 2575932 w 3635297"/>
              <a:gd name="connsiteY28" fmla="*/ 100988 h 825817"/>
              <a:gd name="connsiteX29" fmla="*/ 2620536 w 3635297"/>
              <a:gd name="connsiteY29" fmla="*/ 89837 h 825817"/>
              <a:gd name="connsiteX30" fmla="*/ 2676293 w 3635297"/>
              <a:gd name="connsiteY30" fmla="*/ 78685 h 825817"/>
              <a:gd name="connsiteX31" fmla="*/ 2698595 w 3635297"/>
              <a:gd name="connsiteY31" fmla="*/ 45232 h 825817"/>
              <a:gd name="connsiteX32" fmla="*/ 2709746 w 3635297"/>
              <a:gd name="connsiteY32" fmla="*/ 11778 h 825817"/>
              <a:gd name="connsiteX33" fmla="*/ 2776653 w 3635297"/>
              <a:gd name="connsiteY33" fmla="*/ 11778 h 825817"/>
              <a:gd name="connsiteX34" fmla="*/ 2865863 w 3635297"/>
              <a:gd name="connsiteY34" fmla="*/ 56383 h 825817"/>
              <a:gd name="connsiteX35" fmla="*/ 2966224 w 3635297"/>
              <a:gd name="connsiteY35" fmla="*/ 89837 h 825817"/>
              <a:gd name="connsiteX36" fmla="*/ 2999678 w 3635297"/>
              <a:gd name="connsiteY36" fmla="*/ 100988 h 825817"/>
              <a:gd name="connsiteX37" fmla="*/ 3077736 w 3635297"/>
              <a:gd name="connsiteY37" fmla="*/ 123290 h 825817"/>
              <a:gd name="connsiteX38" fmla="*/ 3166946 w 3635297"/>
              <a:gd name="connsiteY38" fmla="*/ 201349 h 825817"/>
              <a:gd name="connsiteX39" fmla="*/ 3189249 w 3635297"/>
              <a:gd name="connsiteY39" fmla="*/ 223651 h 825817"/>
              <a:gd name="connsiteX40" fmla="*/ 3222702 w 3635297"/>
              <a:gd name="connsiteY40" fmla="*/ 234803 h 825817"/>
              <a:gd name="connsiteX41" fmla="*/ 3300761 w 3635297"/>
              <a:gd name="connsiteY41" fmla="*/ 268256 h 825817"/>
              <a:gd name="connsiteX42" fmla="*/ 3323063 w 3635297"/>
              <a:gd name="connsiteY42" fmla="*/ 290559 h 825817"/>
              <a:gd name="connsiteX43" fmla="*/ 3412273 w 3635297"/>
              <a:gd name="connsiteY43" fmla="*/ 312861 h 825817"/>
              <a:gd name="connsiteX44" fmla="*/ 3523785 w 3635297"/>
              <a:gd name="connsiteY44" fmla="*/ 346315 h 825817"/>
              <a:gd name="connsiteX45" fmla="*/ 3557239 w 3635297"/>
              <a:gd name="connsiteY45" fmla="*/ 357466 h 825817"/>
              <a:gd name="connsiteX46" fmla="*/ 3635297 w 3635297"/>
              <a:gd name="connsiteY46" fmla="*/ 379768 h 82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35297" h="825817">
                <a:moveTo>
                  <a:pt x="0" y="825817"/>
                </a:moveTo>
                <a:cubicBezTo>
                  <a:pt x="18585" y="807232"/>
                  <a:pt x="35975" y="787369"/>
                  <a:pt x="55756" y="770061"/>
                </a:cubicBezTo>
                <a:cubicBezTo>
                  <a:pt x="65842" y="761236"/>
                  <a:pt x="75956" y="749747"/>
                  <a:pt x="89210" y="747759"/>
                </a:cubicBezTo>
                <a:cubicBezTo>
                  <a:pt x="151809" y="738369"/>
                  <a:pt x="215654" y="741283"/>
                  <a:pt x="278780" y="736607"/>
                </a:cubicBezTo>
                <a:cubicBezTo>
                  <a:pt x="364563" y="730253"/>
                  <a:pt x="389816" y="725524"/>
                  <a:pt x="468351" y="714305"/>
                </a:cubicBezTo>
                <a:cubicBezTo>
                  <a:pt x="532464" y="692935"/>
                  <a:pt x="469385" y="713010"/>
                  <a:pt x="546410" y="692003"/>
                </a:cubicBezTo>
                <a:cubicBezTo>
                  <a:pt x="625490" y="670436"/>
                  <a:pt x="617546" y="672007"/>
                  <a:pt x="691375" y="647398"/>
                </a:cubicBezTo>
                <a:cubicBezTo>
                  <a:pt x="698809" y="639964"/>
                  <a:pt x="704274" y="629797"/>
                  <a:pt x="713678" y="625095"/>
                </a:cubicBezTo>
                <a:cubicBezTo>
                  <a:pt x="734705" y="614582"/>
                  <a:pt x="780585" y="602793"/>
                  <a:pt x="780585" y="602793"/>
                </a:cubicBezTo>
                <a:cubicBezTo>
                  <a:pt x="788019" y="595359"/>
                  <a:pt x="793484" y="585192"/>
                  <a:pt x="802888" y="580490"/>
                </a:cubicBezTo>
                <a:cubicBezTo>
                  <a:pt x="816596" y="573636"/>
                  <a:pt x="832337" y="571612"/>
                  <a:pt x="847493" y="569339"/>
                </a:cubicBezTo>
                <a:cubicBezTo>
                  <a:pt x="906766" y="560448"/>
                  <a:pt x="966579" y="555513"/>
                  <a:pt x="1025912" y="547037"/>
                </a:cubicBezTo>
                <a:cubicBezTo>
                  <a:pt x="1058934" y="542320"/>
                  <a:pt x="1093815" y="532848"/>
                  <a:pt x="1126273" y="524734"/>
                </a:cubicBezTo>
                <a:cubicBezTo>
                  <a:pt x="1162023" y="527117"/>
                  <a:pt x="1289769" y="550245"/>
                  <a:pt x="1349297" y="524734"/>
                </a:cubicBezTo>
                <a:cubicBezTo>
                  <a:pt x="1358960" y="520593"/>
                  <a:pt x="1362585" y="507841"/>
                  <a:pt x="1371600" y="502432"/>
                </a:cubicBezTo>
                <a:cubicBezTo>
                  <a:pt x="1381679" y="496385"/>
                  <a:pt x="1393902" y="494998"/>
                  <a:pt x="1405053" y="491281"/>
                </a:cubicBezTo>
                <a:cubicBezTo>
                  <a:pt x="1412487" y="480130"/>
                  <a:pt x="1417879" y="467304"/>
                  <a:pt x="1427356" y="457827"/>
                </a:cubicBezTo>
                <a:cubicBezTo>
                  <a:pt x="1439781" y="445402"/>
                  <a:pt x="1475116" y="425381"/>
                  <a:pt x="1494263" y="424373"/>
                </a:cubicBezTo>
                <a:cubicBezTo>
                  <a:pt x="1624234" y="417533"/>
                  <a:pt x="1754458" y="416939"/>
                  <a:pt x="1884556" y="413222"/>
                </a:cubicBezTo>
                <a:cubicBezTo>
                  <a:pt x="1895707" y="409505"/>
                  <a:pt x="1908606" y="409124"/>
                  <a:pt x="1918010" y="402071"/>
                </a:cubicBezTo>
                <a:cubicBezTo>
                  <a:pt x="1939037" y="386301"/>
                  <a:pt x="1947840" y="350636"/>
                  <a:pt x="1973766" y="346315"/>
                </a:cubicBezTo>
                <a:lnTo>
                  <a:pt x="2040673" y="335163"/>
                </a:lnTo>
                <a:cubicBezTo>
                  <a:pt x="2042792" y="333574"/>
                  <a:pt x="2108184" y="283243"/>
                  <a:pt x="2118732" y="279407"/>
                </a:cubicBezTo>
                <a:cubicBezTo>
                  <a:pt x="2147538" y="268932"/>
                  <a:pt x="2178205" y="264539"/>
                  <a:pt x="2207941" y="257105"/>
                </a:cubicBezTo>
                <a:cubicBezTo>
                  <a:pt x="2282260" y="182789"/>
                  <a:pt x="2148396" y="310791"/>
                  <a:pt x="2286000" y="212500"/>
                </a:cubicBezTo>
                <a:cubicBezTo>
                  <a:pt x="2296906" y="204710"/>
                  <a:pt x="2299930" y="189511"/>
                  <a:pt x="2308302" y="179046"/>
                </a:cubicBezTo>
                <a:cubicBezTo>
                  <a:pt x="2314870" y="170836"/>
                  <a:pt x="2322395" y="163312"/>
                  <a:pt x="2330605" y="156744"/>
                </a:cubicBezTo>
                <a:cubicBezTo>
                  <a:pt x="2368329" y="126565"/>
                  <a:pt x="2360755" y="136978"/>
                  <a:pt x="2408663" y="123290"/>
                </a:cubicBezTo>
                <a:cubicBezTo>
                  <a:pt x="2502436" y="96497"/>
                  <a:pt x="2362409" y="118781"/>
                  <a:pt x="2575932" y="100988"/>
                </a:cubicBezTo>
                <a:cubicBezTo>
                  <a:pt x="2590800" y="97271"/>
                  <a:pt x="2605575" y="93162"/>
                  <a:pt x="2620536" y="89837"/>
                </a:cubicBezTo>
                <a:cubicBezTo>
                  <a:pt x="2639038" y="85725"/>
                  <a:pt x="2659837" y="88089"/>
                  <a:pt x="2676293" y="78685"/>
                </a:cubicBezTo>
                <a:cubicBezTo>
                  <a:pt x="2687929" y="72036"/>
                  <a:pt x="2691161" y="56383"/>
                  <a:pt x="2698595" y="45232"/>
                </a:cubicBezTo>
                <a:cubicBezTo>
                  <a:pt x="2702312" y="34081"/>
                  <a:pt x="2701434" y="20090"/>
                  <a:pt x="2709746" y="11778"/>
                </a:cubicBezTo>
                <a:cubicBezTo>
                  <a:pt x="2732048" y="-10524"/>
                  <a:pt x="2754351" y="4344"/>
                  <a:pt x="2776653" y="11778"/>
                </a:cubicBezTo>
                <a:cubicBezTo>
                  <a:pt x="2815579" y="50704"/>
                  <a:pt x="2788982" y="30757"/>
                  <a:pt x="2865863" y="56383"/>
                </a:cubicBezTo>
                <a:lnTo>
                  <a:pt x="2966224" y="89837"/>
                </a:lnTo>
                <a:cubicBezTo>
                  <a:pt x="2977375" y="93554"/>
                  <a:pt x="2988274" y="98137"/>
                  <a:pt x="2999678" y="100988"/>
                </a:cubicBezTo>
                <a:cubicBezTo>
                  <a:pt x="3055686" y="114990"/>
                  <a:pt x="3029744" y="107293"/>
                  <a:pt x="3077736" y="123290"/>
                </a:cubicBezTo>
                <a:cubicBezTo>
                  <a:pt x="3215295" y="260846"/>
                  <a:pt x="3074746" y="127588"/>
                  <a:pt x="3166946" y="201349"/>
                </a:cubicBezTo>
                <a:cubicBezTo>
                  <a:pt x="3175156" y="207917"/>
                  <a:pt x="3180234" y="218242"/>
                  <a:pt x="3189249" y="223651"/>
                </a:cubicBezTo>
                <a:cubicBezTo>
                  <a:pt x="3199328" y="229699"/>
                  <a:pt x="3212189" y="229546"/>
                  <a:pt x="3222702" y="234803"/>
                </a:cubicBezTo>
                <a:cubicBezTo>
                  <a:pt x="3299705" y="273305"/>
                  <a:pt x="3207936" y="245050"/>
                  <a:pt x="3300761" y="268256"/>
                </a:cubicBezTo>
                <a:cubicBezTo>
                  <a:pt x="3308195" y="275690"/>
                  <a:pt x="3314048" y="285150"/>
                  <a:pt x="3323063" y="290559"/>
                </a:cubicBezTo>
                <a:cubicBezTo>
                  <a:pt x="3340644" y="301108"/>
                  <a:pt x="3399578" y="310040"/>
                  <a:pt x="3412273" y="312861"/>
                </a:cubicBezTo>
                <a:cubicBezTo>
                  <a:pt x="3462837" y="324097"/>
                  <a:pt x="3468182" y="327780"/>
                  <a:pt x="3523785" y="346315"/>
                </a:cubicBezTo>
                <a:cubicBezTo>
                  <a:pt x="3534936" y="350032"/>
                  <a:pt x="3545937" y="354237"/>
                  <a:pt x="3557239" y="357466"/>
                </a:cubicBezTo>
                <a:lnTo>
                  <a:pt x="3635297" y="379768"/>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9309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7"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900" decel="100000" fill="hold"/>
                                        <p:tgtEl>
                                          <p:spTgt spid="20"/>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8" dur="1000" fill="hold"/>
                                        <p:tgtEl>
                                          <p:spTgt spid="12"/>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49" presetClass="entr" presetSubtype="0" decel="10000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p:cTn id="113" dur="500" fill="hold"/>
                                        <p:tgtEl>
                                          <p:spTgt spid="13"/>
                                        </p:tgtEl>
                                        <p:attrNameLst>
                                          <p:attrName>ppt_w</p:attrName>
                                        </p:attrNameLst>
                                      </p:cBhvr>
                                      <p:tavLst>
                                        <p:tav tm="0">
                                          <p:val>
                                            <p:fltVal val="0"/>
                                          </p:val>
                                        </p:tav>
                                        <p:tav tm="100000">
                                          <p:val>
                                            <p:strVal val="#ppt_w"/>
                                          </p:val>
                                        </p:tav>
                                      </p:tavLst>
                                    </p:anim>
                                    <p:anim calcmode="lin" valueType="num">
                                      <p:cBhvr>
                                        <p:cTn id="114" dur="500" fill="hold"/>
                                        <p:tgtEl>
                                          <p:spTgt spid="13"/>
                                        </p:tgtEl>
                                        <p:attrNameLst>
                                          <p:attrName>ppt_h</p:attrName>
                                        </p:attrNameLst>
                                      </p:cBhvr>
                                      <p:tavLst>
                                        <p:tav tm="0">
                                          <p:val>
                                            <p:fltVal val="0"/>
                                          </p:val>
                                        </p:tav>
                                        <p:tav tm="100000">
                                          <p:val>
                                            <p:strVal val="#ppt_h"/>
                                          </p:val>
                                        </p:tav>
                                      </p:tavLst>
                                    </p:anim>
                                    <p:anim calcmode="lin" valueType="num">
                                      <p:cBhvr>
                                        <p:cTn id="115" dur="500" fill="hold"/>
                                        <p:tgtEl>
                                          <p:spTgt spid="13"/>
                                        </p:tgtEl>
                                        <p:attrNameLst>
                                          <p:attrName>style.rotation</p:attrName>
                                        </p:attrNameLst>
                                      </p:cBhvr>
                                      <p:tavLst>
                                        <p:tav tm="0">
                                          <p:val>
                                            <p:fltVal val="360"/>
                                          </p:val>
                                        </p:tav>
                                        <p:tav tm="100000">
                                          <p:val>
                                            <p:fltVal val="0"/>
                                          </p:val>
                                        </p:tav>
                                      </p:tavLst>
                                    </p:anim>
                                    <p:animEffect transition="in" filter="fade">
                                      <p:cBhvr>
                                        <p:cTn id="116" dur="500"/>
                                        <p:tgtEl>
                                          <p:spTgt spid="13"/>
                                        </p:tgtEl>
                                      </p:cBhvr>
                                    </p:animEffect>
                                  </p:childTnLst>
                                </p:cTn>
                              </p:par>
                            </p:childTnLst>
                          </p:cTn>
                        </p:par>
                      </p:childTnLst>
                    </p:cTn>
                  </p:par>
                  <p:par>
                    <p:cTn id="117" fill="hold">
                      <p:stCondLst>
                        <p:cond delay="indefinite"/>
                      </p:stCondLst>
                      <p:childTnLst>
                        <p:par>
                          <p:cTn id="118" fill="hold">
                            <p:stCondLst>
                              <p:cond delay="0"/>
                            </p:stCondLst>
                            <p:childTnLst>
                              <p:par>
                                <p:cTn id="119" presetID="37" presetClass="entr"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0"/>
                                        <p:tgtEl>
                                          <p:spTgt spid="14"/>
                                        </p:tgtEl>
                                      </p:cBhvr>
                                    </p:animEffect>
                                    <p:anim calcmode="lin" valueType="num">
                                      <p:cBhvr>
                                        <p:cTn id="122" dur="1000" fill="hold"/>
                                        <p:tgtEl>
                                          <p:spTgt spid="14"/>
                                        </p:tgtEl>
                                        <p:attrNameLst>
                                          <p:attrName>ppt_x</p:attrName>
                                        </p:attrNameLst>
                                      </p:cBhvr>
                                      <p:tavLst>
                                        <p:tav tm="0">
                                          <p:val>
                                            <p:strVal val="#ppt_x"/>
                                          </p:val>
                                        </p:tav>
                                        <p:tav tm="100000">
                                          <p:val>
                                            <p:strVal val="#ppt_x"/>
                                          </p:val>
                                        </p:tav>
                                      </p:tavLst>
                                    </p:anim>
                                    <p:anim calcmode="lin" valueType="num">
                                      <p:cBhvr>
                                        <p:cTn id="123" dur="900" decel="100000" fill="hold"/>
                                        <p:tgtEl>
                                          <p:spTgt spid="14"/>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31" presetClass="entr" presetSubtype="0" fill="hold" grpId="0" nodeType="clickEffect">
                                  <p:stCondLst>
                                    <p:cond delay="0"/>
                                  </p:stCondLst>
                                  <p:childTnLst>
                                    <p:set>
                                      <p:cBhvr>
                                        <p:cTn id="128" dur="1" fill="hold">
                                          <p:stCondLst>
                                            <p:cond delay="0"/>
                                          </p:stCondLst>
                                        </p:cTn>
                                        <p:tgtEl>
                                          <p:spTgt spid="17"/>
                                        </p:tgtEl>
                                        <p:attrNameLst>
                                          <p:attrName>style.visibility</p:attrName>
                                        </p:attrNameLst>
                                      </p:cBhvr>
                                      <p:to>
                                        <p:strVal val="visible"/>
                                      </p:to>
                                    </p:set>
                                    <p:anim calcmode="lin" valueType="num">
                                      <p:cBhvr>
                                        <p:cTn id="129" dur="1000" fill="hold"/>
                                        <p:tgtEl>
                                          <p:spTgt spid="17"/>
                                        </p:tgtEl>
                                        <p:attrNameLst>
                                          <p:attrName>ppt_w</p:attrName>
                                        </p:attrNameLst>
                                      </p:cBhvr>
                                      <p:tavLst>
                                        <p:tav tm="0">
                                          <p:val>
                                            <p:fltVal val="0"/>
                                          </p:val>
                                        </p:tav>
                                        <p:tav tm="100000">
                                          <p:val>
                                            <p:strVal val="#ppt_w"/>
                                          </p:val>
                                        </p:tav>
                                      </p:tavLst>
                                    </p:anim>
                                    <p:anim calcmode="lin" valueType="num">
                                      <p:cBhvr>
                                        <p:cTn id="130" dur="1000" fill="hold"/>
                                        <p:tgtEl>
                                          <p:spTgt spid="17"/>
                                        </p:tgtEl>
                                        <p:attrNameLst>
                                          <p:attrName>ppt_h</p:attrName>
                                        </p:attrNameLst>
                                      </p:cBhvr>
                                      <p:tavLst>
                                        <p:tav tm="0">
                                          <p:val>
                                            <p:fltVal val="0"/>
                                          </p:val>
                                        </p:tav>
                                        <p:tav tm="100000">
                                          <p:val>
                                            <p:strVal val="#ppt_h"/>
                                          </p:val>
                                        </p:tav>
                                      </p:tavLst>
                                    </p:anim>
                                    <p:anim calcmode="lin" valueType="num">
                                      <p:cBhvr>
                                        <p:cTn id="131" dur="1000" fill="hold"/>
                                        <p:tgtEl>
                                          <p:spTgt spid="17"/>
                                        </p:tgtEl>
                                        <p:attrNameLst>
                                          <p:attrName>style.rotation</p:attrName>
                                        </p:attrNameLst>
                                      </p:cBhvr>
                                      <p:tavLst>
                                        <p:tav tm="0">
                                          <p:val>
                                            <p:fltVal val="90"/>
                                          </p:val>
                                        </p:tav>
                                        <p:tav tm="100000">
                                          <p:val>
                                            <p:fltVal val="0"/>
                                          </p:val>
                                        </p:tav>
                                      </p:tavLst>
                                    </p:anim>
                                    <p:animEffect transition="in" filter="fade">
                                      <p:cBhvr>
                                        <p:cTn id="132" dur="1000"/>
                                        <p:tgtEl>
                                          <p:spTgt spid="17"/>
                                        </p:tgtEl>
                                      </p:cBhvr>
                                    </p:animEffect>
                                  </p:childTnLst>
                                </p:cTn>
                              </p:par>
                            </p:childTnLst>
                          </p:cTn>
                        </p:par>
                      </p:childTnLst>
                    </p:cTn>
                  </p:par>
                  <p:par>
                    <p:cTn id="133" fill="hold">
                      <p:stCondLst>
                        <p:cond delay="indefinite"/>
                      </p:stCondLst>
                      <p:childTnLst>
                        <p:par>
                          <p:cTn id="134" fill="hold">
                            <p:stCondLst>
                              <p:cond delay="0"/>
                            </p:stCondLst>
                            <p:childTnLst>
                              <p:par>
                                <p:cTn id="135" presetID="49" presetClass="entr" presetSubtype="0" decel="100000" fill="hold" grpId="0" nodeType="clickEffect">
                                  <p:stCondLst>
                                    <p:cond delay="0"/>
                                  </p:stCondLst>
                                  <p:childTnLst>
                                    <p:set>
                                      <p:cBhvr>
                                        <p:cTn id="136" dur="1" fill="hold">
                                          <p:stCondLst>
                                            <p:cond delay="0"/>
                                          </p:stCondLst>
                                        </p:cTn>
                                        <p:tgtEl>
                                          <p:spTgt spid="16"/>
                                        </p:tgtEl>
                                        <p:attrNameLst>
                                          <p:attrName>style.visibility</p:attrName>
                                        </p:attrNameLst>
                                      </p:cBhvr>
                                      <p:to>
                                        <p:strVal val="visible"/>
                                      </p:to>
                                    </p:set>
                                    <p:anim calcmode="lin" valueType="num">
                                      <p:cBhvr>
                                        <p:cTn id="137" dur="500" fill="hold"/>
                                        <p:tgtEl>
                                          <p:spTgt spid="16"/>
                                        </p:tgtEl>
                                        <p:attrNameLst>
                                          <p:attrName>ppt_w</p:attrName>
                                        </p:attrNameLst>
                                      </p:cBhvr>
                                      <p:tavLst>
                                        <p:tav tm="0">
                                          <p:val>
                                            <p:fltVal val="0"/>
                                          </p:val>
                                        </p:tav>
                                        <p:tav tm="100000">
                                          <p:val>
                                            <p:strVal val="#ppt_w"/>
                                          </p:val>
                                        </p:tav>
                                      </p:tavLst>
                                    </p:anim>
                                    <p:anim calcmode="lin" valueType="num">
                                      <p:cBhvr>
                                        <p:cTn id="138" dur="500" fill="hold"/>
                                        <p:tgtEl>
                                          <p:spTgt spid="16"/>
                                        </p:tgtEl>
                                        <p:attrNameLst>
                                          <p:attrName>ppt_h</p:attrName>
                                        </p:attrNameLst>
                                      </p:cBhvr>
                                      <p:tavLst>
                                        <p:tav tm="0">
                                          <p:val>
                                            <p:fltVal val="0"/>
                                          </p:val>
                                        </p:tav>
                                        <p:tav tm="100000">
                                          <p:val>
                                            <p:strVal val="#ppt_h"/>
                                          </p:val>
                                        </p:tav>
                                      </p:tavLst>
                                    </p:anim>
                                    <p:anim calcmode="lin" valueType="num">
                                      <p:cBhvr>
                                        <p:cTn id="139" dur="500" fill="hold"/>
                                        <p:tgtEl>
                                          <p:spTgt spid="16"/>
                                        </p:tgtEl>
                                        <p:attrNameLst>
                                          <p:attrName>style.rotation</p:attrName>
                                        </p:attrNameLst>
                                      </p:cBhvr>
                                      <p:tavLst>
                                        <p:tav tm="0">
                                          <p:val>
                                            <p:fltVal val="360"/>
                                          </p:val>
                                        </p:tav>
                                        <p:tav tm="100000">
                                          <p:val>
                                            <p:fltVal val="0"/>
                                          </p:val>
                                        </p:tav>
                                      </p:tavLst>
                                    </p:anim>
                                    <p:animEffect transition="in" filter="fade">
                                      <p:cBhvr>
                                        <p:cTn id="140" dur="500"/>
                                        <p:tgtEl>
                                          <p:spTgt spid="16"/>
                                        </p:tgtEl>
                                      </p:cBhvr>
                                    </p:animEffect>
                                  </p:childTnLst>
                                </p:cTn>
                              </p:par>
                            </p:childTnLst>
                          </p:cTn>
                        </p:par>
                      </p:childTnLst>
                    </p:cTn>
                  </p:par>
                  <p:par>
                    <p:cTn id="141" fill="hold">
                      <p:stCondLst>
                        <p:cond delay="indefinite"/>
                      </p:stCondLst>
                      <p:childTnLst>
                        <p:par>
                          <p:cTn id="142" fill="hold">
                            <p:stCondLst>
                              <p:cond delay="0"/>
                            </p:stCondLst>
                            <p:childTnLst>
                              <p:par>
                                <p:cTn id="143" presetID="17" presetClass="entr" presetSubtype="10" fill="hold" nodeType="clickEffect">
                                  <p:stCondLst>
                                    <p:cond delay="0"/>
                                  </p:stCondLst>
                                  <p:childTnLst>
                                    <p:set>
                                      <p:cBhvr>
                                        <p:cTn id="144" dur="1" fill="hold">
                                          <p:stCondLst>
                                            <p:cond delay="0"/>
                                          </p:stCondLst>
                                        </p:cTn>
                                        <p:tgtEl>
                                          <p:spTgt spid="21">
                                            <p:txEl>
                                              <p:pRg st="0" end="0"/>
                                            </p:txEl>
                                          </p:spTgt>
                                        </p:tgtEl>
                                        <p:attrNameLst>
                                          <p:attrName>style.visibility</p:attrName>
                                        </p:attrNameLst>
                                      </p:cBhvr>
                                      <p:to>
                                        <p:strVal val="visible"/>
                                      </p:to>
                                    </p:set>
                                    <p:anim calcmode="lin" valueType="num">
                                      <p:cBhvr>
                                        <p:cTn id="14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p:bldP spid="19" grpId="0"/>
      <p:bldP spid="20" grpId="0"/>
      <p:bldP spid="22" grpId="0"/>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230" y="985720"/>
            <a:ext cx="3655770" cy="458115"/>
          </a:xfrm>
        </p:spPr>
        <p:txBody>
          <a:bodyPr>
            <a:noAutofit/>
          </a:bodyPr>
          <a:lstStyle/>
          <a:p>
            <a:r>
              <a:rPr lang="ar-EG" b="1" dirty="0" smtClean="0">
                <a:solidFill>
                  <a:srgbClr val="FF0000"/>
                </a:solidFill>
              </a:rPr>
              <a:t>ثالثا : الأمطار :</a:t>
            </a:r>
            <a:endParaRPr lang="en-US" b="1" dirty="0">
              <a:solidFill>
                <a:srgbClr val="FF0000"/>
              </a:solidFill>
            </a:endParaRPr>
          </a:p>
        </p:txBody>
      </p:sp>
      <p:grpSp>
        <p:nvGrpSpPr>
          <p:cNvPr id="4" name="Diagram group"/>
          <p:cNvGrpSpPr/>
          <p:nvPr/>
        </p:nvGrpSpPr>
        <p:grpSpPr>
          <a:xfrm>
            <a:off x="4334302" y="3276295"/>
            <a:ext cx="5191970" cy="3664920"/>
            <a:chOff x="0" y="0"/>
            <a:chExt cx="6096000" cy="1527051"/>
          </a:xfrm>
          <a:scene3d>
            <a:camera prst="isometricOffAxis2Left" zoom="95000"/>
            <a:lightRig rig="flat" dir="t"/>
          </a:scene3d>
        </p:grpSpPr>
        <p:grpSp>
          <p:nvGrpSpPr>
            <p:cNvPr id="5" name="Group 4"/>
            <p:cNvGrpSpPr/>
            <p:nvPr/>
          </p:nvGrpSpPr>
          <p:grpSpPr>
            <a:xfrm>
              <a:off x="0" y="0"/>
              <a:ext cx="6096000" cy="1527051"/>
              <a:chOff x="0" y="0"/>
              <a:chExt cx="6096000" cy="1527051"/>
            </a:xfrm>
          </p:grpSpPr>
          <p:sp>
            <p:nvSpPr>
              <p:cNvPr id="6" name="Rounded Rectangle 5"/>
              <p:cNvSpPr/>
              <p:nvPr/>
            </p:nvSpPr>
            <p:spPr>
              <a:xfrm>
                <a:off x="0" y="0"/>
                <a:ext cx="6096000" cy="1527051"/>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4726" y="44726"/>
                <a:ext cx="6006548" cy="1437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4000" b="1" kern="1200" dirty="0" smtClean="0">
                    <a:solidFill>
                      <a:schemeClr val="tx1"/>
                    </a:solidFill>
                  </a:rPr>
                  <a:t>ونتيجة لحركة الرياح على سطح الأرض وتسخين الماء تحمل الرياح بخار الماء لتسقط الأمطار وتدب الحياة على سطح الأرض .</a:t>
                </a:r>
                <a:endParaRPr lang="en-US" sz="4000" b="1" kern="1200" dirty="0">
                  <a:solidFill>
                    <a:schemeClr val="tx1"/>
                  </a:solidFill>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985" y="1647324"/>
            <a:ext cx="2152075" cy="168264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2970885"/>
            <a:ext cx="4340655" cy="3219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8727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
                                        <p:tgtEl>
                                          <p:spTgt spid="2"/>
                                        </p:tgtEl>
                                      </p:cBhvr>
                                    </p:animEffect>
                                    <p:anim calcmode="lin" valueType="num">
                                      <p:cBhvr>
                                        <p:cTn id="15" dur="400" fill="hold"/>
                                        <p:tgtEl>
                                          <p:spTgt spid="2"/>
                                        </p:tgtEl>
                                        <p:attrNameLst>
                                          <p:attrName>ppt_x</p:attrName>
                                        </p:attrNameLst>
                                      </p:cBhvr>
                                      <p:tavLst>
                                        <p:tav tm="0">
                                          <p:val>
                                            <p:strVal val="#ppt_x"/>
                                          </p:val>
                                        </p:tav>
                                        <p:tav tm="100000">
                                          <p:val>
                                            <p:strVal val="#ppt_x"/>
                                          </p:val>
                                        </p:tav>
                                      </p:tavLst>
                                    </p:anim>
                                    <p:anim calcmode="lin" valueType="num">
                                      <p:cBhvr>
                                        <p:cTn id="16" dur="400" fill="hold"/>
                                        <p:tgtEl>
                                          <p:spTgt spid="2"/>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Scale>
                                      <p:cBhvr>
                                        <p:cTn id="3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
                                        </p:tgtEl>
                                        <p:attrNameLst>
                                          <p:attrName>ppt_x</p:attrName>
                                          <p:attrName>ppt_y</p:attrName>
                                        </p:attrNameLst>
                                      </p:cBhvr>
                                    </p:animMotion>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448965" y="3429000"/>
            <a:ext cx="8246070" cy="1221640"/>
            <a:chOff x="0" y="0"/>
            <a:chExt cx="6096000" cy="1527051"/>
          </a:xfrm>
          <a:scene3d>
            <a:camera prst="isometricOffAxis2Left" zoom="95000"/>
            <a:lightRig rig="flat" dir="t"/>
          </a:scene3d>
        </p:grpSpPr>
        <p:grpSp>
          <p:nvGrpSpPr>
            <p:cNvPr id="5" name="Group 4"/>
            <p:cNvGrpSpPr/>
            <p:nvPr/>
          </p:nvGrpSpPr>
          <p:grpSpPr>
            <a:xfrm>
              <a:off x="0" y="0"/>
              <a:ext cx="6096000" cy="1527051"/>
              <a:chOff x="0" y="0"/>
              <a:chExt cx="6096000" cy="1527051"/>
            </a:xfrm>
          </p:grpSpPr>
          <p:sp>
            <p:nvSpPr>
              <p:cNvPr id="6" name="Rounded Rectangle 5"/>
              <p:cNvSpPr/>
              <p:nvPr/>
            </p:nvSpPr>
            <p:spPr>
              <a:xfrm>
                <a:off x="0" y="0"/>
                <a:ext cx="6096000" cy="1527051"/>
              </a:xfrm>
              <a:prstGeom prst="roundRect">
                <a:avLst>
                  <a:gd name="adj" fmla="val 1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p:cNvSpPr txBox="1"/>
              <p:nvPr/>
            </p:nvSpPr>
            <p:spPr>
              <a:xfrm>
                <a:off x="44726" y="44726"/>
                <a:ext cx="6006548" cy="14375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ar-EG" sz="4000" b="1" kern="1200" dirty="0" smtClean="0">
                    <a:solidFill>
                      <a:schemeClr val="tx1"/>
                    </a:solidFill>
                  </a:rPr>
                  <a:t>أ- أنواع الأمطار </a:t>
                </a:r>
                <a:endParaRPr lang="en-US" sz="4000" b="1" kern="1200" dirty="0">
                  <a:solidFill>
                    <a:schemeClr val="tx1"/>
                  </a:solidFill>
                </a:endParaRPr>
              </a:p>
            </p:txBody>
          </p:sp>
        </p:grpSp>
      </p:grpSp>
    </p:spTree>
    <p:extLst>
      <p:ext uri="{BB962C8B-B14F-4D97-AF65-F5344CB8AC3E}">
        <p14:creationId xmlns:p14="http://schemas.microsoft.com/office/powerpoint/2010/main" val="2794793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2207360"/>
            <a:ext cx="8558784" cy="3905706"/>
          </a:xfrm>
          <a:prstGeom prst="rect">
            <a:avLst/>
          </a:prstGeom>
          <a:ln>
            <a:noFill/>
          </a:ln>
          <a:effectLst>
            <a:softEdge rad="112500"/>
          </a:effectLst>
        </p:spPr>
      </p:pic>
    </p:spTree>
    <p:extLst>
      <p:ext uri="{BB962C8B-B14F-4D97-AF65-F5344CB8AC3E}">
        <p14:creationId xmlns:p14="http://schemas.microsoft.com/office/powerpoint/2010/main" val="2707381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97" y="1443835"/>
            <a:ext cx="3350360" cy="458115"/>
          </a:xfrm>
        </p:spPr>
        <p:txBody>
          <a:bodyPr>
            <a:noAutofit/>
          </a:bodyPr>
          <a:lstStyle/>
          <a:p>
            <a:pPr rtl="1"/>
            <a:r>
              <a:rPr lang="ar-EG" b="1" dirty="0" smtClean="0">
                <a:solidFill>
                  <a:srgbClr val="FF0000"/>
                </a:solidFill>
              </a:rPr>
              <a:t>أهداف الدرس </a:t>
            </a:r>
            <a:endParaRPr lang="en-US" b="1" dirty="0">
              <a:solidFill>
                <a:srgbClr val="FF0000"/>
              </a:solidFill>
            </a:endParaRPr>
          </a:p>
        </p:txBody>
      </p:sp>
      <p:sp>
        <p:nvSpPr>
          <p:cNvPr id="3" name="Content Placeholder 2"/>
          <p:cNvSpPr>
            <a:spLocks noGrp="1"/>
          </p:cNvSpPr>
          <p:nvPr>
            <p:ph idx="1"/>
          </p:nvPr>
        </p:nvSpPr>
        <p:spPr>
          <a:xfrm>
            <a:off x="-182748" y="2665475"/>
            <a:ext cx="9294705" cy="3817625"/>
          </a:xfrm>
        </p:spPr>
        <p:txBody>
          <a:bodyPr>
            <a:normAutofit/>
          </a:bodyPr>
          <a:lstStyle/>
          <a:p>
            <a:pPr algn="r" rtl="1"/>
            <a:r>
              <a:rPr lang="ar-EG" sz="3200" b="1" dirty="0" smtClean="0">
                <a:solidFill>
                  <a:schemeClr val="tx1"/>
                </a:solidFill>
              </a:rPr>
              <a:t>يحدد المقصود بالمفاهيم التالية : طقس – مناخ – رياح .</a:t>
            </a:r>
            <a:endParaRPr lang="en-US" sz="3200" b="1" dirty="0" smtClean="0">
              <a:solidFill>
                <a:schemeClr val="tx1"/>
              </a:solidFill>
            </a:endParaRPr>
          </a:p>
          <a:p>
            <a:pPr algn="r" rtl="1"/>
            <a:r>
              <a:rPr lang="ar-EG" sz="3200" b="1" dirty="0" smtClean="0">
                <a:solidFill>
                  <a:schemeClr val="tx1"/>
                </a:solidFill>
              </a:rPr>
              <a:t>يفسر العلاقة بين الحرارة والضغط الجوى والرياح والأمطار .</a:t>
            </a:r>
            <a:endParaRPr lang="en-US" sz="3200" b="1" dirty="0" smtClean="0">
              <a:solidFill>
                <a:schemeClr val="tx1"/>
              </a:solidFill>
            </a:endParaRPr>
          </a:p>
          <a:p>
            <a:pPr algn="r" rtl="1"/>
            <a:r>
              <a:rPr lang="ar-EG" sz="3200" b="1" dirty="0" smtClean="0">
                <a:solidFill>
                  <a:schemeClr val="tx1"/>
                </a:solidFill>
              </a:rPr>
              <a:t>يوزع المناطق الحرارية الرئيسية على شكل للكرة الأرضية .</a:t>
            </a:r>
            <a:endParaRPr lang="en-US" sz="3200" b="1" dirty="0" smtClean="0">
              <a:solidFill>
                <a:schemeClr val="tx1"/>
              </a:solidFill>
            </a:endParaRPr>
          </a:p>
          <a:p>
            <a:pPr algn="r" rtl="1"/>
            <a:r>
              <a:rPr lang="ar-EG" sz="3200" b="1" dirty="0" smtClean="0">
                <a:solidFill>
                  <a:schemeClr val="tx1"/>
                </a:solidFill>
              </a:rPr>
              <a:t>يقدر حكمة الله سبحانه وتعالى فى تنوع المناخ على سطح الأرض .</a:t>
            </a:r>
            <a:endParaRPr lang="en-US" sz="3200" b="1" dirty="0" smtClean="0">
              <a:solidFill>
                <a:schemeClr val="tx1"/>
              </a:solidFill>
            </a:endParaRPr>
          </a:p>
          <a:p>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800" decel="100000"/>
                                        <p:tgtEl>
                                          <p:spTgt spid="3">
                                            <p:txEl>
                                              <p:pRg st="3" end="3"/>
                                            </p:txEl>
                                          </p:spTgt>
                                        </p:tgtEl>
                                      </p:cBhvr>
                                    </p:animEffect>
                                    <p:anim calcmode="lin" valueType="num">
                                      <p:cBhvr>
                                        <p:cTn id="5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أ- المطر التصاعدى :</a:t>
            </a:r>
            <a:endParaRPr lang="en-US" b="1" dirty="0">
              <a:solidFill>
                <a:srgbClr val="FF0000"/>
              </a:solidFill>
            </a:endParaRPr>
          </a:p>
        </p:txBody>
      </p:sp>
      <p:grpSp>
        <p:nvGrpSpPr>
          <p:cNvPr id="4" name="Diagram group"/>
          <p:cNvGrpSpPr/>
          <p:nvPr/>
        </p:nvGrpSpPr>
        <p:grpSpPr>
          <a:xfrm>
            <a:off x="4419295" y="2512769"/>
            <a:ext cx="5191971" cy="4476005"/>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نتيجة لصعود بخار الماء لطبقات الجو العليا يبرد الهواء ويتكاثف ويسقط على شكل مطر غزير بالمنطقة الاستوائية .</a:t>
                </a:r>
                <a:endParaRPr lang="en-US" sz="4000" b="1" kern="1200" dirty="0">
                  <a:solidFill>
                    <a:schemeClr val="tx1"/>
                  </a:solidFill>
                </a:endParaRPr>
              </a:p>
            </p:txBody>
          </p:sp>
        </p:gr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5" y="2360065"/>
            <a:ext cx="4123035" cy="39556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191" y="1443835"/>
            <a:ext cx="2152075" cy="1682642"/>
          </a:xfrm>
          <a:prstGeom prst="rect">
            <a:avLst/>
          </a:prstGeom>
        </p:spPr>
      </p:pic>
    </p:spTree>
    <p:extLst>
      <p:ext uri="{BB962C8B-B14F-4D97-AF65-F5344CB8AC3E}">
        <p14:creationId xmlns:p14="http://schemas.microsoft.com/office/powerpoint/2010/main" val="2685290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800" decel="100000"/>
                                        <p:tgtEl>
                                          <p:spTgt spid="10"/>
                                        </p:tgtEl>
                                      </p:cBhvr>
                                    </p:animEffect>
                                    <p:anim calcmode="lin" valueType="num">
                                      <p:cBhvr>
                                        <p:cTn id="23" dur="800" decel="100000" fill="hold"/>
                                        <p:tgtEl>
                                          <p:spTgt spid="10"/>
                                        </p:tgtEl>
                                        <p:attrNameLst>
                                          <p:attrName>style.rotation</p:attrName>
                                        </p:attrNameLst>
                                      </p:cBhvr>
                                      <p:tavLst>
                                        <p:tav tm="0">
                                          <p:val>
                                            <p:fltVal val="-90"/>
                                          </p:val>
                                        </p:tav>
                                        <p:tav tm="100000">
                                          <p:val>
                                            <p:fltVal val="0"/>
                                          </p:val>
                                        </p:tav>
                                      </p:tavLst>
                                    </p:anim>
                                    <p:anim calcmode="lin" valueType="num">
                                      <p:cBhvr>
                                        <p:cTn id="24" dur="800" decel="100000" fill="hold"/>
                                        <p:tgtEl>
                                          <p:spTgt spid="10"/>
                                        </p:tgtEl>
                                        <p:attrNameLst>
                                          <p:attrName>ppt_x</p:attrName>
                                        </p:attrNameLst>
                                      </p:cBhvr>
                                      <p:tavLst>
                                        <p:tav tm="0">
                                          <p:val>
                                            <p:strVal val="#ppt_x+0.4"/>
                                          </p:val>
                                        </p:tav>
                                        <p:tav tm="100000">
                                          <p:val>
                                            <p:strVal val="#ppt_x-0.05"/>
                                          </p:val>
                                        </p:tav>
                                      </p:tavLst>
                                    </p:anim>
                                    <p:anim calcmode="lin" valueType="num">
                                      <p:cBhvr>
                                        <p:cTn id="25" dur="800" decel="100000" fill="hold"/>
                                        <p:tgtEl>
                                          <p:spTgt spid="1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360" y="985720"/>
            <a:ext cx="5793640" cy="458115"/>
          </a:xfrm>
        </p:spPr>
        <p:txBody>
          <a:bodyPr>
            <a:noAutofit/>
          </a:bodyPr>
          <a:lstStyle/>
          <a:p>
            <a:r>
              <a:rPr lang="ar-EG" b="1" dirty="0" smtClean="0">
                <a:solidFill>
                  <a:srgbClr val="FF0000"/>
                </a:solidFill>
              </a:rPr>
              <a:t>ب- المطر التضاريسى :</a:t>
            </a:r>
            <a:endParaRPr lang="en-US" b="1" dirty="0">
              <a:solidFill>
                <a:srgbClr val="FF0000"/>
              </a:solidFill>
            </a:endParaRPr>
          </a:p>
        </p:txBody>
      </p:sp>
      <p:grpSp>
        <p:nvGrpSpPr>
          <p:cNvPr id="4" name="Diagram group"/>
          <p:cNvGrpSpPr/>
          <p:nvPr/>
        </p:nvGrpSpPr>
        <p:grpSpPr>
          <a:xfrm>
            <a:off x="4572000" y="2665475"/>
            <a:ext cx="4886561" cy="4781415"/>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3600" b="1" kern="1200" dirty="0" smtClean="0">
                    <a:solidFill>
                      <a:schemeClr val="tx1"/>
                    </a:solidFill>
                  </a:rPr>
                  <a:t>نتيجة لإصطدام الرياح المحملة ببخار الماء بالجبال فتصعد لأعلى فيبرد الهواء فيتكاثف بخار الماء ويسقط على شكل مطر .</a:t>
                </a:r>
                <a:endParaRPr lang="en-US" sz="3600" b="1" kern="1200" dirty="0">
                  <a:solidFill>
                    <a:schemeClr val="tx1"/>
                  </a:solidFill>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395" y="1589339"/>
            <a:ext cx="2152075" cy="168264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2729550"/>
            <a:ext cx="5136124" cy="36502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23301298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985720"/>
            <a:ext cx="3973246" cy="458115"/>
          </a:xfrm>
        </p:spPr>
        <p:txBody>
          <a:bodyPr>
            <a:noAutofit/>
          </a:bodyPr>
          <a:lstStyle/>
          <a:p>
            <a:r>
              <a:rPr lang="ar-EG" b="1" dirty="0" smtClean="0">
                <a:solidFill>
                  <a:srgbClr val="FF0000"/>
                </a:solidFill>
              </a:rPr>
              <a:t>ج- المطر الإعصارى :</a:t>
            </a:r>
            <a:endParaRPr lang="en-US" b="1" dirty="0">
              <a:solidFill>
                <a:srgbClr val="FF0000"/>
              </a:solidFill>
            </a:endParaRPr>
          </a:p>
        </p:txBody>
      </p:sp>
      <p:grpSp>
        <p:nvGrpSpPr>
          <p:cNvPr id="4" name="Diagram group"/>
          <p:cNvGrpSpPr/>
          <p:nvPr/>
        </p:nvGrpSpPr>
        <p:grpSpPr>
          <a:xfrm>
            <a:off x="4113885" y="2512770"/>
            <a:ext cx="5337573" cy="4733855"/>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3600" b="1" kern="1200" dirty="0" smtClean="0">
                    <a:solidFill>
                      <a:schemeClr val="tx1"/>
                    </a:solidFill>
                  </a:rPr>
                  <a:t>نتيجة لتقابل هواء بارد وهواء ساخن محمل ببخار الماء فيصعد الهواء الساخن لأعلى فيتكاثف فتسقط الأمطار ويصحبها رعد وبرق .</a:t>
                </a:r>
                <a:endParaRPr lang="en-US" sz="3600" b="1" kern="1200" dirty="0">
                  <a:solidFill>
                    <a:schemeClr val="tx1"/>
                  </a:solidFill>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191" y="1443835"/>
            <a:ext cx="2152075" cy="168264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9" y="2571852"/>
            <a:ext cx="4227335" cy="39703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97567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rmAutofit fontScale="90000"/>
          </a:bodyPr>
          <a:lstStyle/>
          <a:p>
            <a:r>
              <a:rPr lang="ar-EG" b="1" dirty="0" smtClean="0">
                <a:solidFill>
                  <a:srgbClr val="FF0000"/>
                </a:solidFill>
              </a:rPr>
              <a:t>ب- التوزيع الجغرافى للأمطار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788265219"/>
              </p:ext>
            </p:extLst>
          </p:nvPr>
        </p:nvGraphicFramePr>
        <p:xfrm>
          <a:off x="296260" y="2512770"/>
          <a:ext cx="8847741"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395" y="3887115"/>
            <a:ext cx="2152075" cy="1682642"/>
          </a:xfrm>
          <a:prstGeom prst="rect">
            <a:avLst/>
          </a:prstGeom>
        </p:spPr>
      </p:pic>
    </p:spTree>
    <p:extLst>
      <p:ext uri="{BB962C8B-B14F-4D97-AF65-F5344CB8AC3E}">
        <p14:creationId xmlns:p14="http://schemas.microsoft.com/office/powerpoint/2010/main" val="1545665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59785" y="1901949"/>
            <a:ext cx="7177135" cy="48865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3808569" y="2151923"/>
            <a:ext cx="1221640" cy="584775"/>
          </a:xfrm>
          <a:prstGeom prst="rect">
            <a:avLst/>
          </a:prstGeom>
          <a:noFill/>
        </p:spPr>
        <p:txBody>
          <a:bodyPr wrap="square" rtlCol="0">
            <a:spAutoFit/>
          </a:bodyPr>
          <a:lstStyle/>
          <a:p>
            <a:r>
              <a:rPr lang="ar-EG" sz="3200" b="1" dirty="0" smtClean="0"/>
              <a:t>2</a:t>
            </a:r>
            <a:endParaRPr lang="en-US" sz="3200" b="1" dirty="0"/>
          </a:p>
        </p:txBody>
      </p:sp>
      <p:sp>
        <p:nvSpPr>
          <p:cNvPr id="7" name="TextBox 6"/>
          <p:cNvSpPr txBox="1"/>
          <p:nvPr/>
        </p:nvSpPr>
        <p:spPr>
          <a:xfrm>
            <a:off x="2374850" y="4525492"/>
            <a:ext cx="1221640" cy="523220"/>
          </a:xfrm>
          <a:prstGeom prst="rect">
            <a:avLst/>
          </a:prstGeom>
          <a:noFill/>
        </p:spPr>
        <p:txBody>
          <a:bodyPr wrap="square" rtlCol="0">
            <a:spAutoFit/>
          </a:bodyPr>
          <a:lstStyle/>
          <a:p>
            <a:r>
              <a:rPr lang="ar-EG" sz="2800" b="1" dirty="0" smtClean="0"/>
              <a:t>1</a:t>
            </a:r>
            <a:endParaRPr lang="en-US" sz="2800" b="1" dirty="0"/>
          </a:p>
        </p:txBody>
      </p:sp>
      <p:sp>
        <p:nvSpPr>
          <p:cNvPr id="8" name="TextBox 7"/>
          <p:cNvSpPr txBox="1"/>
          <p:nvPr/>
        </p:nvSpPr>
        <p:spPr>
          <a:xfrm>
            <a:off x="7215240" y="3960508"/>
            <a:ext cx="1221640" cy="646331"/>
          </a:xfrm>
          <a:prstGeom prst="rect">
            <a:avLst/>
          </a:prstGeom>
          <a:noFill/>
        </p:spPr>
        <p:txBody>
          <a:bodyPr wrap="square" rtlCol="0">
            <a:spAutoFit/>
          </a:bodyPr>
          <a:lstStyle/>
          <a:p>
            <a:r>
              <a:rPr lang="ar-EG" sz="3600" b="1" dirty="0" smtClean="0"/>
              <a:t>1</a:t>
            </a:r>
            <a:endParaRPr lang="en-US" sz="3600" b="1" dirty="0"/>
          </a:p>
        </p:txBody>
      </p:sp>
      <p:sp>
        <p:nvSpPr>
          <p:cNvPr id="9" name="TextBox 8"/>
          <p:cNvSpPr txBox="1"/>
          <p:nvPr/>
        </p:nvSpPr>
        <p:spPr>
          <a:xfrm>
            <a:off x="6098745" y="3114122"/>
            <a:ext cx="1221640" cy="646331"/>
          </a:xfrm>
          <a:prstGeom prst="rect">
            <a:avLst/>
          </a:prstGeom>
          <a:noFill/>
        </p:spPr>
        <p:txBody>
          <a:bodyPr wrap="square" rtlCol="0">
            <a:spAutoFit/>
          </a:bodyPr>
          <a:lstStyle/>
          <a:p>
            <a:r>
              <a:rPr lang="ar-EG" sz="3600" b="1" dirty="0" smtClean="0"/>
              <a:t>1</a:t>
            </a:r>
            <a:endParaRPr lang="en-US" sz="3600" b="1" dirty="0"/>
          </a:p>
        </p:txBody>
      </p:sp>
      <p:sp>
        <p:nvSpPr>
          <p:cNvPr id="10" name="TextBox 9"/>
          <p:cNvSpPr txBox="1"/>
          <p:nvPr/>
        </p:nvSpPr>
        <p:spPr>
          <a:xfrm>
            <a:off x="4477186" y="3637342"/>
            <a:ext cx="1221640" cy="707886"/>
          </a:xfrm>
          <a:prstGeom prst="rect">
            <a:avLst/>
          </a:prstGeom>
          <a:noFill/>
        </p:spPr>
        <p:txBody>
          <a:bodyPr wrap="square" rtlCol="0">
            <a:spAutoFit/>
          </a:bodyPr>
          <a:lstStyle/>
          <a:p>
            <a:r>
              <a:rPr lang="ar-EG" sz="4000" b="1" dirty="0" smtClean="0"/>
              <a:t>1</a:t>
            </a:r>
            <a:endParaRPr lang="en-US" sz="4000" b="1" dirty="0"/>
          </a:p>
        </p:txBody>
      </p:sp>
      <p:sp>
        <p:nvSpPr>
          <p:cNvPr id="11" name="TextBox 10"/>
          <p:cNvSpPr txBox="1"/>
          <p:nvPr/>
        </p:nvSpPr>
        <p:spPr>
          <a:xfrm>
            <a:off x="3450539" y="3760453"/>
            <a:ext cx="1221640" cy="646331"/>
          </a:xfrm>
          <a:prstGeom prst="rect">
            <a:avLst/>
          </a:prstGeom>
          <a:noFill/>
        </p:spPr>
        <p:txBody>
          <a:bodyPr wrap="square" rtlCol="0">
            <a:spAutoFit/>
          </a:bodyPr>
          <a:lstStyle/>
          <a:p>
            <a:r>
              <a:rPr lang="ar-EG" sz="3600" b="1" dirty="0" smtClean="0"/>
              <a:t>1</a:t>
            </a:r>
            <a:endParaRPr lang="en-US" sz="3600" b="1" dirty="0"/>
          </a:p>
        </p:txBody>
      </p:sp>
      <p:sp>
        <p:nvSpPr>
          <p:cNvPr id="12" name="TextBox 11"/>
          <p:cNvSpPr txBox="1"/>
          <p:nvPr/>
        </p:nvSpPr>
        <p:spPr>
          <a:xfrm>
            <a:off x="3197655" y="4083619"/>
            <a:ext cx="458115" cy="523220"/>
          </a:xfrm>
          <a:prstGeom prst="rect">
            <a:avLst/>
          </a:prstGeom>
          <a:noFill/>
        </p:spPr>
        <p:txBody>
          <a:bodyPr wrap="square" rtlCol="0">
            <a:spAutoFit/>
          </a:bodyPr>
          <a:lstStyle/>
          <a:p>
            <a:r>
              <a:rPr lang="ar-EG" sz="2800" b="1" dirty="0" smtClean="0"/>
              <a:t>1</a:t>
            </a:r>
            <a:endParaRPr lang="en-US" sz="2800" b="1" dirty="0"/>
          </a:p>
        </p:txBody>
      </p:sp>
      <p:sp>
        <p:nvSpPr>
          <p:cNvPr id="13" name="TextBox 12"/>
          <p:cNvSpPr txBox="1"/>
          <p:nvPr/>
        </p:nvSpPr>
        <p:spPr>
          <a:xfrm>
            <a:off x="2205072" y="2235423"/>
            <a:ext cx="1221640" cy="584775"/>
          </a:xfrm>
          <a:prstGeom prst="rect">
            <a:avLst/>
          </a:prstGeom>
          <a:noFill/>
        </p:spPr>
        <p:txBody>
          <a:bodyPr wrap="square" rtlCol="0">
            <a:spAutoFit/>
          </a:bodyPr>
          <a:lstStyle/>
          <a:p>
            <a:r>
              <a:rPr lang="ar-EG" sz="3200" b="1" dirty="0" smtClean="0"/>
              <a:t>2</a:t>
            </a:r>
            <a:endParaRPr lang="en-US" sz="3200" b="1" dirty="0"/>
          </a:p>
        </p:txBody>
      </p:sp>
      <p:sp>
        <p:nvSpPr>
          <p:cNvPr id="14" name="TextBox 13"/>
          <p:cNvSpPr txBox="1"/>
          <p:nvPr/>
        </p:nvSpPr>
        <p:spPr>
          <a:xfrm>
            <a:off x="4619349" y="2358533"/>
            <a:ext cx="1221640" cy="646331"/>
          </a:xfrm>
          <a:prstGeom prst="rect">
            <a:avLst/>
          </a:prstGeom>
          <a:noFill/>
        </p:spPr>
        <p:txBody>
          <a:bodyPr wrap="square" rtlCol="0">
            <a:spAutoFit/>
          </a:bodyPr>
          <a:lstStyle/>
          <a:p>
            <a:r>
              <a:rPr lang="ar-EG" sz="3600" b="1" dirty="0" smtClean="0"/>
              <a:t>2</a:t>
            </a:r>
            <a:endParaRPr lang="en-US" sz="3600" b="1" dirty="0"/>
          </a:p>
        </p:txBody>
      </p:sp>
      <p:sp>
        <p:nvSpPr>
          <p:cNvPr id="15" name="TextBox 14"/>
          <p:cNvSpPr txBox="1"/>
          <p:nvPr/>
        </p:nvSpPr>
        <p:spPr>
          <a:xfrm>
            <a:off x="6530812" y="2888023"/>
            <a:ext cx="1221640" cy="646331"/>
          </a:xfrm>
          <a:prstGeom prst="rect">
            <a:avLst/>
          </a:prstGeom>
          <a:noFill/>
        </p:spPr>
        <p:txBody>
          <a:bodyPr wrap="square" rtlCol="0">
            <a:spAutoFit/>
          </a:bodyPr>
          <a:lstStyle/>
          <a:p>
            <a:r>
              <a:rPr lang="ar-EG" sz="3600" b="1" i="1" dirty="0" smtClean="0"/>
              <a:t>2</a:t>
            </a:r>
            <a:endParaRPr lang="en-US" sz="3600" b="1" i="1" dirty="0"/>
          </a:p>
        </p:txBody>
      </p:sp>
      <p:sp>
        <p:nvSpPr>
          <p:cNvPr id="16" name="TextBox 15"/>
          <p:cNvSpPr txBox="1"/>
          <p:nvPr/>
        </p:nvSpPr>
        <p:spPr>
          <a:xfrm>
            <a:off x="5015065" y="3998949"/>
            <a:ext cx="1221640" cy="584775"/>
          </a:xfrm>
          <a:prstGeom prst="rect">
            <a:avLst/>
          </a:prstGeom>
          <a:noFill/>
        </p:spPr>
        <p:txBody>
          <a:bodyPr wrap="square" rtlCol="0">
            <a:spAutoFit/>
          </a:bodyPr>
          <a:lstStyle/>
          <a:p>
            <a:r>
              <a:rPr lang="ar-EG" sz="3200" b="1" dirty="0" smtClean="0"/>
              <a:t>2</a:t>
            </a:r>
            <a:endParaRPr lang="en-US" sz="3200" b="1" dirty="0"/>
          </a:p>
        </p:txBody>
      </p:sp>
      <p:sp>
        <p:nvSpPr>
          <p:cNvPr id="17" name="TextBox 16"/>
          <p:cNvSpPr txBox="1"/>
          <p:nvPr/>
        </p:nvSpPr>
        <p:spPr>
          <a:xfrm>
            <a:off x="2815892" y="2681699"/>
            <a:ext cx="1221640" cy="584775"/>
          </a:xfrm>
          <a:prstGeom prst="rect">
            <a:avLst/>
          </a:prstGeom>
          <a:noFill/>
        </p:spPr>
        <p:txBody>
          <a:bodyPr wrap="square" rtlCol="0">
            <a:spAutoFit/>
          </a:bodyPr>
          <a:lstStyle/>
          <a:p>
            <a:r>
              <a:rPr lang="ar-EG" sz="3200" b="1" dirty="0" smtClean="0"/>
              <a:t>2</a:t>
            </a:r>
            <a:endParaRPr lang="en-US" sz="3200" b="1" dirty="0"/>
          </a:p>
        </p:txBody>
      </p:sp>
      <p:sp>
        <p:nvSpPr>
          <p:cNvPr id="18" name="TextBox 17"/>
          <p:cNvSpPr txBox="1"/>
          <p:nvPr/>
        </p:nvSpPr>
        <p:spPr>
          <a:xfrm>
            <a:off x="2382823" y="4797386"/>
            <a:ext cx="1221640" cy="523220"/>
          </a:xfrm>
          <a:prstGeom prst="rect">
            <a:avLst/>
          </a:prstGeom>
          <a:noFill/>
        </p:spPr>
        <p:txBody>
          <a:bodyPr wrap="square" rtlCol="0">
            <a:spAutoFit/>
          </a:bodyPr>
          <a:lstStyle/>
          <a:p>
            <a:r>
              <a:rPr lang="ar-EG" sz="2800" b="1" dirty="0" smtClean="0"/>
              <a:t>2</a:t>
            </a:r>
            <a:endParaRPr lang="en-US" sz="2800" b="1" dirty="0"/>
          </a:p>
        </p:txBody>
      </p:sp>
      <p:sp>
        <p:nvSpPr>
          <p:cNvPr id="19" name="TextBox 18"/>
          <p:cNvSpPr txBox="1"/>
          <p:nvPr/>
        </p:nvSpPr>
        <p:spPr>
          <a:xfrm>
            <a:off x="6874246" y="4474220"/>
            <a:ext cx="531724" cy="646331"/>
          </a:xfrm>
          <a:prstGeom prst="rect">
            <a:avLst/>
          </a:prstGeom>
          <a:noFill/>
        </p:spPr>
        <p:txBody>
          <a:bodyPr wrap="square" rtlCol="0">
            <a:spAutoFit/>
          </a:bodyPr>
          <a:lstStyle/>
          <a:p>
            <a:r>
              <a:rPr lang="ar-EG" sz="3600" b="1" dirty="0" smtClean="0"/>
              <a:t>3</a:t>
            </a:r>
            <a:endParaRPr lang="en-US" sz="3600" b="1" dirty="0"/>
          </a:p>
        </p:txBody>
      </p:sp>
      <p:sp>
        <p:nvSpPr>
          <p:cNvPr id="20" name="TextBox 19"/>
          <p:cNvSpPr txBox="1"/>
          <p:nvPr/>
        </p:nvSpPr>
        <p:spPr>
          <a:xfrm>
            <a:off x="3889338" y="1748492"/>
            <a:ext cx="531724" cy="646331"/>
          </a:xfrm>
          <a:prstGeom prst="rect">
            <a:avLst/>
          </a:prstGeom>
          <a:noFill/>
        </p:spPr>
        <p:txBody>
          <a:bodyPr wrap="square" rtlCol="0">
            <a:spAutoFit/>
          </a:bodyPr>
          <a:lstStyle/>
          <a:p>
            <a:r>
              <a:rPr lang="ar-EG" sz="3600" b="1" dirty="0" smtClean="0"/>
              <a:t>3</a:t>
            </a:r>
            <a:endParaRPr lang="en-US" sz="3600" b="1" dirty="0"/>
          </a:p>
        </p:txBody>
      </p:sp>
      <p:sp>
        <p:nvSpPr>
          <p:cNvPr id="21" name="TextBox 20"/>
          <p:cNvSpPr txBox="1"/>
          <p:nvPr/>
        </p:nvSpPr>
        <p:spPr>
          <a:xfrm>
            <a:off x="2615933" y="2233655"/>
            <a:ext cx="531724" cy="646331"/>
          </a:xfrm>
          <a:prstGeom prst="rect">
            <a:avLst/>
          </a:prstGeom>
          <a:noFill/>
        </p:spPr>
        <p:txBody>
          <a:bodyPr wrap="square" rtlCol="0">
            <a:spAutoFit/>
          </a:bodyPr>
          <a:lstStyle/>
          <a:p>
            <a:r>
              <a:rPr lang="ar-EG" sz="3600" b="1" dirty="0" smtClean="0"/>
              <a:t>3</a:t>
            </a:r>
            <a:endParaRPr lang="en-US" sz="3600" b="1" dirty="0"/>
          </a:p>
        </p:txBody>
      </p:sp>
      <p:sp>
        <p:nvSpPr>
          <p:cNvPr id="22" name="TextBox 21"/>
          <p:cNvSpPr txBox="1"/>
          <p:nvPr/>
        </p:nvSpPr>
        <p:spPr>
          <a:xfrm>
            <a:off x="4615389" y="3159808"/>
            <a:ext cx="531724" cy="646331"/>
          </a:xfrm>
          <a:prstGeom prst="rect">
            <a:avLst/>
          </a:prstGeom>
          <a:noFill/>
        </p:spPr>
        <p:txBody>
          <a:bodyPr wrap="square" rtlCol="0">
            <a:spAutoFit/>
          </a:bodyPr>
          <a:lstStyle/>
          <a:p>
            <a:r>
              <a:rPr lang="ar-EG" sz="3600" b="1" dirty="0" smtClean="0"/>
              <a:t>3</a:t>
            </a:r>
            <a:endParaRPr lang="en-US" sz="3600" b="1" dirty="0"/>
          </a:p>
        </p:txBody>
      </p:sp>
      <p:sp>
        <p:nvSpPr>
          <p:cNvPr id="23" name="TextBox 22"/>
          <p:cNvSpPr txBox="1"/>
          <p:nvPr/>
        </p:nvSpPr>
        <p:spPr>
          <a:xfrm>
            <a:off x="5644121" y="2505813"/>
            <a:ext cx="531724" cy="646331"/>
          </a:xfrm>
          <a:prstGeom prst="rect">
            <a:avLst/>
          </a:prstGeom>
          <a:noFill/>
        </p:spPr>
        <p:txBody>
          <a:bodyPr wrap="square" rtlCol="0">
            <a:spAutoFit/>
          </a:bodyPr>
          <a:lstStyle/>
          <a:p>
            <a:r>
              <a:rPr lang="ar-EG" sz="3600" b="1" dirty="0" smtClean="0"/>
              <a:t>3</a:t>
            </a:r>
            <a:endParaRPr lang="en-US" sz="3600" b="1" dirty="0"/>
          </a:p>
        </p:txBody>
      </p:sp>
      <p:sp>
        <p:nvSpPr>
          <p:cNvPr id="24" name="TextBox 23"/>
          <p:cNvSpPr txBox="1"/>
          <p:nvPr/>
        </p:nvSpPr>
        <p:spPr>
          <a:xfrm>
            <a:off x="2376789" y="5049987"/>
            <a:ext cx="531724" cy="646331"/>
          </a:xfrm>
          <a:prstGeom prst="rect">
            <a:avLst/>
          </a:prstGeom>
          <a:noFill/>
        </p:spPr>
        <p:txBody>
          <a:bodyPr wrap="square" rtlCol="0">
            <a:spAutoFit/>
          </a:bodyPr>
          <a:lstStyle/>
          <a:p>
            <a:r>
              <a:rPr lang="ar-EG" sz="3600" b="1" dirty="0" smtClean="0"/>
              <a:t>3</a:t>
            </a:r>
            <a:endParaRPr lang="en-US" sz="3600" b="1" dirty="0"/>
          </a:p>
        </p:txBody>
      </p:sp>
      <p:sp>
        <p:nvSpPr>
          <p:cNvPr id="25" name="TextBox 24"/>
          <p:cNvSpPr txBox="1"/>
          <p:nvPr/>
        </p:nvSpPr>
        <p:spPr>
          <a:xfrm>
            <a:off x="4723487" y="4507260"/>
            <a:ext cx="531724" cy="646331"/>
          </a:xfrm>
          <a:prstGeom prst="rect">
            <a:avLst/>
          </a:prstGeom>
          <a:noFill/>
        </p:spPr>
        <p:txBody>
          <a:bodyPr wrap="square" rtlCol="0">
            <a:spAutoFit/>
          </a:bodyPr>
          <a:lstStyle/>
          <a:p>
            <a:r>
              <a:rPr lang="ar-EG" sz="3600" b="1" dirty="0" smtClean="0"/>
              <a:t>3</a:t>
            </a:r>
            <a:endParaRPr lang="en-US" sz="3600" b="1" dirty="0"/>
          </a:p>
        </p:txBody>
      </p:sp>
      <p:sp>
        <p:nvSpPr>
          <p:cNvPr id="26" name="TextBox 25"/>
          <p:cNvSpPr txBox="1"/>
          <p:nvPr/>
        </p:nvSpPr>
        <p:spPr>
          <a:xfrm>
            <a:off x="5108509" y="4414015"/>
            <a:ext cx="878207" cy="523220"/>
          </a:xfrm>
          <a:prstGeom prst="rect">
            <a:avLst/>
          </a:prstGeom>
          <a:noFill/>
        </p:spPr>
        <p:txBody>
          <a:bodyPr wrap="square" rtlCol="0">
            <a:spAutoFit/>
          </a:bodyPr>
          <a:lstStyle/>
          <a:p>
            <a:r>
              <a:rPr lang="ar-EG" sz="2800" b="1" dirty="0" smtClean="0"/>
              <a:t>3</a:t>
            </a:r>
            <a:endParaRPr lang="en-US" sz="2800" b="1" dirty="0"/>
          </a:p>
        </p:txBody>
      </p:sp>
      <p:sp>
        <p:nvSpPr>
          <p:cNvPr id="27" name="TextBox 26"/>
          <p:cNvSpPr txBox="1"/>
          <p:nvPr/>
        </p:nvSpPr>
        <p:spPr>
          <a:xfrm>
            <a:off x="5374829" y="4382999"/>
            <a:ext cx="670628" cy="461665"/>
          </a:xfrm>
          <a:prstGeom prst="rect">
            <a:avLst/>
          </a:prstGeom>
          <a:noFill/>
        </p:spPr>
        <p:txBody>
          <a:bodyPr wrap="square" rtlCol="0">
            <a:spAutoFit/>
          </a:bodyPr>
          <a:lstStyle/>
          <a:p>
            <a:r>
              <a:rPr lang="ar-EG" sz="2400" b="1" dirty="0" smtClean="0"/>
              <a:t>1</a:t>
            </a:r>
            <a:endParaRPr lang="en-US" sz="2400" b="1" dirty="0"/>
          </a:p>
        </p:txBody>
      </p:sp>
      <p:sp>
        <p:nvSpPr>
          <p:cNvPr id="28" name="TextBox 27"/>
          <p:cNvSpPr txBox="1"/>
          <p:nvPr/>
        </p:nvSpPr>
        <p:spPr>
          <a:xfrm>
            <a:off x="5458830" y="4364317"/>
            <a:ext cx="1221640" cy="646331"/>
          </a:xfrm>
          <a:prstGeom prst="rect">
            <a:avLst/>
          </a:prstGeom>
          <a:noFill/>
        </p:spPr>
        <p:txBody>
          <a:bodyPr wrap="square" rtlCol="0">
            <a:spAutoFit/>
          </a:bodyPr>
          <a:lstStyle/>
          <a:p>
            <a:r>
              <a:rPr lang="ar-EG" sz="3600" b="1" i="1" dirty="0" smtClean="0"/>
              <a:t>2</a:t>
            </a:r>
            <a:endParaRPr lang="en-US" sz="3600" b="1" i="1" dirty="0"/>
          </a:p>
        </p:txBody>
      </p:sp>
      <p:sp>
        <p:nvSpPr>
          <p:cNvPr id="29" name="TextBox 28"/>
          <p:cNvSpPr txBox="1"/>
          <p:nvPr/>
        </p:nvSpPr>
        <p:spPr>
          <a:xfrm>
            <a:off x="3055035" y="5100818"/>
            <a:ext cx="1221640" cy="646331"/>
          </a:xfrm>
          <a:prstGeom prst="rect">
            <a:avLst/>
          </a:prstGeom>
          <a:noFill/>
        </p:spPr>
        <p:txBody>
          <a:bodyPr wrap="square" rtlCol="0">
            <a:spAutoFit/>
          </a:bodyPr>
          <a:lstStyle/>
          <a:p>
            <a:r>
              <a:rPr lang="ar-EG" sz="3600" b="1" i="1" dirty="0" smtClean="0"/>
              <a:t>2</a:t>
            </a:r>
            <a:endParaRPr lang="en-US" sz="3600" b="1" i="1" dirty="0"/>
          </a:p>
        </p:txBody>
      </p:sp>
      <p:sp>
        <p:nvSpPr>
          <p:cNvPr id="30" name="TextBox 29"/>
          <p:cNvSpPr txBox="1"/>
          <p:nvPr/>
        </p:nvSpPr>
        <p:spPr>
          <a:xfrm>
            <a:off x="3316387" y="5404191"/>
            <a:ext cx="1221640" cy="646331"/>
          </a:xfrm>
          <a:prstGeom prst="rect">
            <a:avLst/>
          </a:prstGeom>
          <a:noFill/>
        </p:spPr>
        <p:txBody>
          <a:bodyPr wrap="square" rtlCol="0">
            <a:spAutoFit/>
          </a:bodyPr>
          <a:lstStyle/>
          <a:p>
            <a:r>
              <a:rPr lang="ar-EG" sz="3600" b="1" dirty="0" smtClean="0"/>
              <a:t>1</a:t>
            </a:r>
            <a:endParaRPr lang="en-US" sz="3600" b="1" dirty="0"/>
          </a:p>
        </p:txBody>
      </p:sp>
    </p:spTree>
    <p:extLst>
      <p:ext uri="{BB962C8B-B14F-4D97-AF65-F5344CB8AC3E}">
        <p14:creationId xmlns:p14="http://schemas.microsoft.com/office/powerpoint/2010/main" val="405375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
                                        <p:tgtEl>
                                          <p:spTgt spid="27"/>
                                        </p:tgtEl>
                                      </p:cBhvr>
                                    </p:animEffect>
                                    <p:anim calcmode="lin" valueType="num">
                                      <p:cBhvr>
                                        <p:cTn id="16" dur="400" fill="hold"/>
                                        <p:tgtEl>
                                          <p:spTgt spid="27"/>
                                        </p:tgtEl>
                                        <p:attrNameLst>
                                          <p:attrName>ppt_x</p:attrName>
                                        </p:attrNameLst>
                                      </p:cBhvr>
                                      <p:tavLst>
                                        <p:tav tm="0">
                                          <p:val>
                                            <p:strVal val="#ppt_x"/>
                                          </p:val>
                                        </p:tav>
                                        <p:tav tm="100000">
                                          <p:val>
                                            <p:strVal val="#ppt_x"/>
                                          </p:val>
                                        </p:tav>
                                      </p:tavLst>
                                    </p:anim>
                                    <p:anim calcmode="lin" valueType="num">
                                      <p:cBhvr>
                                        <p:cTn id="17" dur="400" fill="hold"/>
                                        <p:tgtEl>
                                          <p:spTgt spid="27"/>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
                                        <p:tgtEl>
                                          <p:spTgt spid="11"/>
                                        </p:tgtEl>
                                      </p:cBhvr>
                                    </p:animEffect>
                                    <p:anim calcmode="lin" valueType="num">
                                      <p:cBhvr>
                                        <p:cTn id="23" dur="400" fill="hold"/>
                                        <p:tgtEl>
                                          <p:spTgt spid="11"/>
                                        </p:tgtEl>
                                        <p:attrNameLst>
                                          <p:attrName>ppt_x</p:attrName>
                                        </p:attrNameLst>
                                      </p:cBhvr>
                                      <p:tavLst>
                                        <p:tav tm="0">
                                          <p:val>
                                            <p:strVal val="#ppt_x"/>
                                          </p:val>
                                        </p:tav>
                                        <p:tav tm="100000">
                                          <p:val>
                                            <p:strVal val="#ppt_x"/>
                                          </p:val>
                                        </p:tav>
                                      </p:tavLst>
                                    </p:anim>
                                    <p:anim calcmode="lin" valueType="num">
                                      <p:cBhvr>
                                        <p:cTn id="24" dur="400" fill="hold"/>
                                        <p:tgtEl>
                                          <p:spTgt spid="11"/>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7" presetID="43"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
                                        <p:tgtEl>
                                          <p:spTgt spid="12"/>
                                        </p:tgtEl>
                                      </p:cBhvr>
                                    </p:animEffect>
                                    <p:anim calcmode="lin" valueType="num">
                                      <p:cBhvr>
                                        <p:cTn id="30" dur="400" fill="hold"/>
                                        <p:tgtEl>
                                          <p:spTgt spid="12"/>
                                        </p:tgtEl>
                                        <p:attrNameLst>
                                          <p:attrName>ppt_x</p:attrName>
                                        </p:attrNameLst>
                                      </p:cBhvr>
                                      <p:tavLst>
                                        <p:tav tm="0">
                                          <p:val>
                                            <p:strVal val="#ppt_x"/>
                                          </p:val>
                                        </p:tav>
                                        <p:tav tm="100000">
                                          <p:val>
                                            <p:strVal val="#ppt_x"/>
                                          </p:val>
                                        </p:tav>
                                      </p:tavLst>
                                    </p:anim>
                                    <p:anim calcmode="lin" valueType="num">
                                      <p:cBhvr>
                                        <p:cTn id="31" dur="400" fill="hold"/>
                                        <p:tgtEl>
                                          <p:spTgt spid="12"/>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4" presetID="43"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
                                        <p:tgtEl>
                                          <p:spTgt spid="10"/>
                                        </p:tgtEl>
                                      </p:cBhvr>
                                    </p:animEffect>
                                    <p:anim calcmode="lin" valueType="num">
                                      <p:cBhvr>
                                        <p:cTn id="37" dur="400" fill="hold"/>
                                        <p:tgtEl>
                                          <p:spTgt spid="10"/>
                                        </p:tgtEl>
                                        <p:attrNameLst>
                                          <p:attrName>ppt_x</p:attrName>
                                        </p:attrNameLst>
                                      </p:cBhvr>
                                      <p:tavLst>
                                        <p:tav tm="0">
                                          <p:val>
                                            <p:strVal val="#ppt_x"/>
                                          </p:val>
                                        </p:tav>
                                        <p:tav tm="100000">
                                          <p:val>
                                            <p:strVal val="#ppt_x"/>
                                          </p:val>
                                        </p:tav>
                                      </p:tavLst>
                                    </p:anim>
                                    <p:anim calcmode="lin" valueType="num">
                                      <p:cBhvr>
                                        <p:cTn id="38" dur="400" fill="hold"/>
                                        <p:tgtEl>
                                          <p:spTgt spid="10"/>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1" presetID="43"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
                                        <p:tgtEl>
                                          <p:spTgt spid="8"/>
                                        </p:tgtEl>
                                      </p:cBhvr>
                                    </p:animEffect>
                                    <p:anim calcmode="lin" valueType="num">
                                      <p:cBhvr>
                                        <p:cTn id="44" dur="400" fill="hold"/>
                                        <p:tgtEl>
                                          <p:spTgt spid="8"/>
                                        </p:tgtEl>
                                        <p:attrNameLst>
                                          <p:attrName>ppt_x</p:attrName>
                                        </p:attrNameLst>
                                      </p:cBhvr>
                                      <p:tavLst>
                                        <p:tav tm="0">
                                          <p:val>
                                            <p:strVal val="#ppt_x"/>
                                          </p:val>
                                        </p:tav>
                                        <p:tav tm="100000">
                                          <p:val>
                                            <p:strVal val="#ppt_x"/>
                                          </p:val>
                                        </p:tav>
                                      </p:tavLst>
                                    </p:anim>
                                    <p:anim calcmode="lin" valueType="num">
                                      <p:cBhvr>
                                        <p:cTn id="45" dur="400" fill="hold"/>
                                        <p:tgtEl>
                                          <p:spTgt spid="8"/>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
                                        <p:tgtEl>
                                          <p:spTgt spid="9"/>
                                        </p:tgtEl>
                                      </p:cBhvr>
                                    </p:animEffect>
                                    <p:anim calcmode="lin" valueType="num">
                                      <p:cBhvr>
                                        <p:cTn id="51" dur="400" fill="hold"/>
                                        <p:tgtEl>
                                          <p:spTgt spid="9"/>
                                        </p:tgtEl>
                                        <p:attrNameLst>
                                          <p:attrName>ppt_x</p:attrName>
                                        </p:attrNameLst>
                                      </p:cBhvr>
                                      <p:tavLst>
                                        <p:tav tm="0">
                                          <p:val>
                                            <p:strVal val="#ppt_x"/>
                                          </p:val>
                                        </p:tav>
                                        <p:tav tm="100000">
                                          <p:val>
                                            <p:strVal val="#ppt_x"/>
                                          </p:val>
                                        </p:tav>
                                      </p:tavLst>
                                    </p:anim>
                                    <p:anim calcmode="lin" valueType="num">
                                      <p:cBhvr>
                                        <p:cTn id="52" dur="400" fill="hold"/>
                                        <p:tgtEl>
                                          <p:spTgt spid="9"/>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43"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
                                        <p:tgtEl>
                                          <p:spTgt spid="30"/>
                                        </p:tgtEl>
                                      </p:cBhvr>
                                    </p:animEffect>
                                    <p:anim calcmode="lin" valueType="num">
                                      <p:cBhvr>
                                        <p:cTn id="58" dur="400" fill="hold"/>
                                        <p:tgtEl>
                                          <p:spTgt spid="30"/>
                                        </p:tgtEl>
                                        <p:attrNameLst>
                                          <p:attrName>ppt_x</p:attrName>
                                        </p:attrNameLst>
                                      </p:cBhvr>
                                      <p:tavLst>
                                        <p:tav tm="0">
                                          <p:val>
                                            <p:strVal val="#ppt_x"/>
                                          </p:val>
                                        </p:tav>
                                        <p:tav tm="100000">
                                          <p:val>
                                            <p:strVal val="#ppt_x"/>
                                          </p:val>
                                        </p:tav>
                                      </p:tavLst>
                                    </p:anim>
                                    <p:anim calcmode="lin" valueType="num">
                                      <p:cBhvr>
                                        <p:cTn id="59" dur="400" fill="hold"/>
                                        <p:tgtEl>
                                          <p:spTgt spid="30"/>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2" presetID="43"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
                                        <p:tgtEl>
                                          <p:spTgt spid="7"/>
                                        </p:tgtEl>
                                      </p:cBhvr>
                                    </p:animEffect>
                                    <p:anim calcmode="lin" valueType="num">
                                      <p:cBhvr>
                                        <p:cTn id="65" dur="400" fill="hold"/>
                                        <p:tgtEl>
                                          <p:spTgt spid="7"/>
                                        </p:tgtEl>
                                        <p:attrNameLst>
                                          <p:attrName>ppt_x</p:attrName>
                                        </p:attrNameLst>
                                      </p:cBhvr>
                                      <p:tavLst>
                                        <p:tav tm="0">
                                          <p:val>
                                            <p:strVal val="#ppt_x"/>
                                          </p:val>
                                        </p:tav>
                                        <p:tav tm="100000">
                                          <p:val>
                                            <p:strVal val="#ppt_x"/>
                                          </p:val>
                                        </p:tav>
                                      </p:tavLst>
                                    </p:anim>
                                    <p:anim calcmode="lin" valueType="num">
                                      <p:cBhvr>
                                        <p:cTn id="66" dur="400" fill="hold"/>
                                        <p:tgtEl>
                                          <p:spTgt spid="7"/>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6" dur="1000" fill="hold"/>
                                        <p:tgtEl>
                                          <p:spTgt spid="15"/>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5"/>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6" dur="1000" fill="hold"/>
                                        <p:tgtEl>
                                          <p:spTgt spid="14"/>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4"/>
                                        </p:tgtEl>
                                      </p:cBhvr>
                                    </p:animEffect>
                                  </p:childTnLst>
                                </p:cTn>
                              </p:par>
                              <p:par>
                                <p:cTn id="91" presetID="25"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96" dur="1000" fill="hold"/>
                                        <p:tgtEl>
                                          <p:spTgt spid="6"/>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6"/>
                                        </p:tgtEl>
                                      </p:cBhvr>
                                    </p:animEffect>
                                  </p:childTnLst>
                                </p:cTn>
                              </p:par>
                              <p:par>
                                <p:cTn id="101" presetID="25" presetClass="entr" presetSubtype="0"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6" dur="1000" fill="hold"/>
                                        <p:tgtEl>
                                          <p:spTgt spid="17"/>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7"/>
                                        </p:tgtEl>
                                      </p:cBhvr>
                                    </p:animEffect>
                                  </p:childTnLst>
                                </p:cTn>
                              </p:par>
                              <p:par>
                                <p:cTn id="111" presetID="25"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p:cTn id="1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16" dur="1000" fill="hold"/>
                                        <p:tgtEl>
                                          <p:spTgt spid="13"/>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13"/>
                                        </p:tgtEl>
                                      </p:cBhvr>
                                    </p:animEffect>
                                  </p:childTnLst>
                                </p:cTn>
                              </p:par>
                              <p:par>
                                <p:cTn id="121" presetID="25" presetClass="entr" presetSubtype="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26" dur="1000" fill="hold"/>
                                        <p:tgtEl>
                                          <p:spTgt spid="16"/>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6"/>
                                        </p:tgtEl>
                                      </p:cBhvr>
                                    </p:animEffect>
                                  </p:childTnLst>
                                </p:cTn>
                              </p:par>
                              <p:par>
                                <p:cTn id="131" presetID="25" presetClass="entr" presetSubtype="0"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36" dur="1000" fill="hold"/>
                                        <p:tgtEl>
                                          <p:spTgt spid="28"/>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28"/>
                                        </p:tgtEl>
                                      </p:cBhvr>
                                    </p:animEffect>
                                  </p:childTnLst>
                                </p:cTn>
                              </p:par>
                              <p:par>
                                <p:cTn id="141" presetID="25" presetClass="entr" presetSubtype="0" fill="hold" grpId="0" nodeType="withEffect">
                                  <p:stCondLst>
                                    <p:cond delay="0"/>
                                  </p:stCondLst>
                                  <p:childTnLst>
                                    <p:set>
                                      <p:cBhvr>
                                        <p:cTn id="142" dur="1" fill="hold">
                                          <p:stCondLst>
                                            <p:cond delay="0"/>
                                          </p:stCondLst>
                                        </p:cTn>
                                        <p:tgtEl>
                                          <p:spTgt spid="29"/>
                                        </p:tgtEl>
                                        <p:attrNameLst>
                                          <p:attrName>style.visibility</p:attrName>
                                        </p:attrNameLst>
                                      </p:cBhvr>
                                      <p:to>
                                        <p:strVal val="visible"/>
                                      </p:to>
                                    </p:set>
                                    <p:anim calcmode="lin" valueType="num">
                                      <p:cBhvr>
                                        <p:cTn id="14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4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4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46" dur="1000" fill="hold"/>
                                        <p:tgtEl>
                                          <p:spTgt spid="29"/>
                                        </p:tgtEl>
                                        <p:attrNameLst>
                                          <p:attrName>ppt_h</p:attrName>
                                        </p:attrNameLst>
                                      </p:cBhvr>
                                      <p:tavLst>
                                        <p:tav tm="0">
                                          <p:val>
                                            <p:strVal val="#ppt_h"/>
                                          </p:val>
                                        </p:tav>
                                        <p:tav tm="100000">
                                          <p:val>
                                            <p:strVal val="#ppt_h"/>
                                          </p:val>
                                        </p:tav>
                                      </p:tavLst>
                                    </p:anim>
                                    <p:anim calcmode="lin" valueType="num">
                                      <p:cBhvr>
                                        <p:cTn id="14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4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4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50" dur="1000" decel="50000">
                                          <p:stCondLst>
                                            <p:cond delay="0"/>
                                          </p:stCondLst>
                                        </p:cTn>
                                        <p:tgtEl>
                                          <p:spTgt spid="29"/>
                                        </p:tgtEl>
                                      </p:cBhvr>
                                    </p:animEffect>
                                  </p:childTnLst>
                                </p:cTn>
                              </p:par>
                              <p:par>
                                <p:cTn id="151" presetID="25"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 calcmode="lin" valueType="num">
                                      <p:cBhvr>
                                        <p:cTn id="15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56" dur="1000" fill="hold"/>
                                        <p:tgtEl>
                                          <p:spTgt spid="18"/>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18"/>
                                        </p:tgtEl>
                                      </p:cBhvr>
                                    </p:animEffect>
                                  </p:childTnLst>
                                </p:cTn>
                              </p:par>
                            </p:childTnLst>
                          </p:cTn>
                        </p:par>
                      </p:childTnLst>
                    </p:cTn>
                  </p:par>
                  <p:par>
                    <p:cTn id="161" fill="hold">
                      <p:stCondLst>
                        <p:cond delay="indefinite"/>
                      </p:stCondLst>
                      <p:childTnLst>
                        <p:par>
                          <p:cTn id="162" fill="hold">
                            <p:stCondLst>
                              <p:cond delay="0"/>
                            </p:stCondLst>
                            <p:childTnLst>
                              <p:par>
                                <p:cTn id="163" presetID="31" presetClass="entr" presetSubtype="0" fill="hold" grpId="0" nodeType="click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p:cTn id="165" dur="1000" fill="hold"/>
                                        <p:tgtEl>
                                          <p:spTgt spid="26"/>
                                        </p:tgtEl>
                                        <p:attrNameLst>
                                          <p:attrName>ppt_w</p:attrName>
                                        </p:attrNameLst>
                                      </p:cBhvr>
                                      <p:tavLst>
                                        <p:tav tm="0">
                                          <p:val>
                                            <p:fltVal val="0"/>
                                          </p:val>
                                        </p:tav>
                                        <p:tav tm="100000">
                                          <p:val>
                                            <p:strVal val="#ppt_w"/>
                                          </p:val>
                                        </p:tav>
                                      </p:tavLst>
                                    </p:anim>
                                    <p:anim calcmode="lin" valueType="num">
                                      <p:cBhvr>
                                        <p:cTn id="166" dur="1000" fill="hold"/>
                                        <p:tgtEl>
                                          <p:spTgt spid="26"/>
                                        </p:tgtEl>
                                        <p:attrNameLst>
                                          <p:attrName>ppt_h</p:attrName>
                                        </p:attrNameLst>
                                      </p:cBhvr>
                                      <p:tavLst>
                                        <p:tav tm="0">
                                          <p:val>
                                            <p:fltVal val="0"/>
                                          </p:val>
                                        </p:tav>
                                        <p:tav tm="100000">
                                          <p:val>
                                            <p:strVal val="#ppt_h"/>
                                          </p:val>
                                        </p:tav>
                                      </p:tavLst>
                                    </p:anim>
                                    <p:anim calcmode="lin" valueType="num">
                                      <p:cBhvr>
                                        <p:cTn id="167" dur="1000" fill="hold"/>
                                        <p:tgtEl>
                                          <p:spTgt spid="26"/>
                                        </p:tgtEl>
                                        <p:attrNameLst>
                                          <p:attrName>style.rotation</p:attrName>
                                        </p:attrNameLst>
                                      </p:cBhvr>
                                      <p:tavLst>
                                        <p:tav tm="0">
                                          <p:val>
                                            <p:fltVal val="90"/>
                                          </p:val>
                                        </p:tav>
                                        <p:tav tm="100000">
                                          <p:val>
                                            <p:fltVal val="0"/>
                                          </p:val>
                                        </p:tav>
                                      </p:tavLst>
                                    </p:anim>
                                    <p:animEffect transition="in" filter="fade">
                                      <p:cBhvr>
                                        <p:cTn id="168" dur="1000"/>
                                        <p:tgtEl>
                                          <p:spTgt spid="26"/>
                                        </p:tgtEl>
                                      </p:cBhvr>
                                    </p:animEffect>
                                  </p:childTnLst>
                                </p:cTn>
                              </p:par>
                            </p:childTnLst>
                          </p:cTn>
                        </p:par>
                      </p:childTnLst>
                    </p:cTn>
                  </p:par>
                  <p:par>
                    <p:cTn id="169" fill="hold">
                      <p:stCondLst>
                        <p:cond delay="indefinite"/>
                      </p:stCondLst>
                      <p:childTnLst>
                        <p:par>
                          <p:cTn id="170" fill="hold">
                            <p:stCondLst>
                              <p:cond delay="0"/>
                            </p:stCondLst>
                            <p:childTnLst>
                              <p:par>
                                <p:cTn id="171" presetID="35" presetClass="entr" presetSubtype="0" fill="hold" grpId="1" nodeType="click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2000"/>
                                        <p:tgtEl>
                                          <p:spTgt spid="26"/>
                                        </p:tgtEl>
                                      </p:cBhvr>
                                    </p:animEffect>
                                    <p:anim calcmode="lin" valueType="num">
                                      <p:cBhvr>
                                        <p:cTn id="174" dur="2000" fill="hold"/>
                                        <p:tgtEl>
                                          <p:spTgt spid="26"/>
                                        </p:tgtEl>
                                        <p:attrNameLst>
                                          <p:attrName>style.rotation</p:attrName>
                                        </p:attrNameLst>
                                      </p:cBhvr>
                                      <p:tavLst>
                                        <p:tav tm="0">
                                          <p:val>
                                            <p:fltVal val="720"/>
                                          </p:val>
                                        </p:tav>
                                        <p:tav tm="100000">
                                          <p:val>
                                            <p:fltVal val="0"/>
                                          </p:val>
                                        </p:tav>
                                      </p:tavLst>
                                    </p:anim>
                                    <p:anim calcmode="lin" valueType="num">
                                      <p:cBhvr>
                                        <p:cTn id="175" dur="2000" fill="hold"/>
                                        <p:tgtEl>
                                          <p:spTgt spid="26"/>
                                        </p:tgtEl>
                                        <p:attrNameLst>
                                          <p:attrName>ppt_h</p:attrName>
                                        </p:attrNameLst>
                                      </p:cBhvr>
                                      <p:tavLst>
                                        <p:tav tm="0">
                                          <p:val>
                                            <p:fltVal val="0"/>
                                          </p:val>
                                        </p:tav>
                                        <p:tav tm="100000">
                                          <p:val>
                                            <p:strVal val="#ppt_h"/>
                                          </p:val>
                                        </p:tav>
                                      </p:tavLst>
                                    </p:anim>
                                    <p:anim calcmode="lin" valueType="num">
                                      <p:cBhvr>
                                        <p:cTn id="176" dur="2000" fill="hold"/>
                                        <p:tgtEl>
                                          <p:spTgt spid="26"/>
                                        </p:tgtEl>
                                        <p:attrNameLst>
                                          <p:attrName>ppt_w</p:attrName>
                                        </p:attrNameLst>
                                      </p:cBhvr>
                                      <p:tavLst>
                                        <p:tav tm="0">
                                          <p:val>
                                            <p:fltVal val="0"/>
                                          </p:val>
                                        </p:tav>
                                        <p:tav tm="100000">
                                          <p:val>
                                            <p:strVal val="#ppt_w"/>
                                          </p:val>
                                        </p:tav>
                                      </p:tavLst>
                                    </p:anim>
                                  </p:childTnLst>
                                </p:cTn>
                              </p:par>
                              <p:par>
                                <p:cTn id="177" presetID="35" presetClass="entr" presetSubtype="0" fill="hold" grpId="0" nodeType="withEffect">
                                  <p:stCondLst>
                                    <p:cond delay="0"/>
                                  </p:stCondLst>
                                  <p:childTnLst>
                                    <p:set>
                                      <p:cBhvr>
                                        <p:cTn id="178" dur="1" fill="hold">
                                          <p:stCondLst>
                                            <p:cond delay="0"/>
                                          </p:stCondLst>
                                        </p:cTn>
                                        <p:tgtEl>
                                          <p:spTgt spid="25"/>
                                        </p:tgtEl>
                                        <p:attrNameLst>
                                          <p:attrName>style.visibility</p:attrName>
                                        </p:attrNameLst>
                                      </p:cBhvr>
                                      <p:to>
                                        <p:strVal val="visible"/>
                                      </p:to>
                                    </p:set>
                                    <p:animEffect transition="in" filter="fade">
                                      <p:cBhvr>
                                        <p:cTn id="179" dur="2000"/>
                                        <p:tgtEl>
                                          <p:spTgt spid="25"/>
                                        </p:tgtEl>
                                      </p:cBhvr>
                                    </p:animEffect>
                                    <p:anim calcmode="lin" valueType="num">
                                      <p:cBhvr>
                                        <p:cTn id="180" dur="2000" fill="hold"/>
                                        <p:tgtEl>
                                          <p:spTgt spid="25"/>
                                        </p:tgtEl>
                                        <p:attrNameLst>
                                          <p:attrName>style.rotation</p:attrName>
                                        </p:attrNameLst>
                                      </p:cBhvr>
                                      <p:tavLst>
                                        <p:tav tm="0">
                                          <p:val>
                                            <p:fltVal val="720"/>
                                          </p:val>
                                        </p:tav>
                                        <p:tav tm="100000">
                                          <p:val>
                                            <p:fltVal val="0"/>
                                          </p:val>
                                        </p:tav>
                                      </p:tavLst>
                                    </p:anim>
                                    <p:anim calcmode="lin" valueType="num">
                                      <p:cBhvr>
                                        <p:cTn id="181" dur="2000" fill="hold"/>
                                        <p:tgtEl>
                                          <p:spTgt spid="25"/>
                                        </p:tgtEl>
                                        <p:attrNameLst>
                                          <p:attrName>ppt_h</p:attrName>
                                        </p:attrNameLst>
                                      </p:cBhvr>
                                      <p:tavLst>
                                        <p:tav tm="0">
                                          <p:val>
                                            <p:fltVal val="0"/>
                                          </p:val>
                                        </p:tav>
                                        <p:tav tm="100000">
                                          <p:val>
                                            <p:strVal val="#ppt_h"/>
                                          </p:val>
                                        </p:tav>
                                      </p:tavLst>
                                    </p:anim>
                                    <p:anim calcmode="lin" valueType="num">
                                      <p:cBhvr>
                                        <p:cTn id="182" dur="2000" fill="hold"/>
                                        <p:tgtEl>
                                          <p:spTgt spid="25"/>
                                        </p:tgtEl>
                                        <p:attrNameLst>
                                          <p:attrName>ppt_w</p:attrName>
                                        </p:attrNameLst>
                                      </p:cBhvr>
                                      <p:tavLst>
                                        <p:tav tm="0">
                                          <p:val>
                                            <p:fltVal val="0"/>
                                          </p:val>
                                        </p:tav>
                                        <p:tav tm="100000">
                                          <p:val>
                                            <p:strVal val="#ppt_w"/>
                                          </p:val>
                                        </p:tav>
                                      </p:tavLst>
                                    </p:anim>
                                  </p:childTnLst>
                                </p:cTn>
                              </p:par>
                              <p:par>
                                <p:cTn id="183" presetID="35" presetClass="entr" presetSubtype="0" fill="hold" grpId="0" nodeType="withEffect">
                                  <p:stCondLst>
                                    <p:cond delay="0"/>
                                  </p:stCondLst>
                                  <p:childTnLst>
                                    <p:set>
                                      <p:cBhvr>
                                        <p:cTn id="184" dur="1" fill="hold">
                                          <p:stCondLst>
                                            <p:cond delay="0"/>
                                          </p:stCondLst>
                                        </p:cTn>
                                        <p:tgtEl>
                                          <p:spTgt spid="24"/>
                                        </p:tgtEl>
                                        <p:attrNameLst>
                                          <p:attrName>style.visibility</p:attrName>
                                        </p:attrNameLst>
                                      </p:cBhvr>
                                      <p:to>
                                        <p:strVal val="visible"/>
                                      </p:to>
                                    </p:set>
                                    <p:animEffect transition="in" filter="fade">
                                      <p:cBhvr>
                                        <p:cTn id="185" dur="2000"/>
                                        <p:tgtEl>
                                          <p:spTgt spid="24"/>
                                        </p:tgtEl>
                                      </p:cBhvr>
                                    </p:animEffect>
                                    <p:anim calcmode="lin" valueType="num">
                                      <p:cBhvr>
                                        <p:cTn id="186" dur="2000" fill="hold"/>
                                        <p:tgtEl>
                                          <p:spTgt spid="24"/>
                                        </p:tgtEl>
                                        <p:attrNameLst>
                                          <p:attrName>style.rotation</p:attrName>
                                        </p:attrNameLst>
                                      </p:cBhvr>
                                      <p:tavLst>
                                        <p:tav tm="0">
                                          <p:val>
                                            <p:fltVal val="720"/>
                                          </p:val>
                                        </p:tav>
                                        <p:tav tm="100000">
                                          <p:val>
                                            <p:fltVal val="0"/>
                                          </p:val>
                                        </p:tav>
                                      </p:tavLst>
                                    </p:anim>
                                    <p:anim calcmode="lin" valueType="num">
                                      <p:cBhvr>
                                        <p:cTn id="187" dur="2000" fill="hold"/>
                                        <p:tgtEl>
                                          <p:spTgt spid="24"/>
                                        </p:tgtEl>
                                        <p:attrNameLst>
                                          <p:attrName>ppt_h</p:attrName>
                                        </p:attrNameLst>
                                      </p:cBhvr>
                                      <p:tavLst>
                                        <p:tav tm="0">
                                          <p:val>
                                            <p:fltVal val="0"/>
                                          </p:val>
                                        </p:tav>
                                        <p:tav tm="100000">
                                          <p:val>
                                            <p:strVal val="#ppt_h"/>
                                          </p:val>
                                        </p:tav>
                                      </p:tavLst>
                                    </p:anim>
                                    <p:anim calcmode="lin" valueType="num">
                                      <p:cBhvr>
                                        <p:cTn id="188" dur="2000" fill="hold"/>
                                        <p:tgtEl>
                                          <p:spTgt spid="24"/>
                                        </p:tgtEl>
                                        <p:attrNameLst>
                                          <p:attrName>ppt_w</p:attrName>
                                        </p:attrNameLst>
                                      </p:cBhvr>
                                      <p:tavLst>
                                        <p:tav tm="0">
                                          <p:val>
                                            <p:fltVal val="0"/>
                                          </p:val>
                                        </p:tav>
                                        <p:tav tm="100000">
                                          <p:val>
                                            <p:strVal val="#ppt_w"/>
                                          </p:val>
                                        </p:tav>
                                      </p:tavLst>
                                    </p:anim>
                                  </p:childTnLst>
                                </p:cTn>
                              </p:par>
                              <p:par>
                                <p:cTn id="189" presetID="35" presetClass="entr" presetSubtype="0" fill="hold" grpId="0" nodeType="withEffect">
                                  <p:stCondLst>
                                    <p:cond delay="0"/>
                                  </p:stCondLst>
                                  <p:childTnLst>
                                    <p:set>
                                      <p:cBhvr>
                                        <p:cTn id="190" dur="1" fill="hold">
                                          <p:stCondLst>
                                            <p:cond delay="0"/>
                                          </p:stCondLst>
                                        </p:cTn>
                                        <p:tgtEl>
                                          <p:spTgt spid="20"/>
                                        </p:tgtEl>
                                        <p:attrNameLst>
                                          <p:attrName>style.visibility</p:attrName>
                                        </p:attrNameLst>
                                      </p:cBhvr>
                                      <p:to>
                                        <p:strVal val="visible"/>
                                      </p:to>
                                    </p:set>
                                    <p:animEffect transition="in" filter="fade">
                                      <p:cBhvr>
                                        <p:cTn id="191" dur="2000"/>
                                        <p:tgtEl>
                                          <p:spTgt spid="20"/>
                                        </p:tgtEl>
                                      </p:cBhvr>
                                    </p:animEffect>
                                    <p:anim calcmode="lin" valueType="num">
                                      <p:cBhvr>
                                        <p:cTn id="192" dur="2000" fill="hold"/>
                                        <p:tgtEl>
                                          <p:spTgt spid="20"/>
                                        </p:tgtEl>
                                        <p:attrNameLst>
                                          <p:attrName>style.rotation</p:attrName>
                                        </p:attrNameLst>
                                      </p:cBhvr>
                                      <p:tavLst>
                                        <p:tav tm="0">
                                          <p:val>
                                            <p:fltVal val="720"/>
                                          </p:val>
                                        </p:tav>
                                        <p:tav tm="100000">
                                          <p:val>
                                            <p:fltVal val="0"/>
                                          </p:val>
                                        </p:tav>
                                      </p:tavLst>
                                    </p:anim>
                                    <p:anim calcmode="lin" valueType="num">
                                      <p:cBhvr>
                                        <p:cTn id="193" dur="2000" fill="hold"/>
                                        <p:tgtEl>
                                          <p:spTgt spid="20"/>
                                        </p:tgtEl>
                                        <p:attrNameLst>
                                          <p:attrName>ppt_h</p:attrName>
                                        </p:attrNameLst>
                                      </p:cBhvr>
                                      <p:tavLst>
                                        <p:tav tm="0">
                                          <p:val>
                                            <p:fltVal val="0"/>
                                          </p:val>
                                        </p:tav>
                                        <p:tav tm="100000">
                                          <p:val>
                                            <p:strVal val="#ppt_h"/>
                                          </p:val>
                                        </p:tav>
                                      </p:tavLst>
                                    </p:anim>
                                    <p:anim calcmode="lin" valueType="num">
                                      <p:cBhvr>
                                        <p:cTn id="194" dur="2000" fill="hold"/>
                                        <p:tgtEl>
                                          <p:spTgt spid="20"/>
                                        </p:tgtEl>
                                        <p:attrNameLst>
                                          <p:attrName>ppt_w</p:attrName>
                                        </p:attrNameLst>
                                      </p:cBhvr>
                                      <p:tavLst>
                                        <p:tav tm="0">
                                          <p:val>
                                            <p:fltVal val="0"/>
                                          </p:val>
                                        </p:tav>
                                        <p:tav tm="100000">
                                          <p:val>
                                            <p:strVal val="#ppt_w"/>
                                          </p:val>
                                        </p:tav>
                                      </p:tavLst>
                                    </p:anim>
                                  </p:childTnLst>
                                </p:cTn>
                              </p:par>
                              <p:par>
                                <p:cTn id="195" presetID="35" presetClass="entr" presetSubtype="0" fill="hold" grpId="0"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fade">
                                      <p:cBhvr>
                                        <p:cTn id="197" dur="2000"/>
                                        <p:tgtEl>
                                          <p:spTgt spid="21"/>
                                        </p:tgtEl>
                                      </p:cBhvr>
                                    </p:animEffect>
                                    <p:anim calcmode="lin" valueType="num">
                                      <p:cBhvr>
                                        <p:cTn id="198" dur="2000" fill="hold"/>
                                        <p:tgtEl>
                                          <p:spTgt spid="21"/>
                                        </p:tgtEl>
                                        <p:attrNameLst>
                                          <p:attrName>style.rotation</p:attrName>
                                        </p:attrNameLst>
                                      </p:cBhvr>
                                      <p:tavLst>
                                        <p:tav tm="0">
                                          <p:val>
                                            <p:fltVal val="720"/>
                                          </p:val>
                                        </p:tav>
                                        <p:tav tm="100000">
                                          <p:val>
                                            <p:fltVal val="0"/>
                                          </p:val>
                                        </p:tav>
                                      </p:tavLst>
                                    </p:anim>
                                    <p:anim calcmode="lin" valueType="num">
                                      <p:cBhvr>
                                        <p:cTn id="199" dur="2000" fill="hold"/>
                                        <p:tgtEl>
                                          <p:spTgt spid="21"/>
                                        </p:tgtEl>
                                        <p:attrNameLst>
                                          <p:attrName>ppt_h</p:attrName>
                                        </p:attrNameLst>
                                      </p:cBhvr>
                                      <p:tavLst>
                                        <p:tav tm="0">
                                          <p:val>
                                            <p:fltVal val="0"/>
                                          </p:val>
                                        </p:tav>
                                        <p:tav tm="100000">
                                          <p:val>
                                            <p:strVal val="#ppt_h"/>
                                          </p:val>
                                        </p:tav>
                                      </p:tavLst>
                                    </p:anim>
                                    <p:anim calcmode="lin" valueType="num">
                                      <p:cBhvr>
                                        <p:cTn id="200" dur="2000" fill="hold"/>
                                        <p:tgtEl>
                                          <p:spTgt spid="21"/>
                                        </p:tgtEl>
                                        <p:attrNameLst>
                                          <p:attrName>ppt_w</p:attrName>
                                        </p:attrNameLst>
                                      </p:cBhvr>
                                      <p:tavLst>
                                        <p:tav tm="0">
                                          <p:val>
                                            <p:fltVal val="0"/>
                                          </p:val>
                                        </p:tav>
                                        <p:tav tm="100000">
                                          <p:val>
                                            <p:strVal val="#ppt_w"/>
                                          </p:val>
                                        </p:tav>
                                      </p:tavLst>
                                    </p:anim>
                                  </p:childTnLst>
                                </p:cTn>
                              </p:par>
                              <p:par>
                                <p:cTn id="201" presetID="35" presetClass="entr" presetSubtype="0" fill="hold" grpId="0" nodeType="withEffect">
                                  <p:stCondLst>
                                    <p:cond delay="0"/>
                                  </p:stCondLst>
                                  <p:childTnLst>
                                    <p:set>
                                      <p:cBhvr>
                                        <p:cTn id="202" dur="1" fill="hold">
                                          <p:stCondLst>
                                            <p:cond delay="0"/>
                                          </p:stCondLst>
                                        </p:cTn>
                                        <p:tgtEl>
                                          <p:spTgt spid="23"/>
                                        </p:tgtEl>
                                        <p:attrNameLst>
                                          <p:attrName>style.visibility</p:attrName>
                                        </p:attrNameLst>
                                      </p:cBhvr>
                                      <p:to>
                                        <p:strVal val="visible"/>
                                      </p:to>
                                    </p:set>
                                    <p:animEffect transition="in" filter="fade">
                                      <p:cBhvr>
                                        <p:cTn id="203" dur="2000"/>
                                        <p:tgtEl>
                                          <p:spTgt spid="23"/>
                                        </p:tgtEl>
                                      </p:cBhvr>
                                    </p:animEffect>
                                    <p:anim calcmode="lin" valueType="num">
                                      <p:cBhvr>
                                        <p:cTn id="204" dur="2000" fill="hold"/>
                                        <p:tgtEl>
                                          <p:spTgt spid="23"/>
                                        </p:tgtEl>
                                        <p:attrNameLst>
                                          <p:attrName>style.rotation</p:attrName>
                                        </p:attrNameLst>
                                      </p:cBhvr>
                                      <p:tavLst>
                                        <p:tav tm="0">
                                          <p:val>
                                            <p:fltVal val="720"/>
                                          </p:val>
                                        </p:tav>
                                        <p:tav tm="100000">
                                          <p:val>
                                            <p:fltVal val="0"/>
                                          </p:val>
                                        </p:tav>
                                      </p:tavLst>
                                    </p:anim>
                                    <p:anim calcmode="lin" valueType="num">
                                      <p:cBhvr>
                                        <p:cTn id="205" dur="2000" fill="hold"/>
                                        <p:tgtEl>
                                          <p:spTgt spid="23"/>
                                        </p:tgtEl>
                                        <p:attrNameLst>
                                          <p:attrName>ppt_h</p:attrName>
                                        </p:attrNameLst>
                                      </p:cBhvr>
                                      <p:tavLst>
                                        <p:tav tm="0">
                                          <p:val>
                                            <p:fltVal val="0"/>
                                          </p:val>
                                        </p:tav>
                                        <p:tav tm="100000">
                                          <p:val>
                                            <p:strVal val="#ppt_h"/>
                                          </p:val>
                                        </p:tav>
                                      </p:tavLst>
                                    </p:anim>
                                    <p:anim calcmode="lin" valueType="num">
                                      <p:cBhvr>
                                        <p:cTn id="206" dur="2000" fill="hold"/>
                                        <p:tgtEl>
                                          <p:spTgt spid="23"/>
                                        </p:tgtEl>
                                        <p:attrNameLst>
                                          <p:attrName>ppt_w</p:attrName>
                                        </p:attrNameLst>
                                      </p:cBhvr>
                                      <p:tavLst>
                                        <p:tav tm="0">
                                          <p:val>
                                            <p:fltVal val="0"/>
                                          </p:val>
                                        </p:tav>
                                        <p:tav tm="100000">
                                          <p:val>
                                            <p:strVal val="#ppt_w"/>
                                          </p:val>
                                        </p:tav>
                                      </p:tavLst>
                                    </p:anim>
                                  </p:childTnLst>
                                </p:cTn>
                              </p:par>
                              <p:par>
                                <p:cTn id="207" presetID="35" presetClass="entr" presetSubtype="0" fill="hold" grpId="0" nodeType="withEffect">
                                  <p:stCondLst>
                                    <p:cond delay="0"/>
                                  </p:stCondLst>
                                  <p:childTnLst>
                                    <p:set>
                                      <p:cBhvr>
                                        <p:cTn id="208" dur="1" fill="hold">
                                          <p:stCondLst>
                                            <p:cond delay="0"/>
                                          </p:stCondLst>
                                        </p:cTn>
                                        <p:tgtEl>
                                          <p:spTgt spid="22"/>
                                        </p:tgtEl>
                                        <p:attrNameLst>
                                          <p:attrName>style.visibility</p:attrName>
                                        </p:attrNameLst>
                                      </p:cBhvr>
                                      <p:to>
                                        <p:strVal val="visible"/>
                                      </p:to>
                                    </p:set>
                                    <p:animEffect transition="in" filter="fade">
                                      <p:cBhvr>
                                        <p:cTn id="209" dur="2000"/>
                                        <p:tgtEl>
                                          <p:spTgt spid="22"/>
                                        </p:tgtEl>
                                      </p:cBhvr>
                                    </p:animEffect>
                                    <p:anim calcmode="lin" valueType="num">
                                      <p:cBhvr>
                                        <p:cTn id="210" dur="2000" fill="hold"/>
                                        <p:tgtEl>
                                          <p:spTgt spid="22"/>
                                        </p:tgtEl>
                                        <p:attrNameLst>
                                          <p:attrName>style.rotation</p:attrName>
                                        </p:attrNameLst>
                                      </p:cBhvr>
                                      <p:tavLst>
                                        <p:tav tm="0">
                                          <p:val>
                                            <p:fltVal val="720"/>
                                          </p:val>
                                        </p:tav>
                                        <p:tav tm="100000">
                                          <p:val>
                                            <p:fltVal val="0"/>
                                          </p:val>
                                        </p:tav>
                                      </p:tavLst>
                                    </p:anim>
                                    <p:anim calcmode="lin" valueType="num">
                                      <p:cBhvr>
                                        <p:cTn id="211" dur="2000" fill="hold"/>
                                        <p:tgtEl>
                                          <p:spTgt spid="22"/>
                                        </p:tgtEl>
                                        <p:attrNameLst>
                                          <p:attrName>ppt_h</p:attrName>
                                        </p:attrNameLst>
                                      </p:cBhvr>
                                      <p:tavLst>
                                        <p:tav tm="0">
                                          <p:val>
                                            <p:fltVal val="0"/>
                                          </p:val>
                                        </p:tav>
                                        <p:tav tm="100000">
                                          <p:val>
                                            <p:strVal val="#ppt_h"/>
                                          </p:val>
                                        </p:tav>
                                      </p:tavLst>
                                    </p:anim>
                                    <p:anim calcmode="lin" valueType="num">
                                      <p:cBhvr>
                                        <p:cTn id="212" dur="2000" fill="hold"/>
                                        <p:tgtEl>
                                          <p:spTgt spid="22"/>
                                        </p:tgtEl>
                                        <p:attrNameLst>
                                          <p:attrName>ppt_w</p:attrName>
                                        </p:attrNameLst>
                                      </p:cBhvr>
                                      <p:tavLst>
                                        <p:tav tm="0">
                                          <p:val>
                                            <p:fltVal val="0"/>
                                          </p:val>
                                        </p:tav>
                                        <p:tav tm="100000">
                                          <p:val>
                                            <p:strVal val="#ppt_w"/>
                                          </p:val>
                                        </p:tav>
                                      </p:tavLst>
                                    </p:anim>
                                  </p:childTnLst>
                                </p:cTn>
                              </p:par>
                              <p:par>
                                <p:cTn id="213" presetID="35" presetClass="entr" presetSubtype="0" fill="hold" grpId="0" nodeType="withEffect">
                                  <p:stCondLst>
                                    <p:cond delay="0"/>
                                  </p:stCondLst>
                                  <p:childTnLst>
                                    <p:set>
                                      <p:cBhvr>
                                        <p:cTn id="214" dur="1" fill="hold">
                                          <p:stCondLst>
                                            <p:cond delay="0"/>
                                          </p:stCondLst>
                                        </p:cTn>
                                        <p:tgtEl>
                                          <p:spTgt spid="19"/>
                                        </p:tgtEl>
                                        <p:attrNameLst>
                                          <p:attrName>style.visibility</p:attrName>
                                        </p:attrNameLst>
                                      </p:cBhvr>
                                      <p:to>
                                        <p:strVal val="visible"/>
                                      </p:to>
                                    </p:set>
                                    <p:animEffect transition="in" filter="fade">
                                      <p:cBhvr>
                                        <p:cTn id="215" dur="2000"/>
                                        <p:tgtEl>
                                          <p:spTgt spid="19"/>
                                        </p:tgtEl>
                                      </p:cBhvr>
                                    </p:animEffect>
                                    <p:anim calcmode="lin" valueType="num">
                                      <p:cBhvr>
                                        <p:cTn id="216" dur="2000" fill="hold"/>
                                        <p:tgtEl>
                                          <p:spTgt spid="19"/>
                                        </p:tgtEl>
                                        <p:attrNameLst>
                                          <p:attrName>style.rotation</p:attrName>
                                        </p:attrNameLst>
                                      </p:cBhvr>
                                      <p:tavLst>
                                        <p:tav tm="0">
                                          <p:val>
                                            <p:fltVal val="720"/>
                                          </p:val>
                                        </p:tav>
                                        <p:tav tm="100000">
                                          <p:val>
                                            <p:fltVal val="0"/>
                                          </p:val>
                                        </p:tav>
                                      </p:tavLst>
                                    </p:anim>
                                    <p:anim calcmode="lin" valueType="num">
                                      <p:cBhvr>
                                        <p:cTn id="217" dur="2000" fill="hold"/>
                                        <p:tgtEl>
                                          <p:spTgt spid="19"/>
                                        </p:tgtEl>
                                        <p:attrNameLst>
                                          <p:attrName>ppt_h</p:attrName>
                                        </p:attrNameLst>
                                      </p:cBhvr>
                                      <p:tavLst>
                                        <p:tav tm="0">
                                          <p:val>
                                            <p:fltVal val="0"/>
                                          </p:val>
                                        </p:tav>
                                        <p:tav tm="100000">
                                          <p:val>
                                            <p:strVal val="#ppt_h"/>
                                          </p:val>
                                        </p:tav>
                                      </p:tavLst>
                                    </p:anim>
                                    <p:anim calcmode="lin" valueType="num">
                                      <p:cBhvr>
                                        <p:cTn id="218" dur="2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6" grpId="1"/>
      <p:bldP spid="27" grpId="0"/>
      <p:bldP spid="28" grpId="0"/>
      <p:bldP spid="29" grpId="0"/>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1- مناطق غزيرة الأمطار : </a:t>
            </a:r>
            <a:endParaRPr lang="en-US" b="1" dirty="0">
              <a:solidFill>
                <a:srgbClr val="FF0000"/>
              </a:solidFill>
            </a:endParaRPr>
          </a:p>
        </p:txBody>
      </p:sp>
      <p:grpSp>
        <p:nvGrpSpPr>
          <p:cNvPr id="4" name="Diagram group"/>
          <p:cNvGrpSpPr/>
          <p:nvPr/>
        </p:nvGrpSpPr>
        <p:grpSpPr>
          <a:xfrm>
            <a:off x="5335525" y="2360065"/>
            <a:ext cx="4421343" cy="3901095"/>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مثل المناطق الواقعة حول دائرة الاستواء .</a:t>
                </a:r>
                <a:endParaRPr lang="en-US" sz="4000" b="1" kern="1200" dirty="0">
                  <a:solidFill>
                    <a:schemeClr val="tx1"/>
                  </a:solidFill>
                </a:endParaRPr>
              </a:p>
            </p:txBody>
          </p:sp>
        </p:grpSp>
      </p:gr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6260" y="2554503"/>
            <a:ext cx="4877410" cy="3512215"/>
          </a:xfrm>
          <a:prstGeom prst="rect">
            <a:avLst/>
          </a:prstGeom>
          <a:ln>
            <a:noFill/>
          </a:ln>
          <a:effectLst>
            <a:outerShdw blurRad="190500" algn="tl" rotWithShape="0">
              <a:srgbClr val="000000">
                <a:alpha val="70000"/>
              </a:srgbClr>
            </a:outerShdw>
          </a:effectLst>
        </p:spPr>
      </p:pic>
      <p:sp>
        <p:nvSpPr>
          <p:cNvPr id="9" name="TextBox 8"/>
          <p:cNvSpPr txBox="1"/>
          <p:nvPr/>
        </p:nvSpPr>
        <p:spPr>
          <a:xfrm>
            <a:off x="1059785" y="4310610"/>
            <a:ext cx="1221640" cy="646331"/>
          </a:xfrm>
          <a:prstGeom prst="rect">
            <a:avLst/>
          </a:prstGeom>
          <a:noFill/>
        </p:spPr>
        <p:txBody>
          <a:bodyPr wrap="square" rtlCol="0">
            <a:spAutoFit/>
          </a:bodyPr>
          <a:lstStyle/>
          <a:p>
            <a:r>
              <a:rPr lang="ar-EG" sz="3600" b="1" dirty="0" smtClean="0"/>
              <a:t>1</a:t>
            </a:r>
            <a:endParaRPr lang="en-US" sz="3600" b="1" dirty="0"/>
          </a:p>
        </p:txBody>
      </p:sp>
      <p:sp>
        <p:nvSpPr>
          <p:cNvPr id="10" name="TextBox 9"/>
          <p:cNvSpPr txBox="1"/>
          <p:nvPr/>
        </p:nvSpPr>
        <p:spPr>
          <a:xfrm>
            <a:off x="3450539" y="3760453"/>
            <a:ext cx="1221640" cy="646331"/>
          </a:xfrm>
          <a:prstGeom prst="rect">
            <a:avLst/>
          </a:prstGeom>
          <a:noFill/>
        </p:spPr>
        <p:txBody>
          <a:bodyPr wrap="square" rtlCol="0">
            <a:spAutoFit/>
          </a:bodyPr>
          <a:lstStyle/>
          <a:p>
            <a:r>
              <a:rPr lang="ar-EG" sz="3600" b="1" dirty="0" smtClean="0"/>
              <a:t>1</a:t>
            </a:r>
            <a:endParaRPr lang="en-US" sz="3600" b="1" dirty="0"/>
          </a:p>
        </p:txBody>
      </p:sp>
      <p:sp>
        <p:nvSpPr>
          <p:cNvPr id="11" name="TextBox 10"/>
          <p:cNvSpPr txBox="1"/>
          <p:nvPr/>
        </p:nvSpPr>
        <p:spPr>
          <a:xfrm>
            <a:off x="1744497" y="3987444"/>
            <a:ext cx="1221640" cy="646331"/>
          </a:xfrm>
          <a:prstGeom prst="rect">
            <a:avLst/>
          </a:prstGeom>
          <a:noFill/>
        </p:spPr>
        <p:txBody>
          <a:bodyPr wrap="square" rtlCol="0">
            <a:spAutoFit/>
          </a:bodyPr>
          <a:lstStyle/>
          <a:p>
            <a:r>
              <a:rPr lang="ar-EG" sz="3600" b="1" dirty="0" smtClean="0"/>
              <a:t>1</a:t>
            </a:r>
            <a:endParaRPr lang="en-US" sz="3600" b="1" dirty="0"/>
          </a:p>
        </p:txBody>
      </p:sp>
      <p:sp>
        <p:nvSpPr>
          <p:cNvPr id="12" name="TextBox 11"/>
          <p:cNvSpPr txBox="1"/>
          <p:nvPr/>
        </p:nvSpPr>
        <p:spPr>
          <a:xfrm>
            <a:off x="3701285" y="3361088"/>
            <a:ext cx="1221640" cy="646331"/>
          </a:xfrm>
          <a:prstGeom prst="rect">
            <a:avLst/>
          </a:prstGeom>
          <a:noFill/>
        </p:spPr>
        <p:txBody>
          <a:bodyPr wrap="square" rtlCol="0">
            <a:spAutoFit/>
          </a:bodyPr>
          <a:lstStyle/>
          <a:p>
            <a:r>
              <a:rPr lang="ar-EG" sz="3600" b="1" dirty="0" smtClean="0"/>
              <a:t>1</a:t>
            </a:r>
            <a:endParaRPr lang="en-US" sz="3600" b="1" dirty="0"/>
          </a:p>
        </p:txBody>
      </p:sp>
      <p:sp>
        <p:nvSpPr>
          <p:cNvPr id="13" name="TextBox 12"/>
          <p:cNvSpPr txBox="1"/>
          <p:nvPr/>
        </p:nvSpPr>
        <p:spPr>
          <a:xfrm>
            <a:off x="3907739" y="4217653"/>
            <a:ext cx="1221640" cy="646331"/>
          </a:xfrm>
          <a:prstGeom prst="rect">
            <a:avLst/>
          </a:prstGeom>
          <a:noFill/>
        </p:spPr>
        <p:txBody>
          <a:bodyPr wrap="square" rtlCol="0">
            <a:spAutoFit/>
          </a:bodyPr>
          <a:lstStyle/>
          <a:p>
            <a:r>
              <a:rPr lang="ar-EG" sz="3600" b="1" dirty="0" smtClean="0"/>
              <a:t>1</a:t>
            </a:r>
            <a:endParaRPr lang="en-US" sz="3600" b="1" dirty="0"/>
          </a:p>
        </p:txBody>
      </p:sp>
      <p:sp>
        <p:nvSpPr>
          <p:cNvPr id="15" name="TextBox 14"/>
          <p:cNvSpPr txBox="1"/>
          <p:nvPr/>
        </p:nvSpPr>
        <p:spPr>
          <a:xfrm>
            <a:off x="4390921" y="3912853"/>
            <a:ext cx="1221640" cy="646331"/>
          </a:xfrm>
          <a:prstGeom prst="rect">
            <a:avLst/>
          </a:prstGeom>
          <a:noFill/>
        </p:spPr>
        <p:txBody>
          <a:bodyPr wrap="square" rtlCol="0">
            <a:spAutoFit/>
          </a:bodyPr>
          <a:lstStyle/>
          <a:p>
            <a:r>
              <a:rPr lang="ar-EG" sz="3600" b="1" dirty="0" smtClean="0"/>
              <a:t>1</a:t>
            </a:r>
            <a:endParaRPr lang="en-US" sz="3600" b="1" dirty="0"/>
          </a:p>
        </p:txBody>
      </p:sp>
      <p:sp>
        <p:nvSpPr>
          <p:cNvPr id="16" name="TextBox 15"/>
          <p:cNvSpPr txBox="1"/>
          <p:nvPr/>
        </p:nvSpPr>
        <p:spPr>
          <a:xfrm>
            <a:off x="1744497" y="4994140"/>
            <a:ext cx="1221640" cy="584775"/>
          </a:xfrm>
          <a:prstGeom prst="rect">
            <a:avLst/>
          </a:prstGeom>
          <a:noFill/>
        </p:spPr>
        <p:txBody>
          <a:bodyPr wrap="square" rtlCol="0">
            <a:spAutoFit/>
          </a:bodyPr>
          <a:lstStyle/>
          <a:p>
            <a:r>
              <a:rPr lang="ar-EG" sz="3200" b="1" dirty="0" smtClean="0"/>
              <a:t>1</a:t>
            </a:r>
            <a:endParaRPr lang="en-US" sz="3200" b="1" dirty="0"/>
          </a:p>
        </p:txBody>
      </p:sp>
    </p:spTree>
    <p:extLst>
      <p:ext uri="{BB962C8B-B14F-4D97-AF65-F5344CB8AC3E}">
        <p14:creationId xmlns:p14="http://schemas.microsoft.com/office/powerpoint/2010/main" val="604994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 calcmode="lin" valueType="num">
                                      <p:cBhvr>
                                        <p:cTn id="37" dur="500" fill="hold"/>
                                        <p:tgtEl>
                                          <p:spTgt spid="13"/>
                                        </p:tgtEl>
                                        <p:attrNameLst>
                                          <p:attrName>style.rotation</p:attrName>
                                        </p:attrNameLst>
                                      </p:cBhvr>
                                      <p:tavLst>
                                        <p:tav tm="0">
                                          <p:val>
                                            <p:fltVal val="360"/>
                                          </p:val>
                                        </p:tav>
                                        <p:tav tm="100000">
                                          <p:val>
                                            <p:fltVal val="0"/>
                                          </p:val>
                                        </p:tav>
                                      </p:tavLst>
                                    </p:anim>
                                    <p:animEffect transition="in" filter="fade">
                                      <p:cBhvr>
                                        <p:cTn id="38" dur="500"/>
                                        <p:tgtEl>
                                          <p:spTgt spid="13"/>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 calcmode="lin" valueType="num">
                                      <p:cBhvr>
                                        <p:cTn id="43" dur="500" fill="hold"/>
                                        <p:tgtEl>
                                          <p:spTgt spid="15"/>
                                        </p:tgtEl>
                                        <p:attrNameLst>
                                          <p:attrName>style.rotation</p:attrName>
                                        </p:attrNameLst>
                                      </p:cBhvr>
                                      <p:tavLst>
                                        <p:tav tm="0">
                                          <p:val>
                                            <p:fltVal val="360"/>
                                          </p:val>
                                        </p:tav>
                                        <p:tav tm="100000">
                                          <p:val>
                                            <p:fltVal val="0"/>
                                          </p:val>
                                        </p:tav>
                                      </p:tavLst>
                                    </p:anim>
                                    <p:animEffect transition="in" filter="fade">
                                      <p:cBhvr>
                                        <p:cTn id="44" dur="500"/>
                                        <p:tgtEl>
                                          <p:spTgt spid="15"/>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style.rotation</p:attrName>
                                        </p:attrNameLst>
                                      </p:cBhvr>
                                      <p:tavLst>
                                        <p:tav tm="0">
                                          <p:val>
                                            <p:fltVal val="360"/>
                                          </p:val>
                                        </p:tav>
                                        <p:tav tm="100000">
                                          <p:val>
                                            <p:fltVal val="0"/>
                                          </p:val>
                                        </p:tav>
                                      </p:tavLst>
                                    </p:anim>
                                    <p:animEffect transition="in" filter="fade">
                                      <p:cBhvr>
                                        <p:cTn id="50" dur="500"/>
                                        <p:tgtEl>
                                          <p:spTgt spid="9"/>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style.rotation</p:attrName>
                                        </p:attrNameLst>
                                      </p:cBhvr>
                                      <p:tavLst>
                                        <p:tav tm="0">
                                          <p:val>
                                            <p:fltVal val="360"/>
                                          </p:val>
                                        </p:tav>
                                        <p:tav tm="100000">
                                          <p:val>
                                            <p:fltVal val="0"/>
                                          </p:val>
                                        </p:tav>
                                      </p:tavLst>
                                    </p:anim>
                                    <p:animEffect transition="in" filter="fade">
                                      <p:cBhvr>
                                        <p:cTn id="56" dur="500"/>
                                        <p:tgtEl>
                                          <p:spTgt spid="16"/>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 calcmode="lin" valueType="num">
                                      <p:cBhvr>
                                        <p:cTn id="61" dur="500" fill="hold"/>
                                        <p:tgtEl>
                                          <p:spTgt spid="11"/>
                                        </p:tgtEl>
                                        <p:attrNameLst>
                                          <p:attrName>style.rotation</p:attrName>
                                        </p:attrNameLst>
                                      </p:cBhvr>
                                      <p:tavLst>
                                        <p:tav tm="0">
                                          <p:val>
                                            <p:fltVal val="360"/>
                                          </p:val>
                                        </p:tav>
                                        <p:tav tm="100000">
                                          <p:val>
                                            <p:fltVal val="0"/>
                                          </p:val>
                                        </p:tav>
                                      </p:tavLst>
                                    </p:anim>
                                    <p:animEffect transition="in" filter="fade">
                                      <p:cBhvr>
                                        <p:cTn id="62" dur="500"/>
                                        <p:tgtEl>
                                          <p:spTgt spid="11"/>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 calcmode="lin" valueType="num">
                                      <p:cBhvr>
                                        <p:cTn id="67" dur="500" fill="hold"/>
                                        <p:tgtEl>
                                          <p:spTgt spid="10"/>
                                        </p:tgtEl>
                                        <p:attrNameLst>
                                          <p:attrName>style.rotation</p:attrName>
                                        </p:attrNameLst>
                                      </p:cBhvr>
                                      <p:tavLst>
                                        <p:tav tm="0">
                                          <p:val>
                                            <p:fltVal val="360"/>
                                          </p:val>
                                        </p:tav>
                                        <p:tav tm="100000">
                                          <p:val>
                                            <p:fltVal val="0"/>
                                          </p:val>
                                        </p:tav>
                                      </p:tavLst>
                                    </p:anim>
                                    <p:animEffect transition="in" filter="fade">
                                      <p:cBhvr>
                                        <p:cTn id="68" dur="500"/>
                                        <p:tgtEl>
                                          <p:spTgt spid="1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360"/>
                                          </p:val>
                                        </p:tav>
                                        <p:tav tm="100000">
                                          <p:val>
                                            <p:fltVal val="0"/>
                                          </p:val>
                                        </p:tav>
                                      </p:tavLst>
                                    </p:anim>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590" y="833015"/>
            <a:ext cx="4877410" cy="458115"/>
          </a:xfrm>
        </p:spPr>
        <p:txBody>
          <a:bodyPr>
            <a:noAutofit/>
          </a:bodyPr>
          <a:lstStyle/>
          <a:p>
            <a:r>
              <a:rPr lang="ar-EG" b="1" dirty="0" smtClean="0">
                <a:solidFill>
                  <a:srgbClr val="FF0000"/>
                </a:solidFill>
              </a:rPr>
              <a:t>ب- مناطق متوسطة المطر :</a:t>
            </a:r>
            <a:endParaRPr lang="en-US" b="1" dirty="0">
              <a:solidFill>
                <a:srgbClr val="FF0000"/>
              </a:solidFill>
            </a:endParaRPr>
          </a:p>
        </p:txBody>
      </p:sp>
      <p:grpSp>
        <p:nvGrpSpPr>
          <p:cNvPr id="4" name="Diagram group"/>
          <p:cNvGrpSpPr/>
          <p:nvPr/>
        </p:nvGrpSpPr>
        <p:grpSpPr>
          <a:xfrm>
            <a:off x="5182820" y="2054655"/>
            <a:ext cx="4421343" cy="4359210"/>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مثل المناطق الواقعة على الساحل الشمالى للبحر المتوسط فى أوربا .</a:t>
                </a:r>
                <a:endParaRPr lang="en-US" sz="4000" b="1" kern="1200" dirty="0">
                  <a:solidFill>
                    <a:schemeClr val="tx1"/>
                  </a:solidFill>
                </a:endParaRPr>
              </a:p>
            </p:txBody>
          </p:sp>
        </p:grpSp>
      </p:gr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3732" y="2478150"/>
            <a:ext cx="4877410" cy="3512215"/>
          </a:xfrm>
          <a:prstGeom prst="rect">
            <a:avLst/>
          </a:prstGeom>
          <a:ln>
            <a:noFill/>
          </a:ln>
          <a:effectLst>
            <a:outerShdw blurRad="190500" algn="tl" rotWithShape="0">
              <a:srgbClr val="000000">
                <a:alpha val="70000"/>
              </a:srgbClr>
            </a:outerShdw>
          </a:effectLst>
        </p:spPr>
      </p:pic>
      <p:sp>
        <p:nvSpPr>
          <p:cNvPr id="9" name="TextBox 8"/>
          <p:cNvSpPr txBox="1"/>
          <p:nvPr/>
        </p:nvSpPr>
        <p:spPr>
          <a:xfrm>
            <a:off x="934354" y="2743515"/>
            <a:ext cx="1221640" cy="584775"/>
          </a:xfrm>
          <a:prstGeom prst="rect">
            <a:avLst/>
          </a:prstGeom>
          <a:noFill/>
        </p:spPr>
        <p:txBody>
          <a:bodyPr wrap="square" rtlCol="0">
            <a:spAutoFit/>
          </a:bodyPr>
          <a:lstStyle/>
          <a:p>
            <a:r>
              <a:rPr lang="ar-EG" sz="3200" b="1" dirty="0" smtClean="0"/>
              <a:t>2</a:t>
            </a:r>
            <a:endParaRPr lang="en-US" sz="3200" b="1" dirty="0"/>
          </a:p>
        </p:txBody>
      </p:sp>
      <p:sp>
        <p:nvSpPr>
          <p:cNvPr id="10" name="TextBox 9"/>
          <p:cNvSpPr txBox="1"/>
          <p:nvPr/>
        </p:nvSpPr>
        <p:spPr>
          <a:xfrm>
            <a:off x="1520445" y="2928750"/>
            <a:ext cx="1221640" cy="584775"/>
          </a:xfrm>
          <a:prstGeom prst="rect">
            <a:avLst/>
          </a:prstGeom>
          <a:noFill/>
        </p:spPr>
        <p:txBody>
          <a:bodyPr wrap="square" rtlCol="0">
            <a:spAutoFit/>
          </a:bodyPr>
          <a:lstStyle/>
          <a:p>
            <a:r>
              <a:rPr lang="ar-EG" sz="3200" b="1" dirty="0" smtClean="0"/>
              <a:t>2</a:t>
            </a:r>
            <a:endParaRPr lang="en-US" sz="3200" b="1" dirty="0"/>
          </a:p>
        </p:txBody>
      </p:sp>
      <p:sp>
        <p:nvSpPr>
          <p:cNvPr id="11" name="TextBox 10"/>
          <p:cNvSpPr txBox="1"/>
          <p:nvPr/>
        </p:nvSpPr>
        <p:spPr>
          <a:xfrm>
            <a:off x="3911722" y="3035903"/>
            <a:ext cx="1221640" cy="584775"/>
          </a:xfrm>
          <a:prstGeom prst="rect">
            <a:avLst/>
          </a:prstGeom>
          <a:noFill/>
        </p:spPr>
        <p:txBody>
          <a:bodyPr wrap="square" rtlCol="0">
            <a:spAutoFit/>
          </a:bodyPr>
          <a:lstStyle/>
          <a:p>
            <a:r>
              <a:rPr lang="ar-EG" sz="3200" b="1" dirty="0" smtClean="0"/>
              <a:t>2</a:t>
            </a:r>
            <a:endParaRPr lang="en-US" sz="3200" b="1" dirty="0"/>
          </a:p>
        </p:txBody>
      </p:sp>
      <p:sp>
        <p:nvSpPr>
          <p:cNvPr id="12" name="TextBox 11"/>
          <p:cNvSpPr txBox="1"/>
          <p:nvPr/>
        </p:nvSpPr>
        <p:spPr>
          <a:xfrm>
            <a:off x="2663024" y="2770537"/>
            <a:ext cx="1221640" cy="584775"/>
          </a:xfrm>
          <a:prstGeom prst="rect">
            <a:avLst/>
          </a:prstGeom>
          <a:noFill/>
        </p:spPr>
        <p:txBody>
          <a:bodyPr wrap="square" rtlCol="0">
            <a:spAutoFit/>
          </a:bodyPr>
          <a:lstStyle/>
          <a:p>
            <a:r>
              <a:rPr lang="ar-EG" sz="3200" b="1" dirty="0" smtClean="0"/>
              <a:t>2</a:t>
            </a:r>
            <a:endParaRPr lang="en-US" sz="3200" b="1" dirty="0"/>
          </a:p>
        </p:txBody>
      </p:sp>
      <p:sp>
        <p:nvSpPr>
          <p:cNvPr id="13" name="TextBox 12"/>
          <p:cNvSpPr txBox="1"/>
          <p:nvPr/>
        </p:nvSpPr>
        <p:spPr>
          <a:xfrm>
            <a:off x="1872047" y="4016371"/>
            <a:ext cx="1221640" cy="584775"/>
          </a:xfrm>
          <a:prstGeom prst="rect">
            <a:avLst/>
          </a:prstGeom>
          <a:noFill/>
        </p:spPr>
        <p:txBody>
          <a:bodyPr wrap="square" rtlCol="0">
            <a:spAutoFit/>
          </a:bodyPr>
          <a:lstStyle/>
          <a:p>
            <a:r>
              <a:rPr lang="ar-EG" sz="3200" b="1" dirty="0" smtClean="0"/>
              <a:t>2</a:t>
            </a:r>
            <a:endParaRPr lang="en-US" sz="3200" b="1" dirty="0"/>
          </a:p>
        </p:txBody>
      </p:sp>
      <p:sp>
        <p:nvSpPr>
          <p:cNvPr id="14" name="TextBox 13"/>
          <p:cNvSpPr txBox="1"/>
          <p:nvPr/>
        </p:nvSpPr>
        <p:spPr>
          <a:xfrm>
            <a:off x="2877870" y="3994944"/>
            <a:ext cx="1221640" cy="584775"/>
          </a:xfrm>
          <a:prstGeom prst="rect">
            <a:avLst/>
          </a:prstGeom>
          <a:noFill/>
        </p:spPr>
        <p:txBody>
          <a:bodyPr wrap="square" rtlCol="0">
            <a:spAutoFit/>
          </a:bodyPr>
          <a:lstStyle/>
          <a:p>
            <a:r>
              <a:rPr lang="ar-EG" sz="3200" b="1" dirty="0" smtClean="0"/>
              <a:t>2</a:t>
            </a:r>
            <a:endParaRPr lang="en-US" sz="3200" b="1" dirty="0"/>
          </a:p>
        </p:txBody>
      </p:sp>
      <p:sp>
        <p:nvSpPr>
          <p:cNvPr id="15" name="TextBox 14"/>
          <p:cNvSpPr txBox="1"/>
          <p:nvPr/>
        </p:nvSpPr>
        <p:spPr>
          <a:xfrm>
            <a:off x="4397514" y="4504116"/>
            <a:ext cx="1221640" cy="584775"/>
          </a:xfrm>
          <a:prstGeom prst="rect">
            <a:avLst/>
          </a:prstGeom>
          <a:noFill/>
        </p:spPr>
        <p:txBody>
          <a:bodyPr wrap="square" rtlCol="0">
            <a:spAutoFit/>
          </a:bodyPr>
          <a:lstStyle/>
          <a:p>
            <a:r>
              <a:rPr lang="ar-EG" sz="3200" b="1" dirty="0" smtClean="0"/>
              <a:t>2</a:t>
            </a:r>
            <a:endParaRPr lang="en-US" sz="3200" b="1" dirty="0"/>
          </a:p>
        </p:txBody>
      </p:sp>
      <p:sp>
        <p:nvSpPr>
          <p:cNvPr id="16" name="TextBox 15"/>
          <p:cNvSpPr txBox="1"/>
          <p:nvPr/>
        </p:nvSpPr>
        <p:spPr>
          <a:xfrm>
            <a:off x="2157955" y="2612324"/>
            <a:ext cx="615677" cy="461665"/>
          </a:xfrm>
          <a:prstGeom prst="rect">
            <a:avLst/>
          </a:prstGeom>
          <a:noFill/>
        </p:spPr>
        <p:txBody>
          <a:bodyPr wrap="square" rtlCol="0">
            <a:spAutoFit/>
          </a:bodyPr>
          <a:lstStyle/>
          <a:p>
            <a:r>
              <a:rPr lang="ar-EG" sz="2400" b="1" dirty="0" smtClean="0"/>
              <a:t>2</a:t>
            </a:r>
            <a:endParaRPr lang="en-US" sz="2400" b="1" dirty="0"/>
          </a:p>
        </p:txBody>
      </p:sp>
      <p:sp>
        <p:nvSpPr>
          <p:cNvPr id="17" name="TextBox 16"/>
          <p:cNvSpPr txBox="1"/>
          <p:nvPr/>
        </p:nvSpPr>
        <p:spPr>
          <a:xfrm>
            <a:off x="1556071" y="4612517"/>
            <a:ext cx="1221640" cy="584775"/>
          </a:xfrm>
          <a:prstGeom prst="rect">
            <a:avLst/>
          </a:prstGeom>
          <a:noFill/>
        </p:spPr>
        <p:txBody>
          <a:bodyPr wrap="square" rtlCol="0">
            <a:spAutoFit/>
          </a:bodyPr>
          <a:lstStyle/>
          <a:p>
            <a:r>
              <a:rPr lang="ar-EG" sz="3200" b="1" dirty="0" smtClean="0"/>
              <a:t>2</a:t>
            </a:r>
            <a:endParaRPr lang="en-US" sz="3200" b="1" dirty="0"/>
          </a:p>
        </p:txBody>
      </p:sp>
      <p:sp>
        <p:nvSpPr>
          <p:cNvPr id="18" name="TextBox 17"/>
          <p:cNvSpPr txBox="1"/>
          <p:nvPr/>
        </p:nvSpPr>
        <p:spPr>
          <a:xfrm>
            <a:off x="1123047" y="4469712"/>
            <a:ext cx="518597" cy="461665"/>
          </a:xfrm>
          <a:prstGeom prst="rect">
            <a:avLst/>
          </a:prstGeom>
          <a:noFill/>
        </p:spPr>
        <p:txBody>
          <a:bodyPr wrap="square" rtlCol="0">
            <a:spAutoFit/>
          </a:bodyPr>
          <a:lstStyle/>
          <a:p>
            <a:r>
              <a:rPr lang="ar-EG" sz="2400" b="1" dirty="0" smtClean="0"/>
              <a:t>2</a:t>
            </a:r>
            <a:endParaRPr lang="en-US" sz="2400" b="1" dirty="0"/>
          </a:p>
        </p:txBody>
      </p:sp>
    </p:spTree>
    <p:extLst>
      <p:ext uri="{BB962C8B-B14F-4D97-AF65-F5344CB8AC3E}">
        <p14:creationId xmlns:p14="http://schemas.microsoft.com/office/powerpoint/2010/main" val="4191173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8"/>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7"/>
                                        </p:tgtEl>
                                      </p:cBhvr>
                                    </p:animEffect>
                                  </p:childTnLst>
                                </p:cTn>
                              </p:par>
                              <p:par>
                                <p:cTn id="58" presetID="2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3" dur="1000" fill="hold"/>
                                        <p:tgtEl>
                                          <p:spTgt spid="14"/>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4"/>
                                        </p:tgtEl>
                                      </p:cBhvr>
                                    </p:animEffect>
                                  </p:childTnLst>
                                </p:cTn>
                              </p:par>
                              <p:par>
                                <p:cTn id="68" presetID="25"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3" dur="1000" fill="hold"/>
                                        <p:tgtEl>
                                          <p:spTgt spid="15"/>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5"/>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3" dur="1000" fill="hold"/>
                                        <p:tgtEl>
                                          <p:spTgt spid="11"/>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1"/>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3" dur="1000" fill="hold"/>
                                        <p:tgtEl>
                                          <p:spTgt spid="12"/>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12"/>
                                        </p:tgtEl>
                                      </p:cBhvr>
                                    </p:animEffect>
                                  </p:childTnLst>
                                </p:cTn>
                              </p:par>
                              <p:par>
                                <p:cTn id="98" presetID="25" presetClass="entr" presetSubtype="0"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3" dur="1000" fill="hold"/>
                                        <p:tgtEl>
                                          <p:spTgt spid="1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6"/>
                                        </p:tgtEl>
                                      </p:cBhvr>
                                    </p:animEffect>
                                  </p:childTnLst>
                                </p:cTn>
                              </p:par>
                              <p:par>
                                <p:cTn id="108" presetID="25" presetClass="entr" presetSubtype="0" fill="hold" grpId="0" nodeType="withEffect">
                                  <p:stCondLst>
                                    <p:cond delay="0"/>
                                  </p:stCondLst>
                                  <p:childTnLst>
                                    <p:set>
                                      <p:cBhvr>
                                        <p:cTn id="109" dur="1" fill="hold">
                                          <p:stCondLst>
                                            <p:cond delay="0"/>
                                          </p:stCondLst>
                                        </p:cTn>
                                        <p:tgtEl>
                                          <p:spTgt spid="10"/>
                                        </p:tgtEl>
                                        <p:attrNameLst>
                                          <p:attrName>style.visibility</p:attrName>
                                        </p:attrNameLst>
                                      </p:cBhvr>
                                      <p:to>
                                        <p:strVal val="visible"/>
                                      </p:to>
                                    </p:set>
                                    <p:anim calcmode="lin" valueType="num">
                                      <p:cBhvr>
                                        <p:cTn id="11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1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1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13" dur="1000" fill="hold"/>
                                        <p:tgtEl>
                                          <p:spTgt spid="10"/>
                                        </p:tgtEl>
                                        <p:attrNameLst>
                                          <p:attrName>ppt_h</p:attrName>
                                        </p:attrNameLst>
                                      </p:cBhvr>
                                      <p:tavLst>
                                        <p:tav tm="0">
                                          <p:val>
                                            <p:strVal val="#ppt_h"/>
                                          </p:val>
                                        </p:tav>
                                        <p:tav tm="100000">
                                          <p:val>
                                            <p:strVal val="#ppt_h"/>
                                          </p:val>
                                        </p:tav>
                                      </p:tavLst>
                                    </p:anim>
                                    <p:anim calcmode="lin" valueType="num">
                                      <p:cBhvr>
                                        <p:cTn id="11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1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1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17" dur="1000" decel="50000">
                                          <p:stCondLst>
                                            <p:cond delay="0"/>
                                          </p:stCondLst>
                                        </p:cTn>
                                        <p:tgtEl>
                                          <p:spTgt spid="10"/>
                                        </p:tgtEl>
                                      </p:cBhvr>
                                    </p:animEffect>
                                  </p:childTnLst>
                                </p:cTn>
                              </p:par>
                              <p:par>
                                <p:cTn id="118" presetID="25" presetClass="entr" presetSubtype="0" fill="hold" grpId="0" nodeType="withEffect">
                                  <p:stCondLst>
                                    <p:cond delay="0"/>
                                  </p:stCondLst>
                                  <p:childTnLst>
                                    <p:set>
                                      <p:cBhvr>
                                        <p:cTn id="119" dur="1" fill="hold">
                                          <p:stCondLst>
                                            <p:cond delay="0"/>
                                          </p:stCondLst>
                                        </p:cTn>
                                        <p:tgtEl>
                                          <p:spTgt spid="9"/>
                                        </p:tgtEl>
                                        <p:attrNameLst>
                                          <p:attrName>style.visibility</p:attrName>
                                        </p:attrNameLst>
                                      </p:cBhvr>
                                      <p:to>
                                        <p:strVal val="visible"/>
                                      </p:to>
                                    </p:set>
                                    <p:anim calcmode="lin" valueType="num">
                                      <p:cBhvr>
                                        <p:cTn id="12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23" dur="1000" fill="hold"/>
                                        <p:tgtEl>
                                          <p:spTgt spid="9"/>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rmAutofit fontScale="90000"/>
          </a:bodyPr>
          <a:lstStyle/>
          <a:p>
            <a:r>
              <a:rPr lang="ar-EG" b="1" dirty="0" smtClean="0">
                <a:solidFill>
                  <a:srgbClr val="FF0000"/>
                </a:solidFill>
              </a:rPr>
              <a:t>ج: مناطق نادرة المطر :</a:t>
            </a:r>
            <a:endParaRPr lang="en-US" b="1" dirty="0">
              <a:solidFill>
                <a:srgbClr val="FF0000"/>
              </a:solidFill>
            </a:endParaRPr>
          </a:p>
        </p:txBody>
      </p:sp>
      <p:grpSp>
        <p:nvGrpSpPr>
          <p:cNvPr id="4" name="Diagram group"/>
          <p:cNvGrpSpPr/>
          <p:nvPr/>
        </p:nvGrpSpPr>
        <p:grpSpPr>
          <a:xfrm>
            <a:off x="5182820" y="2054655"/>
            <a:ext cx="4421343" cy="4359210"/>
            <a:chOff x="-1" y="1"/>
            <a:chExt cx="8398776" cy="4428444"/>
          </a:xfrm>
          <a:scene3d>
            <a:camera prst="isometricOffAxis2Left" zoom="95000"/>
            <a:lightRig rig="flat" dir="t"/>
          </a:scene3d>
        </p:grpSpPr>
        <p:grpSp>
          <p:nvGrpSpPr>
            <p:cNvPr id="5" name="Group 4"/>
            <p:cNvGrpSpPr/>
            <p:nvPr/>
          </p:nvGrpSpPr>
          <p:grpSpPr>
            <a:xfrm>
              <a:off x="-1" y="1"/>
              <a:ext cx="8398776" cy="4428444"/>
              <a:chOff x="-1" y="1"/>
              <a:chExt cx="8398776" cy="4428444"/>
            </a:xfrm>
          </p:grpSpPr>
          <p:sp>
            <p:nvSpPr>
              <p:cNvPr id="6" name="Flowchart: Manual Operation 5"/>
              <p:cNvSpPr/>
              <p:nvPr/>
            </p:nvSpPr>
            <p:spPr>
              <a:xfrm rot="16200000">
                <a:off x="1985165" y="-1985165"/>
                <a:ext cx="4428444" cy="8398775"/>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885689"/>
                <a:ext cx="8398775" cy="26570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0" tIns="0" rIns="279400" bIns="0" numCol="1" spcCol="1270" anchor="ctr" anchorCtr="0">
                <a:noAutofit/>
              </a:bodyPr>
              <a:lstStyle/>
              <a:p>
                <a:pPr lvl="0" algn="ctr" defTabSz="1955800">
                  <a:lnSpc>
                    <a:spcPct val="90000"/>
                  </a:lnSpc>
                  <a:spcBef>
                    <a:spcPct val="0"/>
                  </a:spcBef>
                  <a:spcAft>
                    <a:spcPct val="35000"/>
                  </a:spcAft>
                </a:pPr>
                <a:r>
                  <a:rPr lang="ar-EG" sz="4000" b="1" kern="1200" dirty="0" smtClean="0">
                    <a:solidFill>
                      <a:schemeClr val="tx1"/>
                    </a:solidFill>
                  </a:rPr>
                  <a:t>مثل الصحراء الكبرى فى شمال افريقيا .</a:t>
                </a:r>
                <a:endParaRPr lang="en-US" sz="4000" b="1" kern="1200" dirty="0">
                  <a:solidFill>
                    <a:schemeClr val="tx1"/>
                  </a:solidFill>
                </a:endParaRPr>
              </a:p>
            </p:txBody>
          </p:sp>
        </p:grpSp>
      </p:gr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3732" y="2478150"/>
            <a:ext cx="4877410" cy="3512215"/>
          </a:xfrm>
          <a:prstGeom prst="rect">
            <a:avLst/>
          </a:prstGeom>
          <a:ln>
            <a:noFill/>
          </a:ln>
          <a:effectLst>
            <a:outerShdw blurRad="190500" algn="tl" rotWithShape="0">
              <a:srgbClr val="000000">
                <a:alpha val="70000"/>
              </a:srgbClr>
            </a:outerShdw>
          </a:effectLst>
        </p:spPr>
      </p:pic>
      <p:sp>
        <p:nvSpPr>
          <p:cNvPr id="9" name="TextBox 8"/>
          <p:cNvSpPr txBox="1"/>
          <p:nvPr/>
        </p:nvSpPr>
        <p:spPr>
          <a:xfrm>
            <a:off x="1059785" y="4650640"/>
            <a:ext cx="878207" cy="646331"/>
          </a:xfrm>
          <a:prstGeom prst="rect">
            <a:avLst/>
          </a:prstGeom>
          <a:noFill/>
        </p:spPr>
        <p:txBody>
          <a:bodyPr wrap="square" rtlCol="0">
            <a:spAutoFit/>
          </a:bodyPr>
          <a:lstStyle/>
          <a:p>
            <a:r>
              <a:rPr lang="ar-EG" sz="3600" b="1" dirty="0" smtClean="0"/>
              <a:t>3</a:t>
            </a:r>
            <a:endParaRPr lang="en-US" sz="3600" b="1" dirty="0"/>
          </a:p>
        </p:txBody>
      </p:sp>
      <p:sp>
        <p:nvSpPr>
          <p:cNvPr id="10" name="TextBox 9"/>
          <p:cNvSpPr txBox="1"/>
          <p:nvPr/>
        </p:nvSpPr>
        <p:spPr>
          <a:xfrm>
            <a:off x="1550566" y="4234257"/>
            <a:ext cx="878207" cy="646331"/>
          </a:xfrm>
          <a:prstGeom prst="rect">
            <a:avLst/>
          </a:prstGeom>
          <a:noFill/>
        </p:spPr>
        <p:txBody>
          <a:bodyPr wrap="square" rtlCol="0">
            <a:spAutoFit/>
          </a:bodyPr>
          <a:lstStyle/>
          <a:p>
            <a:r>
              <a:rPr lang="ar-EG" sz="3600" b="1" dirty="0" smtClean="0"/>
              <a:t>3</a:t>
            </a:r>
            <a:endParaRPr lang="en-US" sz="3600" b="1" dirty="0"/>
          </a:p>
        </p:txBody>
      </p:sp>
      <p:sp>
        <p:nvSpPr>
          <p:cNvPr id="11" name="TextBox 10"/>
          <p:cNvSpPr txBox="1"/>
          <p:nvPr/>
        </p:nvSpPr>
        <p:spPr>
          <a:xfrm>
            <a:off x="3291188" y="2871543"/>
            <a:ext cx="878207" cy="646331"/>
          </a:xfrm>
          <a:prstGeom prst="rect">
            <a:avLst/>
          </a:prstGeom>
          <a:noFill/>
        </p:spPr>
        <p:txBody>
          <a:bodyPr wrap="square" rtlCol="0">
            <a:spAutoFit/>
          </a:bodyPr>
          <a:lstStyle/>
          <a:p>
            <a:r>
              <a:rPr lang="ar-EG" sz="3600" b="1" dirty="0" smtClean="0"/>
              <a:t>3</a:t>
            </a:r>
            <a:endParaRPr lang="en-US" sz="3600" b="1" dirty="0"/>
          </a:p>
        </p:txBody>
      </p:sp>
      <p:sp>
        <p:nvSpPr>
          <p:cNvPr id="12" name="TextBox 11"/>
          <p:cNvSpPr txBox="1"/>
          <p:nvPr/>
        </p:nvSpPr>
        <p:spPr>
          <a:xfrm>
            <a:off x="4169395" y="4229024"/>
            <a:ext cx="878207" cy="646331"/>
          </a:xfrm>
          <a:prstGeom prst="rect">
            <a:avLst/>
          </a:prstGeom>
          <a:noFill/>
        </p:spPr>
        <p:txBody>
          <a:bodyPr wrap="square" rtlCol="0">
            <a:spAutoFit/>
          </a:bodyPr>
          <a:lstStyle/>
          <a:p>
            <a:r>
              <a:rPr lang="ar-EG" sz="3600" b="1" dirty="0" smtClean="0"/>
              <a:t>3</a:t>
            </a:r>
            <a:endParaRPr lang="en-US" sz="3600" b="1" dirty="0"/>
          </a:p>
        </p:txBody>
      </p:sp>
      <p:sp>
        <p:nvSpPr>
          <p:cNvPr id="13" name="TextBox 12"/>
          <p:cNvSpPr txBox="1"/>
          <p:nvPr/>
        </p:nvSpPr>
        <p:spPr>
          <a:xfrm>
            <a:off x="2653436" y="3291696"/>
            <a:ext cx="878207" cy="646331"/>
          </a:xfrm>
          <a:prstGeom prst="rect">
            <a:avLst/>
          </a:prstGeom>
          <a:noFill/>
        </p:spPr>
        <p:txBody>
          <a:bodyPr wrap="square" rtlCol="0">
            <a:spAutoFit/>
          </a:bodyPr>
          <a:lstStyle/>
          <a:p>
            <a:r>
              <a:rPr lang="ar-EG" sz="3600" b="1" dirty="0" smtClean="0"/>
              <a:t>3</a:t>
            </a:r>
            <a:endParaRPr lang="en-US" sz="3600" b="1" dirty="0"/>
          </a:p>
        </p:txBody>
      </p:sp>
      <p:sp>
        <p:nvSpPr>
          <p:cNvPr id="14" name="TextBox 13"/>
          <p:cNvSpPr txBox="1"/>
          <p:nvPr/>
        </p:nvSpPr>
        <p:spPr>
          <a:xfrm>
            <a:off x="2073210" y="2324140"/>
            <a:ext cx="878207" cy="646331"/>
          </a:xfrm>
          <a:prstGeom prst="rect">
            <a:avLst/>
          </a:prstGeom>
          <a:noFill/>
        </p:spPr>
        <p:txBody>
          <a:bodyPr wrap="square" rtlCol="0">
            <a:spAutoFit/>
          </a:bodyPr>
          <a:lstStyle/>
          <a:p>
            <a:r>
              <a:rPr lang="ar-EG" sz="3600" b="1" dirty="0" smtClean="0"/>
              <a:t>3</a:t>
            </a:r>
            <a:endParaRPr lang="en-US" sz="3600" b="1" dirty="0"/>
          </a:p>
        </p:txBody>
      </p:sp>
      <p:sp>
        <p:nvSpPr>
          <p:cNvPr id="15" name="TextBox 14"/>
          <p:cNvSpPr txBox="1"/>
          <p:nvPr/>
        </p:nvSpPr>
        <p:spPr>
          <a:xfrm>
            <a:off x="1195002" y="2632868"/>
            <a:ext cx="878207" cy="646331"/>
          </a:xfrm>
          <a:prstGeom prst="rect">
            <a:avLst/>
          </a:prstGeom>
          <a:noFill/>
        </p:spPr>
        <p:txBody>
          <a:bodyPr wrap="square" rtlCol="0">
            <a:spAutoFit/>
          </a:bodyPr>
          <a:lstStyle/>
          <a:p>
            <a:r>
              <a:rPr lang="ar-EG" sz="3600" b="1" dirty="0" smtClean="0"/>
              <a:t>3</a:t>
            </a:r>
            <a:endParaRPr lang="en-US" sz="3600" b="1" dirty="0"/>
          </a:p>
        </p:txBody>
      </p:sp>
      <p:sp>
        <p:nvSpPr>
          <p:cNvPr id="16" name="TextBox 15"/>
          <p:cNvSpPr txBox="1"/>
          <p:nvPr/>
        </p:nvSpPr>
        <p:spPr>
          <a:xfrm>
            <a:off x="2951417" y="4207888"/>
            <a:ext cx="878207" cy="646331"/>
          </a:xfrm>
          <a:prstGeom prst="rect">
            <a:avLst/>
          </a:prstGeom>
          <a:noFill/>
        </p:spPr>
        <p:txBody>
          <a:bodyPr wrap="square" rtlCol="0">
            <a:spAutoFit/>
          </a:bodyPr>
          <a:lstStyle/>
          <a:p>
            <a:r>
              <a:rPr lang="ar-EG" sz="3600" b="1" dirty="0" smtClean="0"/>
              <a:t>3</a:t>
            </a:r>
            <a:endParaRPr lang="en-US" sz="3600" b="1" dirty="0"/>
          </a:p>
        </p:txBody>
      </p:sp>
      <p:sp>
        <p:nvSpPr>
          <p:cNvPr id="17" name="TextBox 16"/>
          <p:cNvSpPr txBox="1"/>
          <p:nvPr/>
        </p:nvSpPr>
        <p:spPr>
          <a:xfrm>
            <a:off x="2646452" y="4273842"/>
            <a:ext cx="407241" cy="646331"/>
          </a:xfrm>
          <a:prstGeom prst="rect">
            <a:avLst/>
          </a:prstGeom>
          <a:noFill/>
        </p:spPr>
        <p:txBody>
          <a:bodyPr wrap="square" rtlCol="0">
            <a:spAutoFit/>
          </a:bodyPr>
          <a:lstStyle/>
          <a:p>
            <a:r>
              <a:rPr lang="ar-EG" sz="3600" b="1" dirty="0" smtClean="0"/>
              <a:t>3</a:t>
            </a:r>
            <a:endParaRPr lang="en-US" sz="3600" b="1" dirty="0"/>
          </a:p>
        </p:txBody>
      </p:sp>
    </p:spTree>
    <p:extLst>
      <p:ext uri="{BB962C8B-B14F-4D97-AF65-F5344CB8AC3E}">
        <p14:creationId xmlns:p14="http://schemas.microsoft.com/office/powerpoint/2010/main" val="25596417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800" decel="100000"/>
                                        <p:tgtEl>
                                          <p:spTgt spid="8"/>
                                        </p:tgtEl>
                                      </p:cBhvr>
                                    </p:animEffect>
                                    <p:anim calcmode="lin" valueType="num">
                                      <p:cBhvr>
                                        <p:cTn id="28" dur="800" decel="100000" fill="hold"/>
                                        <p:tgtEl>
                                          <p:spTgt spid="8"/>
                                        </p:tgtEl>
                                        <p:attrNameLst>
                                          <p:attrName>style.rotation</p:attrName>
                                        </p:attrNameLst>
                                      </p:cBhvr>
                                      <p:tavLst>
                                        <p:tav tm="0">
                                          <p:val>
                                            <p:fltVal val="-90"/>
                                          </p:val>
                                        </p:tav>
                                        <p:tav tm="100000">
                                          <p:val>
                                            <p:fltVal val="0"/>
                                          </p:val>
                                        </p:tav>
                                      </p:tavLst>
                                    </p:anim>
                                    <p:anim calcmode="lin" valueType="num">
                                      <p:cBhvr>
                                        <p:cTn id="29" dur="800" decel="100000" fill="hold"/>
                                        <p:tgtEl>
                                          <p:spTgt spid="8"/>
                                        </p:tgtEl>
                                        <p:attrNameLst>
                                          <p:attrName>ppt_x</p:attrName>
                                        </p:attrNameLst>
                                      </p:cBhvr>
                                      <p:tavLst>
                                        <p:tav tm="0">
                                          <p:val>
                                            <p:strVal val="#ppt_x+0.4"/>
                                          </p:val>
                                        </p:tav>
                                        <p:tav tm="100000">
                                          <p:val>
                                            <p:strVal val="#ppt_x-0.05"/>
                                          </p:val>
                                        </p:tav>
                                      </p:tavLst>
                                    </p:anim>
                                    <p:anim calcmode="lin" valueType="num">
                                      <p:cBhvr>
                                        <p:cTn id="30" dur="800" decel="100000" fill="hold"/>
                                        <p:tgtEl>
                                          <p:spTgt spid="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0" dur="1000" fill="hold"/>
                                        <p:tgtEl>
                                          <p:spTgt spid="1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6"/>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90" dur="1000" fill="hold"/>
                                        <p:tgtEl>
                                          <p:spTgt spid="1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3"/>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0" dur="1000" fill="hold"/>
                                        <p:tgtEl>
                                          <p:spTgt spid="11"/>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11"/>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10" dur="1000" fill="hold"/>
                                        <p:tgtEl>
                                          <p:spTgt spid="14"/>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14"/>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p:cTn id="11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20" dur="1000" fill="hold"/>
                                        <p:tgtEl>
                                          <p:spTgt spid="15"/>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50359206"/>
              </p:ext>
            </p:extLst>
          </p:nvPr>
        </p:nvGraphicFramePr>
        <p:xfrm>
          <a:off x="296260" y="2582262"/>
          <a:ext cx="8704185" cy="4275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55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73499"/>
              </p:ext>
            </p:extLst>
          </p:nvPr>
        </p:nvGraphicFramePr>
        <p:xfrm>
          <a:off x="3961180" y="1138425"/>
          <a:ext cx="5182820" cy="5955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50360" y="64235"/>
            <a:ext cx="2143125" cy="214312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907" y="1443835"/>
            <a:ext cx="3206805" cy="2076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965" y="3887115"/>
            <a:ext cx="3116864" cy="19691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907080" y="680310"/>
            <a:ext cx="1527050" cy="584775"/>
          </a:xfrm>
          <a:prstGeom prst="rect">
            <a:avLst/>
          </a:prstGeom>
          <a:noFill/>
        </p:spPr>
        <p:txBody>
          <a:bodyPr wrap="square" rtlCol="0">
            <a:spAutoFit/>
          </a:bodyPr>
          <a:lstStyle/>
          <a:p>
            <a:pPr algn="ctr"/>
            <a:r>
              <a:rPr lang="ar-EG" sz="3200" b="1" dirty="0" smtClean="0"/>
              <a:t>الجفاف </a:t>
            </a:r>
            <a:endParaRPr lang="en-US" sz="3200" b="1" dirty="0"/>
          </a:p>
        </p:txBody>
      </p:sp>
      <p:sp>
        <p:nvSpPr>
          <p:cNvPr id="9" name="TextBox 8"/>
          <p:cNvSpPr txBox="1"/>
          <p:nvPr/>
        </p:nvSpPr>
        <p:spPr>
          <a:xfrm>
            <a:off x="1517900" y="6018789"/>
            <a:ext cx="1527050" cy="584775"/>
          </a:xfrm>
          <a:prstGeom prst="rect">
            <a:avLst/>
          </a:prstGeom>
          <a:noFill/>
        </p:spPr>
        <p:txBody>
          <a:bodyPr wrap="square" rtlCol="0">
            <a:spAutoFit/>
          </a:bodyPr>
          <a:lstStyle/>
          <a:p>
            <a:pPr algn="ctr"/>
            <a:r>
              <a:rPr lang="ar-EG" sz="3200" b="1" dirty="0" smtClean="0"/>
              <a:t>الأعاصير </a:t>
            </a:r>
            <a:endParaRPr lang="en-US" sz="3200" b="1" dirty="0"/>
          </a:p>
        </p:txBody>
      </p:sp>
    </p:spTree>
    <p:extLst>
      <p:ext uri="{BB962C8B-B14F-4D97-AF65-F5344CB8AC3E}">
        <p14:creationId xmlns:p14="http://schemas.microsoft.com/office/powerpoint/2010/main" val="15881219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anim calcmode="lin" valueType="num">
                                      <p:cBhvr>
                                        <p:cTn id="51" dur="2000" fill="hold"/>
                                        <p:tgtEl>
                                          <p:spTgt spid="9"/>
                                        </p:tgtEl>
                                        <p:attrNameLst>
                                          <p:attrName>style.rotation</p:attrName>
                                        </p:attrNameLst>
                                      </p:cBhvr>
                                      <p:tavLst>
                                        <p:tav tm="0">
                                          <p:val>
                                            <p:fltVal val="720"/>
                                          </p:val>
                                        </p:tav>
                                        <p:tav tm="100000">
                                          <p:val>
                                            <p:fltVal val="0"/>
                                          </p:val>
                                        </p:tav>
                                      </p:tavLst>
                                    </p:anim>
                                    <p:anim calcmode="lin" valueType="num">
                                      <p:cBhvr>
                                        <p:cTn id="52" dur="2000" fill="hold"/>
                                        <p:tgtEl>
                                          <p:spTgt spid="9"/>
                                        </p:tgtEl>
                                        <p:attrNameLst>
                                          <p:attrName>ppt_h</p:attrName>
                                        </p:attrNameLst>
                                      </p:cBhvr>
                                      <p:tavLst>
                                        <p:tav tm="0">
                                          <p:val>
                                            <p:fltVal val="0"/>
                                          </p:val>
                                        </p:tav>
                                        <p:tav tm="100000">
                                          <p:val>
                                            <p:strVal val="#ppt_h"/>
                                          </p:val>
                                        </p:tav>
                                      </p:tavLst>
                                    </p:anim>
                                    <p:anim calcmode="lin" valueType="num">
                                      <p:cBhvr>
                                        <p:cTn id="53"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7529119"/>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22024986"/>
              </p:ext>
            </p:extLst>
          </p:nvPr>
        </p:nvGraphicFramePr>
        <p:xfrm>
          <a:off x="448965" y="2512770"/>
          <a:ext cx="8551480" cy="36649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62205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8056612"/>
              </p:ext>
            </p:extLst>
          </p:nvPr>
        </p:nvGraphicFramePr>
        <p:xfrm>
          <a:off x="1670605" y="3276295"/>
          <a:ext cx="6096000" cy="152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053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85720"/>
            <a:ext cx="4572001" cy="458115"/>
          </a:xfrm>
        </p:spPr>
        <p:txBody>
          <a:bodyPr>
            <a:noAutofit/>
          </a:bodyPr>
          <a:lstStyle/>
          <a:p>
            <a:r>
              <a:rPr lang="ar-EG" b="1" dirty="0" smtClean="0">
                <a:solidFill>
                  <a:srgbClr val="FF0000"/>
                </a:solidFill>
              </a:rPr>
              <a:t>أ: تعريف المناخ :-</a:t>
            </a:r>
            <a:endParaRPr lang="en-US" b="1" dirty="0">
              <a:solidFill>
                <a:srgbClr val="FF0000"/>
              </a:solidFill>
            </a:endParaRPr>
          </a:p>
        </p:txBody>
      </p:sp>
      <p:graphicFrame>
        <p:nvGraphicFramePr>
          <p:cNvPr id="5" name="Diagram 4"/>
          <p:cNvGraphicFramePr/>
          <p:nvPr>
            <p:extLst>
              <p:ext uri="{D42A27DB-BD31-4B8C-83A1-F6EECF244321}">
                <p14:modId xmlns:p14="http://schemas.microsoft.com/office/powerpoint/2010/main" val="200498646"/>
              </p:ext>
            </p:extLst>
          </p:nvPr>
        </p:nvGraphicFramePr>
        <p:xfrm>
          <a:off x="3961180" y="2118732"/>
          <a:ext cx="5371972" cy="4739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0705" y="374900"/>
            <a:ext cx="3800475" cy="59554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34217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648</TotalTime>
  <Words>1097</Words>
  <Application>Microsoft Office PowerPoint</Application>
  <PresentationFormat>On-screen Show (4:3)</PresentationFormat>
  <Paragraphs>182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Adjacency</vt:lpstr>
      <vt:lpstr>الصف الأول الإعدادى</vt:lpstr>
      <vt:lpstr>الوحدة الأولى </vt:lpstr>
      <vt:lpstr>الدرس الأول </vt:lpstr>
      <vt:lpstr>أهداف الدرس </vt:lpstr>
      <vt:lpstr>PowerPoint Presentation</vt:lpstr>
      <vt:lpstr>PowerPoint Presentation</vt:lpstr>
      <vt:lpstr>PowerPoint Presentation</vt:lpstr>
      <vt:lpstr>PowerPoint Presentation</vt:lpstr>
      <vt:lpstr>أ: تعريف المناخ :-</vt:lpstr>
      <vt:lpstr>ب: الطقس : </vt:lpstr>
      <vt:lpstr>PowerPoint Presentation</vt:lpstr>
      <vt:lpstr>- عناصر المناخ :</vt:lpstr>
      <vt:lpstr>أولا : الحرارة :</vt:lpstr>
      <vt:lpstr>PowerPoint Presentation</vt:lpstr>
      <vt:lpstr>1- اختلاف موقع المكان بالنسبة لدوائر العرض :</vt:lpstr>
      <vt:lpstr>PowerPoint Presentation</vt:lpstr>
      <vt:lpstr>3- القرب أو البعد من المسطحات المائية :</vt:lpstr>
      <vt:lpstr>4- الغطاء النباتى :</vt:lpstr>
      <vt:lpstr>5- طول النهار :</vt:lpstr>
      <vt:lpstr>ثانيا : الضغط والرياح :</vt:lpstr>
      <vt:lpstr>PowerPoint Presentation</vt:lpstr>
      <vt:lpstr>PowerPoint Presentation</vt:lpstr>
      <vt:lpstr>PowerPoint Presentation</vt:lpstr>
      <vt:lpstr>أولا : الرياح الدائمة :</vt:lpstr>
      <vt:lpstr>PowerPoint Presentation</vt:lpstr>
      <vt:lpstr>PowerPoint Presentation</vt:lpstr>
      <vt:lpstr>أ- الرياح القطبية :</vt:lpstr>
      <vt:lpstr>ب- الرياح العكسية :</vt:lpstr>
      <vt:lpstr>ج: الرياح التجارية :</vt:lpstr>
      <vt:lpstr>ثانيا : الرياح الموسمية :</vt:lpstr>
      <vt:lpstr>أ- رياح موسمية صيفية :</vt:lpstr>
      <vt:lpstr>ب- رياح موسمية شتوية :</vt:lpstr>
      <vt:lpstr>ثالثا : الرياح المحلية :</vt:lpstr>
      <vt:lpstr>رابعا : نسيم البر والبحر :</vt:lpstr>
      <vt:lpstr>أ- نسيم البحر :</vt:lpstr>
      <vt:lpstr>ب- نسيم البر :</vt:lpstr>
      <vt:lpstr>ثالثا : الأمطار :</vt:lpstr>
      <vt:lpstr>PowerPoint Presentation</vt:lpstr>
      <vt:lpstr>PowerPoint Presentation</vt:lpstr>
      <vt:lpstr>أ- المطر التصاعدى :</vt:lpstr>
      <vt:lpstr>ب- المطر التضاريسى :</vt:lpstr>
      <vt:lpstr>ج- المطر الإعصارى :</vt:lpstr>
      <vt:lpstr>ب- التوزيع الجغرافى للأمطار :</vt:lpstr>
      <vt:lpstr>PowerPoint Presentation</vt:lpstr>
      <vt:lpstr>1- مناطق غزيرة الأمطار : </vt:lpstr>
      <vt:lpstr>ب- مناطق متوسطة المطر :</vt:lpstr>
      <vt:lpstr>ج: مناطق نادرة المطر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pc</cp:lastModifiedBy>
  <cp:revision>305</cp:revision>
  <dcterms:created xsi:type="dcterms:W3CDTF">2013-08-21T19:17:07Z</dcterms:created>
  <dcterms:modified xsi:type="dcterms:W3CDTF">2024-01-27T09:18:22Z</dcterms:modified>
</cp:coreProperties>
</file>