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32A68E2-4010-458C-82D6-65A94074D5D5}" type="datetimeFigureOut">
              <a:rPr lang="en-US" smtClean="0"/>
              <a:t>4/28/2024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207159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2A68E2-4010-458C-82D6-65A94074D5D5}"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45407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2A68E2-4010-458C-82D6-65A94074D5D5}"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100999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2A68E2-4010-458C-82D6-65A94074D5D5}"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0BFD6-5EB2-4FCE-935D-7C126EC135B3}"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56929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2A68E2-4010-458C-82D6-65A94074D5D5}"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208537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32A68E2-4010-458C-82D6-65A94074D5D5}" type="datetimeFigureOut">
              <a:rPr lang="en-US" smtClean="0"/>
              <a:t>4/28/2024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1468613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32A68E2-4010-458C-82D6-65A94074D5D5}" type="datetimeFigureOut">
              <a:rPr lang="en-US" smtClean="0"/>
              <a:t>4/28/2024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3150935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A68E2-4010-458C-82D6-65A94074D5D5}"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2574477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A68E2-4010-458C-82D6-65A94074D5D5}"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376213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A68E2-4010-458C-82D6-65A94074D5D5}"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244163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A68E2-4010-458C-82D6-65A94074D5D5}"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109362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2A68E2-4010-458C-82D6-65A94074D5D5}"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87026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2A68E2-4010-458C-82D6-65A94074D5D5}" type="datetimeFigureOut">
              <a:rPr lang="en-US" smtClean="0"/>
              <a:t>4/28/2024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426546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2A68E2-4010-458C-82D6-65A94074D5D5}" type="datetimeFigureOut">
              <a:rPr lang="en-US" smtClean="0"/>
              <a:t>4/28/2024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16057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A68E2-4010-458C-82D6-65A94074D5D5}" type="datetimeFigureOut">
              <a:rPr lang="en-US" smtClean="0"/>
              <a:t>4/28/2024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358396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2A68E2-4010-458C-82D6-65A94074D5D5}"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316786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2A68E2-4010-458C-82D6-65A94074D5D5}"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0BFD6-5EB2-4FCE-935D-7C126EC135B3}" type="slidenum">
              <a:rPr lang="en-US" smtClean="0"/>
              <a:t>‹#›</a:t>
            </a:fld>
            <a:endParaRPr lang="en-US"/>
          </a:p>
        </p:txBody>
      </p:sp>
    </p:spTree>
    <p:extLst>
      <p:ext uri="{BB962C8B-B14F-4D97-AF65-F5344CB8AC3E}">
        <p14:creationId xmlns:p14="http://schemas.microsoft.com/office/powerpoint/2010/main" val="283157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32A68E2-4010-458C-82D6-65A94074D5D5}" type="datetimeFigureOut">
              <a:rPr lang="en-US" smtClean="0"/>
              <a:t>4/28/2024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40BFD6-5EB2-4FCE-935D-7C126EC135B3}" type="slidenum">
              <a:rPr lang="en-US" smtClean="0"/>
              <a:t>‹#›</a:t>
            </a:fld>
            <a:endParaRPr lang="en-US"/>
          </a:p>
        </p:txBody>
      </p:sp>
    </p:spTree>
    <p:extLst>
      <p:ext uri="{BB962C8B-B14F-4D97-AF65-F5344CB8AC3E}">
        <p14:creationId xmlns:p14="http://schemas.microsoft.com/office/powerpoint/2010/main" val="22569679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40F5-78CD-8091-EC88-F771DF224163}"/>
              </a:ext>
            </a:extLst>
          </p:cNvPr>
          <p:cNvSpPr>
            <a:spLocks noGrp="1"/>
          </p:cNvSpPr>
          <p:nvPr>
            <p:ph type="ctrTitle"/>
          </p:nvPr>
        </p:nvSpPr>
        <p:spPr/>
        <p:txBody>
          <a:bodyPr/>
          <a:lstStyle/>
          <a:p>
            <a:r>
              <a:rPr lang="en-US" dirty="0"/>
              <a:t>2.2 Solutions and solubility</a:t>
            </a:r>
          </a:p>
        </p:txBody>
      </p:sp>
      <p:sp>
        <p:nvSpPr>
          <p:cNvPr id="3" name="Subtitle 2">
            <a:extLst>
              <a:ext uri="{FF2B5EF4-FFF2-40B4-BE49-F238E27FC236}">
                <a16:creationId xmlns:a16="http://schemas.microsoft.com/office/drawing/2014/main" id="{CCD8CF86-6FC4-DE37-7387-9665CFD61870}"/>
              </a:ext>
            </a:extLst>
          </p:cNvPr>
          <p:cNvSpPr>
            <a:spLocks noGrp="1"/>
          </p:cNvSpPr>
          <p:nvPr>
            <p:ph type="subTitle" idx="1"/>
          </p:nvPr>
        </p:nvSpPr>
        <p:spPr/>
        <p:txBody>
          <a:bodyPr/>
          <a:lstStyle/>
          <a:p>
            <a:pPr algn="ctr"/>
            <a:r>
              <a:rPr lang="en-US" dirty="0"/>
              <a:t>Unit 2 Lesson 2</a:t>
            </a:r>
          </a:p>
        </p:txBody>
      </p:sp>
    </p:spTree>
    <p:extLst>
      <p:ext uri="{BB962C8B-B14F-4D97-AF65-F5344CB8AC3E}">
        <p14:creationId xmlns:p14="http://schemas.microsoft.com/office/powerpoint/2010/main" val="272640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EEBBDB-742B-62A9-03CA-55A08AE644E4}"/>
              </a:ext>
            </a:extLst>
          </p:cNvPr>
          <p:cNvSpPr>
            <a:spLocks noGrp="1"/>
          </p:cNvSpPr>
          <p:nvPr>
            <p:ph type="title"/>
          </p:nvPr>
        </p:nvSpPr>
        <p:spPr>
          <a:xfrm>
            <a:off x="745266" y="542336"/>
            <a:ext cx="3127454" cy="147857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400" b="1" dirty="0">
                <a:solidFill>
                  <a:srgbClr val="FFFFFF"/>
                </a:solidFill>
              </a:rPr>
              <a:t>Solubility</a:t>
            </a:r>
          </a:p>
        </p:txBody>
      </p:sp>
      <p:sp>
        <p:nvSpPr>
          <p:cNvPr id="9" name="Content Placeholder 8">
            <a:extLst>
              <a:ext uri="{FF2B5EF4-FFF2-40B4-BE49-F238E27FC236}">
                <a16:creationId xmlns:a16="http://schemas.microsoft.com/office/drawing/2014/main" id="{56E6DF54-647D-6813-C5FF-43CB466704AB}"/>
              </a:ext>
            </a:extLst>
          </p:cNvPr>
          <p:cNvSpPr>
            <a:spLocks noGrp="1"/>
          </p:cNvSpPr>
          <p:nvPr>
            <p:ph idx="1"/>
          </p:nvPr>
        </p:nvSpPr>
        <p:spPr>
          <a:xfrm>
            <a:off x="66675" y="2171701"/>
            <a:ext cx="3916045" cy="3044824"/>
          </a:xfrm>
        </p:spPr>
        <p:style>
          <a:lnRef idx="2">
            <a:schemeClr val="accent1"/>
          </a:lnRef>
          <a:fillRef idx="1">
            <a:schemeClr val="lt1"/>
          </a:fillRef>
          <a:effectRef idx="0">
            <a:schemeClr val="accent1"/>
          </a:effectRef>
          <a:fontRef idx="minor">
            <a:schemeClr val="dk1"/>
          </a:fontRef>
        </p:style>
        <p:txBody>
          <a:bodyPr>
            <a:normAutofit/>
          </a:bodyPr>
          <a:lstStyle/>
          <a:p>
            <a:pPr algn="l"/>
            <a:r>
              <a:rPr lang="en-US" sz="2000" dirty="0">
                <a:solidFill>
                  <a:srgbClr val="000000"/>
                </a:solidFill>
                <a:latin typeface="TimesNRMTStd-Regular"/>
              </a:rPr>
              <a:t>It is the </a:t>
            </a:r>
            <a:r>
              <a:rPr lang="en-US" sz="2000" b="1" dirty="0">
                <a:solidFill>
                  <a:schemeClr val="accent1"/>
                </a:solidFill>
                <a:latin typeface="TimesNRMTStd-Regular"/>
              </a:rPr>
              <a:t>ability</a:t>
            </a:r>
            <a:r>
              <a:rPr lang="en-US" sz="2000" dirty="0">
                <a:solidFill>
                  <a:schemeClr val="accent1"/>
                </a:solidFill>
                <a:latin typeface="TimesNRMTStd-Regular"/>
              </a:rPr>
              <a:t> </a:t>
            </a:r>
            <a:r>
              <a:rPr lang="en-US" sz="2000" dirty="0">
                <a:solidFill>
                  <a:srgbClr val="000000"/>
                </a:solidFill>
                <a:latin typeface="TimesNRMTStd-Regular"/>
              </a:rPr>
              <a:t>of the solute to dissolve in a given </a:t>
            </a:r>
            <a:r>
              <a:rPr lang="en-US" sz="2000" b="1" dirty="0">
                <a:solidFill>
                  <a:schemeClr val="accent1"/>
                </a:solidFill>
                <a:latin typeface="TimesNRMTStd-Regular"/>
              </a:rPr>
              <a:t>Solution</a:t>
            </a:r>
            <a:endParaRPr lang="en-US" sz="2000" b="1" i="0" u="none" strike="noStrike" baseline="0" dirty="0">
              <a:solidFill>
                <a:schemeClr val="accent1"/>
              </a:solidFill>
              <a:latin typeface="TimesNRMTStd-Regular"/>
            </a:endParaRPr>
          </a:p>
          <a:p>
            <a:pPr algn="l"/>
            <a:r>
              <a:rPr lang="en-US" sz="2000" b="0" i="0" u="none" strike="noStrike" baseline="0" dirty="0">
                <a:solidFill>
                  <a:srgbClr val="000000"/>
                </a:solidFill>
                <a:latin typeface="TimesNRMTStd-Regular"/>
              </a:rPr>
              <a:t>If you keep adding a soluble solid to a beaker of water, there comes a point where no more of the solid will dissolve. You have made a </a:t>
            </a:r>
            <a:r>
              <a:rPr lang="en-US" sz="2000" b="1" i="0" u="none" strike="noStrike" baseline="0" dirty="0">
                <a:solidFill>
                  <a:srgbClr val="FF5A00"/>
                </a:solidFill>
                <a:latin typeface="TimesNRMTStd-Bold"/>
              </a:rPr>
              <a:t>saturated solution</a:t>
            </a:r>
            <a:r>
              <a:rPr lang="en-US" sz="2000" b="0" i="0" u="none" strike="noStrike" baseline="0" dirty="0">
                <a:solidFill>
                  <a:srgbClr val="000000"/>
                </a:solidFill>
                <a:latin typeface="TimesNRMTStd-Regular"/>
              </a:rPr>
              <a:t>.</a:t>
            </a:r>
            <a:endParaRPr lang="en-US" sz="1800" dirty="0">
              <a:solidFill>
                <a:srgbClr val="FFFFFF"/>
              </a:solidFill>
            </a:endParaRP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5" name="Content Placeholder 4">
            <a:extLst>
              <a:ext uri="{FF2B5EF4-FFF2-40B4-BE49-F238E27FC236}">
                <a16:creationId xmlns:a16="http://schemas.microsoft.com/office/drawing/2014/main" id="{90F056FA-C9F0-F859-630A-2F10237D6218}"/>
              </a:ext>
            </a:extLst>
          </p:cNvPr>
          <p:cNvPicPr>
            <a:picLocks noChangeAspect="1"/>
          </p:cNvPicPr>
          <p:nvPr/>
        </p:nvPicPr>
        <p:blipFill>
          <a:blip r:embed="rId3"/>
          <a:stretch>
            <a:fillRect/>
          </a:stretch>
        </p:blipFill>
        <p:spPr>
          <a:xfrm>
            <a:off x="5064959" y="335466"/>
            <a:ext cx="6844045" cy="2361194"/>
          </a:xfrm>
          <a:prstGeom prst="rect">
            <a:avLst/>
          </a:prstGeom>
        </p:spPr>
      </p:pic>
      <p:sp>
        <p:nvSpPr>
          <p:cNvPr id="6" name="TextBox 5">
            <a:extLst>
              <a:ext uri="{FF2B5EF4-FFF2-40B4-BE49-F238E27FC236}">
                <a16:creationId xmlns:a16="http://schemas.microsoft.com/office/drawing/2014/main" id="{026EE2BA-76A5-9D80-1DC7-EF40D13C5F84}"/>
              </a:ext>
            </a:extLst>
          </p:cNvPr>
          <p:cNvSpPr txBox="1"/>
          <p:nvPr/>
        </p:nvSpPr>
        <p:spPr>
          <a:xfrm>
            <a:off x="6810178" y="2776839"/>
            <a:ext cx="109728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t>insoluble</a:t>
            </a:r>
          </a:p>
        </p:txBody>
      </p:sp>
      <p:sp>
        <p:nvSpPr>
          <p:cNvPr id="7" name="TextBox 6">
            <a:extLst>
              <a:ext uri="{FF2B5EF4-FFF2-40B4-BE49-F238E27FC236}">
                <a16:creationId xmlns:a16="http://schemas.microsoft.com/office/drawing/2014/main" id="{CC412EBB-F6EC-E419-8F66-092E5C4AFCAB}"/>
              </a:ext>
            </a:extLst>
          </p:cNvPr>
          <p:cNvSpPr txBox="1"/>
          <p:nvPr/>
        </p:nvSpPr>
        <p:spPr>
          <a:xfrm>
            <a:off x="9431155" y="2686809"/>
            <a:ext cx="109728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t>soluble</a:t>
            </a:r>
          </a:p>
        </p:txBody>
      </p:sp>
      <p:sp>
        <p:nvSpPr>
          <p:cNvPr id="8" name="TextBox 7">
            <a:extLst>
              <a:ext uri="{FF2B5EF4-FFF2-40B4-BE49-F238E27FC236}">
                <a16:creationId xmlns:a16="http://schemas.microsoft.com/office/drawing/2014/main" id="{B761AAC3-4192-9D6E-A4C5-0CE7168463A9}"/>
              </a:ext>
            </a:extLst>
          </p:cNvPr>
          <p:cNvSpPr txBox="1"/>
          <p:nvPr/>
        </p:nvSpPr>
        <p:spPr>
          <a:xfrm>
            <a:off x="5504184" y="4069045"/>
            <a:ext cx="5965593" cy="2031325"/>
          </a:xfrm>
          <a:prstGeom prst="rect">
            <a:avLst/>
          </a:prstGeom>
          <a:noFill/>
        </p:spPr>
        <p:txBody>
          <a:bodyPr wrap="square" rtlCol="0">
            <a:spAutoFit/>
          </a:bodyPr>
          <a:lstStyle/>
          <a:p>
            <a:pPr marL="285750" indent="-285750" algn="l">
              <a:buFont typeface="Arial" panose="020B0604020202020204" pitchFamily="34" charset="0"/>
              <a:buChar char="•"/>
            </a:pPr>
            <a:r>
              <a:rPr lang="en-US" sz="1800" b="0" i="0" u="none" strike="noStrike" baseline="0" dirty="0">
                <a:solidFill>
                  <a:srgbClr val="000000"/>
                </a:solidFill>
                <a:latin typeface="TimesNRMTStd-Regular"/>
              </a:rPr>
              <a:t>A solid that dissolves in a solvent such as water is said to be </a:t>
            </a:r>
            <a:r>
              <a:rPr lang="en-US" sz="1800" b="1" i="0" u="none" strike="noStrike" baseline="0" dirty="0">
                <a:solidFill>
                  <a:srgbClr val="FF5A00"/>
                </a:solidFill>
                <a:latin typeface="TimesNRMTStd-Bold"/>
              </a:rPr>
              <a:t>soluble</a:t>
            </a:r>
            <a:r>
              <a:rPr lang="en-US" sz="1800" b="0" i="0" u="none" strike="noStrike" baseline="0" dirty="0">
                <a:solidFill>
                  <a:srgbClr val="000000"/>
                </a:solidFill>
                <a:latin typeface="TimesNRMTStd-Regular"/>
              </a:rPr>
              <a:t>. Sodium chloride (common salt) and sugar are soluble.</a:t>
            </a:r>
          </a:p>
          <a:p>
            <a:pPr marL="285750" indent="-285750" algn="l">
              <a:buFont typeface="Arial" panose="020B0604020202020204" pitchFamily="34" charset="0"/>
              <a:buChar char="•"/>
            </a:pPr>
            <a:endParaRPr lang="en-US" sz="1800" b="0" i="0" u="none" strike="noStrike" baseline="0" dirty="0">
              <a:solidFill>
                <a:srgbClr val="000000"/>
              </a:solidFill>
              <a:latin typeface="TimesNRMTStd-Regular"/>
            </a:endParaRPr>
          </a:p>
          <a:p>
            <a:pPr marL="285750" indent="-285750" algn="l">
              <a:buFont typeface="Arial" panose="020B0604020202020204" pitchFamily="34" charset="0"/>
              <a:buChar char="•"/>
            </a:pPr>
            <a:r>
              <a:rPr lang="en-US" sz="1800" b="0" i="0" u="none" strike="noStrike" baseline="0" dirty="0">
                <a:solidFill>
                  <a:srgbClr val="000000"/>
                </a:solidFill>
                <a:latin typeface="TimesNRMTStd-Regular"/>
              </a:rPr>
              <a:t>A solid that will not dissolve in water is </a:t>
            </a:r>
            <a:r>
              <a:rPr lang="en-US" sz="1800" b="1" i="0" u="none" strike="noStrike" baseline="0" dirty="0">
                <a:solidFill>
                  <a:srgbClr val="FF5A00"/>
                </a:solidFill>
                <a:latin typeface="TimesNRMTStd-Bold"/>
              </a:rPr>
              <a:t>insoluble</a:t>
            </a:r>
            <a:r>
              <a:rPr lang="en-US" sz="1800" b="0" i="0" u="none" strike="noStrike" baseline="0" dirty="0">
                <a:solidFill>
                  <a:srgbClr val="000000"/>
                </a:solidFill>
                <a:latin typeface="TimesNRMTStd-Regular"/>
              </a:rPr>
              <a:t>. Iron filings are insoluble in water.</a:t>
            </a:r>
          </a:p>
          <a:p>
            <a:endParaRPr lang="en-US" dirty="0"/>
          </a:p>
        </p:txBody>
      </p:sp>
    </p:spTree>
    <p:extLst>
      <p:ext uri="{BB962C8B-B14F-4D97-AF65-F5344CB8AC3E}">
        <p14:creationId xmlns:p14="http://schemas.microsoft.com/office/powerpoint/2010/main" val="19347236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6"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8909-59F7-EB31-3B9D-04D4E0D212CF}"/>
              </a:ext>
            </a:extLst>
          </p:cNvPr>
          <p:cNvSpPr>
            <a:spLocks noGrp="1"/>
          </p:cNvSpPr>
          <p:nvPr>
            <p:ph type="title"/>
          </p:nvPr>
        </p:nvSpPr>
        <p:spPr/>
        <p:txBody>
          <a:bodyPr>
            <a:normAutofit/>
          </a:bodyPr>
          <a:lstStyle/>
          <a:p>
            <a:pPr algn="ctr"/>
            <a:r>
              <a:rPr lang="en-US" sz="4800" b="1" dirty="0"/>
              <a:t>solubility</a:t>
            </a:r>
          </a:p>
        </p:txBody>
      </p:sp>
      <p:sp>
        <p:nvSpPr>
          <p:cNvPr id="3" name="Content Placeholder 2">
            <a:extLst>
              <a:ext uri="{FF2B5EF4-FFF2-40B4-BE49-F238E27FC236}">
                <a16:creationId xmlns:a16="http://schemas.microsoft.com/office/drawing/2014/main" id="{3D0C044B-EB97-1DC3-CCC8-9C4A21411E36}"/>
              </a:ext>
            </a:extLst>
          </p:cNvPr>
          <p:cNvSpPr>
            <a:spLocks noGrp="1"/>
          </p:cNvSpPr>
          <p:nvPr>
            <p:ph idx="1"/>
          </p:nvPr>
        </p:nvSpPr>
        <p:spPr>
          <a:xfrm>
            <a:off x="1141412" y="2249487"/>
            <a:ext cx="10437780" cy="3541714"/>
          </a:xfrm>
        </p:spPr>
        <p:txBody>
          <a:bodyPr>
            <a:normAutofit/>
          </a:bodyPr>
          <a:lstStyle/>
          <a:p>
            <a:r>
              <a:rPr lang="en-US" sz="3200" dirty="0"/>
              <a:t>Some soluble substances are more soluble than others. If you have 100 cm3 of water, you would be able to dissolve a lot of sodium chloride in it, but only a tiny amount of lead chloride. </a:t>
            </a:r>
          </a:p>
          <a:p>
            <a:r>
              <a:rPr lang="en-US" sz="3200" dirty="0"/>
              <a:t>Sodium chloride has </a:t>
            </a:r>
            <a:r>
              <a:rPr lang="en-US" sz="3600" b="1" dirty="0">
                <a:solidFill>
                  <a:srgbClr val="FF0000"/>
                </a:solidFill>
              </a:rPr>
              <a:t>greater solubility </a:t>
            </a:r>
            <a:r>
              <a:rPr lang="en-US" sz="3200" dirty="0"/>
              <a:t>than lead chloride.</a:t>
            </a:r>
          </a:p>
        </p:txBody>
      </p:sp>
    </p:spTree>
    <p:extLst>
      <p:ext uri="{BB962C8B-B14F-4D97-AF65-F5344CB8AC3E}">
        <p14:creationId xmlns:p14="http://schemas.microsoft.com/office/powerpoint/2010/main" val="3591286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E75D-997F-DF45-C406-093CB3893B5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CCB84F4-C2F1-C942-5A72-01EF2E75FED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6F8430F-C4A8-6B7E-9591-46F669A9AB00}"/>
              </a:ext>
            </a:extLst>
          </p:cNvPr>
          <p:cNvPicPr>
            <a:picLocks noChangeAspect="1"/>
          </p:cNvPicPr>
          <p:nvPr/>
        </p:nvPicPr>
        <p:blipFill>
          <a:blip r:embed="rId2"/>
          <a:stretch>
            <a:fillRect/>
          </a:stretch>
        </p:blipFill>
        <p:spPr>
          <a:xfrm>
            <a:off x="3436881" y="0"/>
            <a:ext cx="5851343" cy="6947338"/>
          </a:xfrm>
          <a:prstGeom prst="rect">
            <a:avLst/>
          </a:prstGeom>
        </p:spPr>
      </p:pic>
    </p:spTree>
    <p:extLst>
      <p:ext uri="{BB962C8B-B14F-4D97-AF65-F5344CB8AC3E}">
        <p14:creationId xmlns:p14="http://schemas.microsoft.com/office/powerpoint/2010/main" val="80658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4A5B-EA6B-D13F-53BF-6343972CDF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42425C-DB40-6D19-4B4F-F95A91837381}"/>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4EFEC9BA-1601-7632-6DC4-078BE3A83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68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DE4B-C30C-EE01-490F-4D2A134C94E7}"/>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D3533B64-FBB8-236C-EB33-FD0759B8AE93}"/>
              </a:ext>
            </a:extLst>
          </p:cNvPr>
          <p:cNvPicPr>
            <a:picLocks noGrp="1" noChangeAspect="1"/>
          </p:cNvPicPr>
          <p:nvPr>
            <p:ph idx="1"/>
          </p:nvPr>
        </p:nvPicPr>
        <p:blipFill>
          <a:blip r:embed="rId2"/>
          <a:stretch>
            <a:fillRect/>
          </a:stretch>
        </p:blipFill>
        <p:spPr>
          <a:xfrm>
            <a:off x="7123852" y="1347537"/>
            <a:ext cx="4901343" cy="5492432"/>
          </a:xfrm>
          <a:prstGeom prst="rect">
            <a:avLst/>
          </a:prstGeom>
        </p:spPr>
      </p:pic>
      <p:sp>
        <p:nvSpPr>
          <p:cNvPr id="4" name="Title 1">
            <a:extLst>
              <a:ext uri="{FF2B5EF4-FFF2-40B4-BE49-F238E27FC236}">
                <a16:creationId xmlns:a16="http://schemas.microsoft.com/office/drawing/2014/main" id="{20094D0A-6588-2012-6193-1CD2A95A5CD6}"/>
              </a:ext>
            </a:extLst>
          </p:cNvPr>
          <p:cNvSpPr txBox="1">
            <a:spLocks/>
          </p:cNvSpPr>
          <p:nvPr/>
        </p:nvSpPr>
        <p:spPr>
          <a:xfrm>
            <a:off x="163629" y="0"/>
            <a:ext cx="11604859" cy="134753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fontScale="90000"/>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Zara, Arun and Marcus have investigated </a:t>
            </a:r>
            <a:r>
              <a:rPr lang="en-US" sz="2400" b="1" dirty="0">
                <a:solidFill>
                  <a:schemeClr val="accent3"/>
                </a:solidFill>
                <a:latin typeface="Times New Roman" panose="02020603050405020304" pitchFamily="18" charset="0"/>
                <a:cs typeface="Times New Roman" panose="02020603050405020304" pitchFamily="18" charset="0"/>
              </a:rPr>
              <a:t>three solutes</a:t>
            </a:r>
            <a:r>
              <a:rPr lang="en-US" sz="2400" dirty="0">
                <a:latin typeface="Times New Roman" panose="02020603050405020304" pitchFamily="18" charset="0"/>
                <a:cs typeface="Times New Roman" panose="02020603050405020304" pitchFamily="18" charset="0"/>
              </a:rPr>
              <a:t>, A, B and C to</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find out </a:t>
            </a:r>
            <a:r>
              <a:rPr lang="en-US" sz="2400" b="1" dirty="0">
                <a:solidFill>
                  <a:schemeClr val="accent3"/>
                </a:solidFill>
                <a:latin typeface="Times New Roman" panose="02020603050405020304" pitchFamily="18" charset="0"/>
                <a:cs typeface="Times New Roman" panose="02020603050405020304" pitchFamily="18" charset="0"/>
              </a:rPr>
              <a:t>how soluble they are</a:t>
            </a:r>
            <a:r>
              <a:rPr lang="en-US" sz="2400" dirty="0">
                <a:latin typeface="Times New Roman" panose="02020603050405020304" pitchFamily="18" charset="0"/>
                <a:cs typeface="Times New Roman" panose="02020603050405020304" pitchFamily="18" charset="0"/>
              </a:rPr>
              <a:t>. They put water in their test tubes and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measured </a:t>
            </a:r>
            <a:r>
              <a:rPr lang="en-US" sz="2400" b="1" dirty="0">
                <a:solidFill>
                  <a:schemeClr val="accent3"/>
                </a:solidFill>
                <a:latin typeface="Times New Roman" panose="02020603050405020304" pitchFamily="18" charset="0"/>
                <a:cs typeface="Times New Roman" panose="02020603050405020304" pitchFamily="18" charset="0"/>
              </a:rPr>
              <a:t>how many spatulas </a:t>
            </a:r>
            <a:r>
              <a:rPr lang="en-US" sz="2400" dirty="0">
                <a:latin typeface="Times New Roman" panose="02020603050405020304" pitchFamily="18" charset="0"/>
                <a:cs typeface="Times New Roman" panose="02020603050405020304" pitchFamily="18" charset="0"/>
              </a:rPr>
              <a:t>of the solute they could add until no more would dissolve</a:t>
            </a:r>
            <a:r>
              <a:rPr lang="en-US" sz="1600"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7A1B445A-9CF0-9C60-0DD1-90B2BC13D677}"/>
              </a:ext>
            </a:extLst>
          </p:cNvPr>
          <p:cNvPicPr>
            <a:picLocks noChangeAspect="1"/>
          </p:cNvPicPr>
          <p:nvPr/>
        </p:nvPicPr>
        <p:blipFill>
          <a:blip r:embed="rId3"/>
          <a:stretch>
            <a:fillRect/>
          </a:stretch>
        </p:blipFill>
        <p:spPr>
          <a:xfrm>
            <a:off x="16358" y="70538"/>
            <a:ext cx="7204770" cy="3893431"/>
          </a:xfrm>
          <a:prstGeom prst="rect">
            <a:avLst/>
          </a:prstGeom>
        </p:spPr>
      </p:pic>
      <p:pic>
        <p:nvPicPr>
          <p:cNvPr id="7" name="Content Placeholder 6">
            <a:extLst>
              <a:ext uri="{FF2B5EF4-FFF2-40B4-BE49-F238E27FC236}">
                <a16:creationId xmlns:a16="http://schemas.microsoft.com/office/drawing/2014/main" id="{EC1B6D52-54EA-0DFD-2583-BBBD50AE0498}"/>
              </a:ext>
            </a:extLst>
          </p:cNvPr>
          <p:cNvPicPr>
            <a:picLocks noChangeAspect="1"/>
          </p:cNvPicPr>
          <p:nvPr/>
        </p:nvPicPr>
        <p:blipFill>
          <a:blip r:embed="rId4"/>
          <a:stretch>
            <a:fillRect/>
          </a:stretch>
        </p:blipFill>
        <p:spPr>
          <a:xfrm>
            <a:off x="260984" y="3945938"/>
            <a:ext cx="6579311" cy="2894031"/>
          </a:xfrm>
          <a:prstGeom prst="rect">
            <a:avLst/>
          </a:prstGeom>
        </p:spPr>
      </p:pic>
    </p:spTree>
    <p:extLst>
      <p:ext uri="{BB962C8B-B14F-4D97-AF65-F5344CB8AC3E}">
        <p14:creationId xmlns:p14="http://schemas.microsoft.com/office/powerpoint/2010/main" val="23830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1853-ECA7-526C-D0B7-3CCEAAF1344B}"/>
              </a:ext>
            </a:extLst>
          </p:cNvPr>
          <p:cNvSpPr>
            <a:spLocks noGrp="1"/>
          </p:cNvSpPr>
          <p:nvPr>
            <p:ph type="title"/>
          </p:nvPr>
        </p:nvSpPr>
        <p:spPr>
          <a:xfrm>
            <a:off x="1256916" y="0"/>
            <a:ext cx="9905998" cy="661642"/>
          </a:xfrm>
        </p:spPr>
        <p:txBody>
          <a:bodyPr/>
          <a:lstStyle/>
          <a:p>
            <a:r>
              <a:rPr lang="en-US" dirty="0"/>
              <a:t>Answers:</a:t>
            </a:r>
          </a:p>
        </p:txBody>
      </p:sp>
      <p:sp>
        <p:nvSpPr>
          <p:cNvPr id="3" name="Content Placeholder 2">
            <a:extLst>
              <a:ext uri="{FF2B5EF4-FFF2-40B4-BE49-F238E27FC236}">
                <a16:creationId xmlns:a16="http://schemas.microsoft.com/office/drawing/2014/main" id="{ABDB933A-1B0B-7BAA-86A5-33D086C3A500}"/>
              </a:ext>
            </a:extLst>
          </p:cNvPr>
          <p:cNvSpPr>
            <a:spLocks noGrp="1"/>
          </p:cNvSpPr>
          <p:nvPr>
            <p:ph idx="1"/>
          </p:nvPr>
        </p:nvSpPr>
        <p:spPr>
          <a:xfrm>
            <a:off x="1141412" y="661642"/>
            <a:ext cx="9905999" cy="6066417"/>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l">
              <a:buNone/>
            </a:pPr>
            <a:r>
              <a:rPr lang="en-US" b="0" i="0" u="none" strike="noStrike" baseline="0" dirty="0">
                <a:solidFill>
                  <a:srgbClr val="FF0073"/>
                </a:solidFill>
                <a:latin typeface="AvenirLTStd-Heavy"/>
              </a:rPr>
              <a:t>1.    </a:t>
            </a:r>
            <a:r>
              <a:rPr lang="en-US" b="0" i="0" u="none" strike="noStrike" baseline="0" dirty="0">
                <a:solidFill>
                  <a:srgbClr val="000000"/>
                </a:solidFill>
                <a:latin typeface="TimesNewRomanMTStd"/>
              </a:rPr>
              <a:t>Solute A</a:t>
            </a:r>
          </a:p>
          <a:p>
            <a:pPr marL="0" indent="0" algn="l">
              <a:buNone/>
            </a:pPr>
            <a:r>
              <a:rPr lang="en-US" b="0" i="0" u="none" strike="noStrike" baseline="0" dirty="0">
                <a:solidFill>
                  <a:srgbClr val="FF0073"/>
                </a:solidFill>
                <a:latin typeface="AvenirLTStd-Heavy"/>
              </a:rPr>
              <a:t>2 .   </a:t>
            </a:r>
            <a:r>
              <a:rPr lang="en-US" b="0" i="0" u="none" strike="noStrike" baseline="0" dirty="0">
                <a:solidFill>
                  <a:srgbClr val="000000"/>
                </a:solidFill>
                <a:latin typeface="TimesNewRomanMTStd"/>
              </a:rPr>
              <a:t>Solute B</a:t>
            </a:r>
          </a:p>
          <a:p>
            <a:pPr marL="457200" indent="-457200" algn="l">
              <a:buClr>
                <a:srgbClr val="FF0066"/>
              </a:buClr>
              <a:buFont typeface="+mj-lt"/>
              <a:buAutoNum type="arabicPeriod" startAt="3"/>
            </a:pPr>
            <a:r>
              <a:rPr lang="en-US" b="0" i="0" u="none" strike="noStrike" baseline="0" dirty="0">
                <a:solidFill>
                  <a:srgbClr val="000000"/>
                </a:solidFill>
                <a:latin typeface="TimesNewRomanMTStd"/>
              </a:rPr>
              <a:t>Yes, Arun’s results do agree with Zara’s: he has the solubility of the solutes in the same order as her.</a:t>
            </a:r>
          </a:p>
          <a:p>
            <a:pPr marL="457200" indent="-457200" algn="l">
              <a:buClr>
                <a:srgbClr val="FF0066"/>
              </a:buClr>
              <a:buFont typeface="+mj-lt"/>
              <a:buAutoNum type="arabicPeriod" startAt="4"/>
            </a:pPr>
            <a:r>
              <a:rPr lang="en-US" b="0" i="0" u="none" strike="noStrike" baseline="0" dirty="0">
                <a:solidFill>
                  <a:srgbClr val="000000"/>
                </a:solidFill>
                <a:latin typeface="TimesNewRomanMTStd"/>
              </a:rPr>
              <a:t>Arun used more water than Zara in his investigation, so he was able to dissolve more solute.</a:t>
            </a:r>
          </a:p>
          <a:p>
            <a:pPr marL="342900" indent="-342900" algn="l">
              <a:buClr>
                <a:srgbClr val="FF0066"/>
              </a:buClr>
              <a:buFont typeface="+mj-lt"/>
              <a:buAutoNum type="arabicPeriod" startAt="5"/>
            </a:pPr>
            <a:r>
              <a:rPr lang="en-US" sz="2600" b="0" i="0" u="none" strike="noStrike" baseline="0" dirty="0">
                <a:solidFill>
                  <a:schemeClr val="bg1"/>
                </a:solidFill>
                <a:latin typeface="TimesNewRomanMTStd"/>
              </a:rPr>
              <a:t>Marcus has not used the same volume of water for each of his tests. He used about the same volume of water for solute A as Zara did and he got the same result as she did. For solute B, he used more water than Zara and about the same volume as Arun and got the same result as him. For solute C, Marcus used more water than Zara but less than Arun and his result was different from both of theirs. Marcus should have used the same volume of water when he tested each of the solutes. He cannot compare the solubility of the three solutes because he did not make his test fair. He changed two things, the solute he was using and the volume of water.</a:t>
            </a:r>
            <a:endParaRPr lang="en-US" sz="4300" dirty="0">
              <a:solidFill>
                <a:schemeClr val="bg1"/>
              </a:solidFill>
            </a:endParaRPr>
          </a:p>
        </p:txBody>
      </p:sp>
    </p:spTree>
    <p:extLst>
      <p:ext uri="{BB962C8B-B14F-4D97-AF65-F5344CB8AC3E}">
        <p14:creationId xmlns:p14="http://schemas.microsoft.com/office/powerpoint/2010/main" val="135540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5FC1-4798-9B1C-79EC-01F4CB0A906F}"/>
              </a:ext>
            </a:extLst>
          </p:cNvPr>
          <p:cNvSpPr>
            <a:spLocks noGrp="1"/>
          </p:cNvSpPr>
          <p:nvPr>
            <p:ph type="title"/>
          </p:nvPr>
        </p:nvSpPr>
        <p:spPr>
          <a:xfrm>
            <a:off x="3264176" y="185381"/>
            <a:ext cx="5663648" cy="623141"/>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sz="4000" b="1" dirty="0"/>
              <a:t>Comparing solubility</a:t>
            </a:r>
          </a:p>
        </p:txBody>
      </p:sp>
      <p:sp>
        <p:nvSpPr>
          <p:cNvPr id="3" name="Content Placeholder 2">
            <a:extLst>
              <a:ext uri="{FF2B5EF4-FFF2-40B4-BE49-F238E27FC236}">
                <a16:creationId xmlns:a16="http://schemas.microsoft.com/office/drawing/2014/main" id="{4005656D-B7A9-49E3-D2D9-CBF5A7E84ED1}"/>
              </a:ext>
            </a:extLst>
          </p:cNvPr>
          <p:cNvSpPr>
            <a:spLocks noGrp="1"/>
          </p:cNvSpPr>
          <p:nvPr>
            <p:ph idx="1"/>
          </p:nvPr>
        </p:nvSpPr>
        <p:spPr>
          <a:xfrm>
            <a:off x="735949" y="849911"/>
            <a:ext cx="10513194" cy="1504366"/>
          </a:xfrm>
        </p:spPr>
        <p:style>
          <a:lnRef idx="2">
            <a:schemeClr val="accent4"/>
          </a:lnRef>
          <a:fillRef idx="1">
            <a:schemeClr val="lt1"/>
          </a:fillRef>
          <a:effectRef idx="0">
            <a:schemeClr val="accent4"/>
          </a:effectRef>
          <a:fontRef idx="minor">
            <a:schemeClr val="dk1"/>
          </a:fontRef>
        </p:style>
        <p:txBody>
          <a:bodyPr>
            <a:normAutofit lnSpcReduction="10000"/>
          </a:bodyPr>
          <a:lstStyle/>
          <a:p>
            <a:pPr algn="l"/>
            <a:r>
              <a:rPr lang="en-US" sz="2800" b="1" i="0" u="none" strike="noStrike" baseline="0" dirty="0">
                <a:latin typeface="TimesNRMTStd-Regular"/>
              </a:rPr>
              <a:t>To compare the solubility of different solutes you must measure how much of each solute will dissolve in a known amount of the solvent.</a:t>
            </a:r>
            <a:endParaRPr lang="en-US" sz="3600" b="1" dirty="0"/>
          </a:p>
        </p:txBody>
      </p:sp>
      <p:pic>
        <p:nvPicPr>
          <p:cNvPr id="5" name="Picture 4">
            <a:extLst>
              <a:ext uri="{FF2B5EF4-FFF2-40B4-BE49-F238E27FC236}">
                <a16:creationId xmlns:a16="http://schemas.microsoft.com/office/drawing/2014/main" id="{19497A1A-5D07-4130-D40B-FF40788CEDB9}"/>
              </a:ext>
            </a:extLst>
          </p:cNvPr>
          <p:cNvPicPr>
            <a:picLocks noChangeAspect="1"/>
          </p:cNvPicPr>
          <p:nvPr/>
        </p:nvPicPr>
        <p:blipFill>
          <a:blip r:embed="rId2"/>
          <a:stretch>
            <a:fillRect/>
          </a:stretch>
        </p:blipFill>
        <p:spPr>
          <a:xfrm>
            <a:off x="1" y="2354277"/>
            <a:ext cx="6689558" cy="4248654"/>
          </a:xfrm>
          <a:prstGeom prst="rect">
            <a:avLst/>
          </a:prstGeom>
        </p:spPr>
      </p:pic>
      <p:pic>
        <p:nvPicPr>
          <p:cNvPr id="7" name="Picture 6">
            <a:extLst>
              <a:ext uri="{FF2B5EF4-FFF2-40B4-BE49-F238E27FC236}">
                <a16:creationId xmlns:a16="http://schemas.microsoft.com/office/drawing/2014/main" id="{E5ADDD9A-2F9D-3BD7-6B5F-4FD6556EB273}"/>
              </a:ext>
            </a:extLst>
          </p:cNvPr>
          <p:cNvPicPr>
            <a:picLocks noChangeAspect="1"/>
          </p:cNvPicPr>
          <p:nvPr/>
        </p:nvPicPr>
        <p:blipFill>
          <a:blip r:embed="rId3"/>
          <a:stretch>
            <a:fillRect/>
          </a:stretch>
        </p:blipFill>
        <p:spPr>
          <a:xfrm>
            <a:off x="6611006" y="3290941"/>
            <a:ext cx="5580993" cy="3148360"/>
          </a:xfrm>
          <a:prstGeom prst="rect">
            <a:avLst/>
          </a:prstGeom>
        </p:spPr>
      </p:pic>
    </p:spTree>
    <p:extLst>
      <p:ext uri="{BB962C8B-B14F-4D97-AF65-F5344CB8AC3E}">
        <p14:creationId xmlns:p14="http://schemas.microsoft.com/office/powerpoint/2010/main" val="2971625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F7997-3D64-B078-73E5-5604984C6C69}"/>
              </a:ext>
            </a:extLst>
          </p:cNvPr>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pPr algn="ctr"/>
            <a:r>
              <a:rPr lang="en-US" dirty="0"/>
              <a:t>Answers:</a:t>
            </a:r>
          </a:p>
        </p:txBody>
      </p:sp>
      <p:sp>
        <p:nvSpPr>
          <p:cNvPr id="3" name="Content Placeholder 2">
            <a:extLst>
              <a:ext uri="{FF2B5EF4-FFF2-40B4-BE49-F238E27FC236}">
                <a16:creationId xmlns:a16="http://schemas.microsoft.com/office/drawing/2014/main" id="{04B8B73D-8C5C-EEEC-93AD-558B850A8416}"/>
              </a:ext>
            </a:extLst>
          </p:cNvPr>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0" indent="0" algn="l">
              <a:buNone/>
            </a:pPr>
            <a:r>
              <a:rPr lang="en-US" sz="3200" dirty="0"/>
              <a:t>1- </a:t>
            </a:r>
            <a:r>
              <a:rPr lang="en-US" sz="3200" b="0" i="0" u="none" strike="noStrike" baseline="0" dirty="0">
                <a:latin typeface="TimesNewRomanMTStd"/>
              </a:rPr>
              <a:t>A saturated solution is one that cannot have any more solute dissolved in it.</a:t>
            </a:r>
          </a:p>
          <a:p>
            <a:pPr marL="0" indent="0" algn="l">
              <a:buNone/>
            </a:pPr>
            <a:r>
              <a:rPr lang="en-US" sz="3200" dirty="0">
                <a:latin typeface="TimesNewRomanMTStd"/>
              </a:rPr>
              <a:t>2-  32 gm</a:t>
            </a:r>
          </a:p>
          <a:p>
            <a:pPr marL="0" indent="0" algn="l">
              <a:buNone/>
            </a:pPr>
            <a:r>
              <a:rPr lang="en-US" sz="3200" dirty="0">
                <a:latin typeface="TimesNewRomanMTStd"/>
              </a:rPr>
              <a:t>3- 14 gm</a:t>
            </a:r>
          </a:p>
          <a:p>
            <a:pPr marL="0" indent="0" algn="l">
              <a:buNone/>
            </a:pPr>
            <a:r>
              <a:rPr lang="en-US" sz="3200" dirty="0">
                <a:latin typeface="TimesNewRomanMTStd"/>
              </a:rPr>
              <a:t>4- 18 gm</a:t>
            </a:r>
            <a:endParaRPr lang="en-US" sz="3200" dirty="0"/>
          </a:p>
        </p:txBody>
      </p:sp>
      <p:pic>
        <p:nvPicPr>
          <p:cNvPr id="2050" name="Picture 2">
            <a:extLst>
              <a:ext uri="{FF2B5EF4-FFF2-40B4-BE49-F238E27FC236}">
                <a16:creationId xmlns:a16="http://schemas.microsoft.com/office/drawing/2014/main" id="{D9A6451A-FAFF-D357-BA42-8BD78FB73C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26" r="43563"/>
          <a:stretch/>
        </p:blipFill>
        <p:spPr bwMode="auto">
          <a:xfrm>
            <a:off x="7716945" y="2895872"/>
            <a:ext cx="3225362" cy="347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080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C3F1-705E-7445-4D3C-CE4AE0913F6E}"/>
              </a:ext>
            </a:extLst>
          </p:cNvPr>
          <p:cNvSpPr>
            <a:spLocks noGrp="1"/>
          </p:cNvSpPr>
          <p:nvPr>
            <p:ph type="title"/>
          </p:nvPr>
        </p:nvSpPr>
        <p:spPr>
          <a:xfrm>
            <a:off x="1141413" y="618518"/>
            <a:ext cx="9905998" cy="911899"/>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en-US" b="1" dirty="0"/>
              <a:t>Temperature and solubility</a:t>
            </a:r>
          </a:p>
        </p:txBody>
      </p:sp>
      <p:pic>
        <p:nvPicPr>
          <p:cNvPr id="4" name="Content Placeholder 3">
            <a:extLst>
              <a:ext uri="{FF2B5EF4-FFF2-40B4-BE49-F238E27FC236}">
                <a16:creationId xmlns:a16="http://schemas.microsoft.com/office/drawing/2014/main" id="{A73D4731-A0C9-7212-D863-D9A57B0C2E74}"/>
              </a:ext>
            </a:extLst>
          </p:cNvPr>
          <p:cNvPicPr>
            <a:picLocks noGrp="1" noChangeAspect="1"/>
          </p:cNvPicPr>
          <p:nvPr>
            <p:ph idx="1"/>
          </p:nvPr>
        </p:nvPicPr>
        <p:blipFill>
          <a:blip r:embed="rId2"/>
          <a:stretch>
            <a:fillRect/>
          </a:stretch>
        </p:blipFill>
        <p:spPr>
          <a:xfrm>
            <a:off x="1022602" y="1898074"/>
            <a:ext cx="5619750" cy="3202246"/>
          </a:xfrm>
          <a:prstGeom prst="rect">
            <a:avLst/>
          </a:prstGeom>
        </p:spPr>
      </p:pic>
      <p:pic>
        <p:nvPicPr>
          <p:cNvPr id="1026" name="Picture 2">
            <a:extLst>
              <a:ext uri="{FF2B5EF4-FFF2-40B4-BE49-F238E27FC236}">
                <a16:creationId xmlns:a16="http://schemas.microsoft.com/office/drawing/2014/main" id="{F418A6A1-8A1D-2A31-940E-81CA0395A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768475"/>
            <a:ext cx="4514850" cy="33318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A17BC8-469D-BB81-0E5A-4E777F07B6F3}"/>
              </a:ext>
            </a:extLst>
          </p:cNvPr>
          <p:cNvSpPr txBox="1"/>
          <p:nvPr/>
        </p:nvSpPr>
        <p:spPr>
          <a:xfrm>
            <a:off x="3528194" y="5338378"/>
            <a:ext cx="6370320"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4400" dirty="0"/>
              <a:t>Which will dissolve faster</a:t>
            </a:r>
            <a:r>
              <a:rPr lang="en-US" sz="3200" dirty="0"/>
              <a:t>?</a:t>
            </a:r>
            <a:endParaRPr lang="en-US" dirty="0"/>
          </a:p>
        </p:txBody>
      </p:sp>
      <p:pic>
        <p:nvPicPr>
          <p:cNvPr id="6" name="Picture 5">
            <a:extLst>
              <a:ext uri="{FF2B5EF4-FFF2-40B4-BE49-F238E27FC236}">
                <a16:creationId xmlns:a16="http://schemas.microsoft.com/office/drawing/2014/main" id="{ADD734B9-DAF8-79FF-F9B2-BD7622AD9287}"/>
              </a:ext>
            </a:extLst>
          </p:cNvPr>
          <p:cNvPicPr>
            <a:picLocks noChangeAspect="1"/>
          </p:cNvPicPr>
          <p:nvPr/>
        </p:nvPicPr>
        <p:blipFill>
          <a:blip r:embed="rId4"/>
          <a:stretch>
            <a:fillRect/>
          </a:stretch>
        </p:blipFill>
        <p:spPr>
          <a:xfrm>
            <a:off x="10311351" y="2780218"/>
            <a:ext cx="1472120" cy="1437957"/>
          </a:xfrm>
          <a:prstGeom prst="rect">
            <a:avLst/>
          </a:prstGeom>
        </p:spPr>
      </p:pic>
      <p:sp>
        <p:nvSpPr>
          <p:cNvPr id="7" name="TextBox 6">
            <a:extLst>
              <a:ext uri="{FF2B5EF4-FFF2-40B4-BE49-F238E27FC236}">
                <a16:creationId xmlns:a16="http://schemas.microsoft.com/office/drawing/2014/main" id="{C29D9CB4-6EBB-7532-6C33-54586455E39B}"/>
              </a:ext>
            </a:extLst>
          </p:cNvPr>
          <p:cNvSpPr txBox="1"/>
          <p:nvPr/>
        </p:nvSpPr>
        <p:spPr>
          <a:xfrm>
            <a:off x="10404910" y="5338378"/>
            <a:ext cx="147212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4000" dirty="0"/>
              <a:t>Why?</a:t>
            </a:r>
            <a:endParaRPr lang="en-US" dirty="0"/>
          </a:p>
        </p:txBody>
      </p:sp>
    </p:spTree>
    <p:extLst>
      <p:ext uri="{BB962C8B-B14F-4D97-AF65-F5344CB8AC3E}">
        <p14:creationId xmlns:p14="http://schemas.microsoft.com/office/powerpoint/2010/main" val="155960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AE91-D364-DC7E-97DA-0A37EEF651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44D25C-F86B-D0D4-7DC2-EAD124E1860B}"/>
              </a:ext>
            </a:extLst>
          </p:cNvPr>
          <p:cNvSpPr>
            <a:spLocks noGrp="1"/>
          </p:cNvSpPr>
          <p:nvPr>
            <p:ph idx="1"/>
          </p:nvPr>
        </p:nvSpPr>
        <p:spPr>
          <a:xfrm>
            <a:off x="808522" y="1626669"/>
            <a:ext cx="7711941" cy="4164532"/>
          </a:xfrm>
        </p:spPr>
        <p:txBody>
          <a:bodyPr>
            <a:normAutofit/>
          </a:bodyPr>
          <a:lstStyle/>
          <a:p>
            <a:r>
              <a:rPr lang="en-US" dirty="0"/>
              <a:t>Most solutes will dissolve more quickly and easily in hot water than in cold water. Think about what happens to the particles when they have more energy. </a:t>
            </a:r>
            <a:r>
              <a:rPr lang="en-US" dirty="0">
                <a:solidFill>
                  <a:srgbClr val="FF0000"/>
                </a:solidFill>
              </a:rPr>
              <a:t>The more energy </a:t>
            </a:r>
            <a:r>
              <a:rPr lang="en-US" dirty="0"/>
              <a:t>the particles have, the </a:t>
            </a:r>
            <a:r>
              <a:rPr lang="en-US" dirty="0">
                <a:solidFill>
                  <a:srgbClr val="FF0000"/>
                </a:solidFill>
              </a:rPr>
              <a:t>more they vibrate </a:t>
            </a:r>
            <a:r>
              <a:rPr lang="en-US" dirty="0"/>
              <a:t>and </a:t>
            </a:r>
            <a:r>
              <a:rPr lang="en-US" dirty="0">
                <a:solidFill>
                  <a:srgbClr val="FF0000"/>
                </a:solidFill>
              </a:rPr>
              <a:t>move</a:t>
            </a:r>
            <a:r>
              <a:rPr lang="en-US" dirty="0"/>
              <a:t>.</a:t>
            </a:r>
          </a:p>
          <a:p>
            <a:r>
              <a:rPr lang="en-US" dirty="0"/>
              <a:t>You can dissolve a greater mass of the solute in hot water than in the same volume of cold water. </a:t>
            </a:r>
          </a:p>
        </p:txBody>
      </p:sp>
      <p:sp>
        <p:nvSpPr>
          <p:cNvPr id="4" name="Title 1">
            <a:extLst>
              <a:ext uri="{FF2B5EF4-FFF2-40B4-BE49-F238E27FC236}">
                <a16:creationId xmlns:a16="http://schemas.microsoft.com/office/drawing/2014/main" id="{75E347A8-749A-976A-7799-A81350D50360}"/>
              </a:ext>
            </a:extLst>
          </p:cNvPr>
          <p:cNvSpPr txBox="1">
            <a:spLocks/>
          </p:cNvSpPr>
          <p:nvPr/>
        </p:nvSpPr>
        <p:spPr>
          <a:xfrm>
            <a:off x="1141413" y="618518"/>
            <a:ext cx="9905998" cy="9118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a:t>Temperature and solubility</a:t>
            </a:r>
            <a:endParaRPr lang="en-US" b="1" dirty="0"/>
          </a:p>
        </p:txBody>
      </p:sp>
      <p:pic>
        <p:nvPicPr>
          <p:cNvPr id="5" name="Picture 4">
            <a:extLst>
              <a:ext uri="{FF2B5EF4-FFF2-40B4-BE49-F238E27FC236}">
                <a16:creationId xmlns:a16="http://schemas.microsoft.com/office/drawing/2014/main" id="{C24FACA5-747D-7012-6371-4864B56A4C86}"/>
              </a:ext>
            </a:extLst>
          </p:cNvPr>
          <p:cNvPicPr>
            <a:picLocks noChangeAspect="1"/>
          </p:cNvPicPr>
          <p:nvPr/>
        </p:nvPicPr>
        <p:blipFill>
          <a:blip r:embed="rId2"/>
          <a:stretch>
            <a:fillRect/>
          </a:stretch>
        </p:blipFill>
        <p:spPr>
          <a:xfrm>
            <a:off x="8520463" y="1560374"/>
            <a:ext cx="3448050" cy="1466850"/>
          </a:xfrm>
          <a:prstGeom prst="rect">
            <a:avLst/>
          </a:prstGeom>
        </p:spPr>
      </p:pic>
      <p:sp>
        <p:nvSpPr>
          <p:cNvPr id="6" name="TextBox 5">
            <a:extLst>
              <a:ext uri="{FF2B5EF4-FFF2-40B4-BE49-F238E27FC236}">
                <a16:creationId xmlns:a16="http://schemas.microsoft.com/office/drawing/2014/main" id="{2F8E1EC7-B91C-8601-416E-DE64473DD3DF}"/>
              </a:ext>
            </a:extLst>
          </p:cNvPr>
          <p:cNvSpPr txBox="1"/>
          <p:nvPr/>
        </p:nvSpPr>
        <p:spPr>
          <a:xfrm>
            <a:off x="2122948" y="5636656"/>
            <a:ext cx="374846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600" dirty="0"/>
              <a:t>As the temperature </a:t>
            </a:r>
          </a:p>
        </p:txBody>
      </p:sp>
      <p:sp>
        <p:nvSpPr>
          <p:cNvPr id="7" name="Arrow: Up 6">
            <a:extLst>
              <a:ext uri="{FF2B5EF4-FFF2-40B4-BE49-F238E27FC236}">
                <a16:creationId xmlns:a16="http://schemas.microsoft.com/office/drawing/2014/main" id="{808D9F2F-9759-5A87-0456-227BF0405D0E}"/>
              </a:ext>
            </a:extLst>
          </p:cNvPr>
          <p:cNvSpPr/>
          <p:nvPr/>
        </p:nvSpPr>
        <p:spPr>
          <a:xfrm>
            <a:off x="1488759" y="5455215"/>
            <a:ext cx="383934" cy="8277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CACAF91-E206-EDCF-79A5-EFFC2FFE3D1A}"/>
              </a:ext>
            </a:extLst>
          </p:cNvPr>
          <p:cNvCxnSpPr/>
          <p:nvPr/>
        </p:nvCxnSpPr>
        <p:spPr>
          <a:xfrm>
            <a:off x="5996538" y="6079768"/>
            <a:ext cx="11646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BA04293-5FA8-6882-F2BB-A59C61B1A5CB}"/>
              </a:ext>
            </a:extLst>
          </p:cNvPr>
          <p:cNvSpPr txBox="1"/>
          <p:nvPr/>
        </p:nvSpPr>
        <p:spPr>
          <a:xfrm>
            <a:off x="7398301" y="5629304"/>
            <a:ext cx="2744834"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600" dirty="0"/>
              <a:t>The solubility </a:t>
            </a:r>
          </a:p>
        </p:txBody>
      </p:sp>
      <p:sp>
        <p:nvSpPr>
          <p:cNvPr id="11" name="Arrow: Up 10">
            <a:extLst>
              <a:ext uri="{FF2B5EF4-FFF2-40B4-BE49-F238E27FC236}">
                <a16:creationId xmlns:a16="http://schemas.microsoft.com/office/drawing/2014/main" id="{51068A9F-22C4-6F24-0B3D-8D9ED9DE96A1}"/>
              </a:ext>
            </a:extLst>
          </p:cNvPr>
          <p:cNvSpPr/>
          <p:nvPr/>
        </p:nvSpPr>
        <p:spPr>
          <a:xfrm>
            <a:off x="10505923" y="5353523"/>
            <a:ext cx="394636" cy="8753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F2A64-B2C2-F70D-7A5D-81525F4C623F}"/>
              </a:ext>
            </a:extLst>
          </p:cNvPr>
          <p:cNvSpPr txBox="1"/>
          <p:nvPr/>
        </p:nvSpPr>
        <p:spPr>
          <a:xfrm>
            <a:off x="1354770" y="4526701"/>
            <a:ext cx="9692641"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dirty="0"/>
              <a:t>For example, if you have 100 g of water at 20 °C you can dissolve 204 g of sugar in it. If you heat the water to 80 °C, you can dissolve 362 g of sugar in it.</a:t>
            </a:r>
          </a:p>
        </p:txBody>
      </p:sp>
      <p:pic>
        <p:nvPicPr>
          <p:cNvPr id="14" name="Picture 13">
            <a:extLst>
              <a:ext uri="{FF2B5EF4-FFF2-40B4-BE49-F238E27FC236}">
                <a16:creationId xmlns:a16="http://schemas.microsoft.com/office/drawing/2014/main" id="{96CB8B62-7FB1-06D5-6518-CA70F96DCC31}"/>
              </a:ext>
            </a:extLst>
          </p:cNvPr>
          <p:cNvPicPr>
            <a:picLocks noChangeAspect="1"/>
          </p:cNvPicPr>
          <p:nvPr/>
        </p:nvPicPr>
        <p:blipFill>
          <a:blip r:embed="rId3"/>
          <a:stretch>
            <a:fillRect/>
          </a:stretch>
        </p:blipFill>
        <p:spPr>
          <a:xfrm>
            <a:off x="8653876" y="3021776"/>
            <a:ext cx="2978517" cy="1445457"/>
          </a:xfrm>
          <a:prstGeom prst="rect">
            <a:avLst/>
          </a:prstGeom>
        </p:spPr>
      </p:pic>
    </p:spTree>
    <p:extLst>
      <p:ext uri="{BB962C8B-B14F-4D97-AF65-F5344CB8AC3E}">
        <p14:creationId xmlns:p14="http://schemas.microsoft.com/office/powerpoint/2010/main" val="20319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E3C2-F06F-DD3F-82A6-88858B68204C}"/>
              </a:ext>
            </a:extLst>
          </p:cNvPr>
          <p:cNvSpPr>
            <a:spLocks noGrp="1"/>
          </p:cNvSpPr>
          <p:nvPr>
            <p:ph type="title"/>
          </p:nvPr>
        </p:nvSpPr>
        <p:spPr/>
        <p:txBody>
          <a:bodyPr>
            <a:normAutofit/>
          </a:bodyPr>
          <a:lstStyle/>
          <a:p>
            <a:pPr algn="ctr"/>
            <a:r>
              <a:rPr lang="en-US" sz="4800" b="1" dirty="0"/>
              <a:t>Objectives</a:t>
            </a:r>
          </a:p>
        </p:txBody>
      </p:sp>
      <p:sp>
        <p:nvSpPr>
          <p:cNvPr id="3" name="Content Placeholder 2">
            <a:extLst>
              <a:ext uri="{FF2B5EF4-FFF2-40B4-BE49-F238E27FC236}">
                <a16:creationId xmlns:a16="http://schemas.microsoft.com/office/drawing/2014/main" id="{18032938-43DF-5117-1888-50B45F319092}"/>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en-US" sz="3200" b="0" i="0" u="none" strike="noStrike" baseline="0" dirty="0">
                <a:latin typeface="AvenirLTStd-Book"/>
              </a:rPr>
              <a:t>• make solutions of different concentrations</a:t>
            </a:r>
          </a:p>
          <a:p>
            <a:pPr marL="0" indent="0">
              <a:buNone/>
            </a:pPr>
            <a:r>
              <a:rPr lang="en-US" sz="3200" b="0" i="0" u="none" strike="noStrike" baseline="0" dirty="0">
                <a:latin typeface="AvenirLTStd-Book"/>
              </a:rPr>
              <a:t>• compare the number of solute particles in </a:t>
            </a:r>
            <a:r>
              <a:rPr lang="en-US" sz="3200" b="0" i="0" u="none" strike="noStrike" baseline="0">
                <a:latin typeface="AvenirLTStd-Book"/>
              </a:rPr>
              <a:t>solutions of different </a:t>
            </a:r>
            <a:r>
              <a:rPr lang="en-US" sz="3200" b="0" i="0" u="none" strike="noStrike" baseline="0" dirty="0">
                <a:latin typeface="AvenirLTStd-Book"/>
              </a:rPr>
              <a:t>concentrations</a:t>
            </a:r>
          </a:p>
          <a:p>
            <a:pPr marL="0" indent="0">
              <a:buNone/>
            </a:pPr>
            <a:r>
              <a:rPr lang="en-US" sz="3200" b="0" i="0" u="none" strike="noStrike" baseline="0" dirty="0">
                <a:latin typeface="AvenirLTStd-Book"/>
              </a:rPr>
              <a:t>• investigate solubility</a:t>
            </a:r>
          </a:p>
          <a:p>
            <a:pPr marL="0" indent="0">
              <a:buNone/>
            </a:pPr>
            <a:r>
              <a:rPr lang="en-US" sz="3200" b="0" i="0" u="none" strike="noStrike" baseline="0" dirty="0">
                <a:latin typeface="AvenirLTStd-Book"/>
              </a:rPr>
              <a:t>• compare the solubility of various solutes</a:t>
            </a:r>
            <a:endParaRPr lang="en-US" sz="4000" dirty="0"/>
          </a:p>
        </p:txBody>
      </p:sp>
    </p:spTree>
    <p:extLst>
      <p:ext uri="{BB962C8B-B14F-4D97-AF65-F5344CB8AC3E}">
        <p14:creationId xmlns:p14="http://schemas.microsoft.com/office/powerpoint/2010/main" val="1694946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48DB-1CC5-825C-E860-62A32739261C}"/>
              </a:ext>
            </a:extLst>
          </p:cNvPr>
          <p:cNvSpPr>
            <a:spLocks noGrp="1"/>
          </p:cNvSpPr>
          <p:nvPr>
            <p:ph type="title"/>
          </p:nvPr>
        </p:nvSpPr>
        <p:spPr/>
        <p:txBody>
          <a:bodyPr/>
          <a:lstStyle/>
          <a:p>
            <a:pPr algn="ctr"/>
            <a:r>
              <a:rPr lang="en-US" dirty="0">
                <a:solidFill>
                  <a:srgbClr val="FF0000"/>
                </a:solidFill>
              </a:rPr>
              <a:t>Temperature and solubility</a:t>
            </a:r>
          </a:p>
        </p:txBody>
      </p:sp>
      <p:pic>
        <p:nvPicPr>
          <p:cNvPr id="5" name="Content Placeholder 4">
            <a:extLst>
              <a:ext uri="{FF2B5EF4-FFF2-40B4-BE49-F238E27FC236}">
                <a16:creationId xmlns:a16="http://schemas.microsoft.com/office/drawing/2014/main" id="{C73A7D0D-CDFC-EF8E-AF42-3403705C1DC4}"/>
              </a:ext>
            </a:extLst>
          </p:cNvPr>
          <p:cNvPicPr>
            <a:picLocks noGrp="1" noChangeAspect="1"/>
          </p:cNvPicPr>
          <p:nvPr>
            <p:ph idx="1"/>
          </p:nvPr>
        </p:nvPicPr>
        <p:blipFill>
          <a:blip r:embed="rId2"/>
          <a:stretch>
            <a:fillRect/>
          </a:stretch>
        </p:blipFill>
        <p:spPr>
          <a:xfrm>
            <a:off x="2008873" y="2249487"/>
            <a:ext cx="8171080" cy="4266815"/>
          </a:xfrm>
        </p:spPr>
      </p:pic>
      <p:pic>
        <p:nvPicPr>
          <p:cNvPr id="6" name="Picture 6">
            <a:extLst>
              <a:ext uri="{FF2B5EF4-FFF2-40B4-BE49-F238E27FC236}">
                <a16:creationId xmlns:a16="http://schemas.microsoft.com/office/drawing/2014/main" id="{7C84A27B-A6A2-F641-4FEA-D6F48F261A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96" r="26464" b="25633"/>
          <a:stretch/>
        </p:blipFill>
        <p:spPr bwMode="auto">
          <a:xfrm>
            <a:off x="134753" y="1"/>
            <a:ext cx="2290812" cy="209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8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2558-9755-67CF-CF32-ED1D3566188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C4E1FF5-7417-4BF5-2A28-D892C69B4E08}"/>
              </a:ext>
            </a:extLst>
          </p:cNvPr>
          <p:cNvSpPr>
            <a:spLocks noGrp="1"/>
          </p:cNvSpPr>
          <p:nvPr>
            <p:ph idx="1"/>
          </p:nvPr>
        </p:nvSpPr>
        <p:spPr/>
        <p:txBody>
          <a:bodyPr>
            <a:normAutofit/>
          </a:bodyPr>
          <a:lstStyle/>
          <a:p>
            <a:pPr marL="0" indent="0" algn="l">
              <a:buNone/>
            </a:pPr>
            <a:r>
              <a:rPr lang="en-US" sz="3600" dirty="0">
                <a:solidFill>
                  <a:srgbClr val="FF0073"/>
                </a:solidFill>
                <a:latin typeface="AvenirLTStd-Heavy"/>
              </a:rPr>
              <a:t>6- </a:t>
            </a:r>
            <a:r>
              <a:rPr lang="en-US" sz="3600" b="0" i="0" u="none" strike="noStrike" baseline="0" dirty="0">
                <a:solidFill>
                  <a:srgbClr val="FF0073"/>
                </a:solidFill>
                <a:latin typeface="AvenirLTStd-Heavy"/>
              </a:rPr>
              <a:t> </a:t>
            </a:r>
            <a:r>
              <a:rPr lang="en-US" sz="3600" b="0" i="0" u="none" strike="noStrike" baseline="0" dirty="0">
                <a:solidFill>
                  <a:srgbClr val="000000"/>
                </a:solidFill>
                <a:latin typeface="TimesNewRomanMTStd"/>
              </a:rPr>
              <a:t>510 g</a:t>
            </a:r>
          </a:p>
          <a:p>
            <a:pPr marL="0" indent="0" algn="l">
              <a:buNone/>
            </a:pPr>
            <a:r>
              <a:rPr lang="en-US" sz="3600" dirty="0">
                <a:solidFill>
                  <a:srgbClr val="FF0073"/>
                </a:solidFill>
                <a:latin typeface="AvenirLTStd-Heavy"/>
              </a:rPr>
              <a:t>7- </a:t>
            </a:r>
            <a:r>
              <a:rPr lang="en-US" sz="3600" b="0" i="0" u="none" strike="noStrike" baseline="0" dirty="0">
                <a:solidFill>
                  <a:srgbClr val="000000"/>
                </a:solidFill>
                <a:latin typeface="TimesNewRomanMTStd"/>
              </a:rPr>
              <a:t>395 g (at 80 °C, 905 g of sugar could be dissolved in 250 cm3 water. </a:t>
            </a:r>
            <a:r>
              <a:rPr lang="de-DE" sz="3600" b="0" i="0" u="none" strike="noStrike" baseline="0" dirty="0">
                <a:solidFill>
                  <a:srgbClr val="000000"/>
                </a:solidFill>
                <a:latin typeface="TimesNewRomanMTStd"/>
              </a:rPr>
              <a:t>So, 905 g − 510 g = 395 g)</a:t>
            </a:r>
            <a:endParaRPr lang="en-US" sz="4400" dirty="0"/>
          </a:p>
        </p:txBody>
      </p:sp>
      <p:pic>
        <p:nvPicPr>
          <p:cNvPr id="5" name="Picture 4">
            <a:extLst>
              <a:ext uri="{FF2B5EF4-FFF2-40B4-BE49-F238E27FC236}">
                <a16:creationId xmlns:a16="http://schemas.microsoft.com/office/drawing/2014/main" id="{0647E946-6138-D42D-D557-E5A7EDAE36AB}"/>
              </a:ext>
            </a:extLst>
          </p:cNvPr>
          <p:cNvPicPr>
            <a:picLocks noChangeAspect="1"/>
          </p:cNvPicPr>
          <p:nvPr/>
        </p:nvPicPr>
        <p:blipFill>
          <a:blip r:embed="rId2"/>
          <a:stretch>
            <a:fillRect/>
          </a:stretch>
        </p:blipFill>
        <p:spPr>
          <a:xfrm>
            <a:off x="1227887" y="0"/>
            <a:ext cx="10245427" cy="1920335"/>
          </a:xfrm>
          <a:prstGeom prst="rect">
            <a:avLst/>
          </a:prstGeom>
        </p:spPr>
      </p:pic>
    </p:spTree>
    <p:extLst>
      <p:ext uri="{BB962C8B-B14F-4D97-AF65-F5344CB8AC3E}">
        <p14:creationId xmlns:p14="http://schemas.microsoft.com/office/powerpoint/2010/main" val="401082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7DD3-F549-AF24-FC87-2A9406A09B41}"/>
              </a:ext>
            </a:extLst>
          </p:cNvPr>
          <p:cNvSpPr>
            <a:spLocks noGrp="1"/>
          </p:cNvSpPr>
          <p:nvPr>
            <p:ph type="title"/>
          </p:nvPr>
        </p:nvSpPr>
        <p:spPr>
          <a:xfrm>
            <a:off x="1978810" y="0"/>
            <a:ext cx="7992962" cy="1239158"/>
          </a:xfrm>
        </p:spPr>
        <p:txBody>
          <a:bodyPr>
            <a:normAutofit fontScale="90000"/>
          </a:bodyPr>
          <a:lstStyle/>
          <a:p>
            <a:pPr algn="ctr"/>
            <a:r>
              <a:rPr lang="en-US" sz="4400" b="1" dirty="0">
                <a:solidFill>
                  <a:srgbClr val="FFFF00"/>
                </a:solidFill>
              </a:rPr>
              <a:t>Comparing the solubility of different salts</a:t>
            </a:r>
          </a:p>
        </p:txBody>
      </p:sp>
      <p:pic>
        <p:nvPicPr>
          <p:cNvPr id="5" name="Picture 4">
            <a:extLst>
              <a:ext uri="{FF2B5EF4-FFF2-40B4-BE49-F238E27FC236}">
                <a16:creationId xmlns:a16="http://schemas.microsoft.com/office/drawing/2014/main" id="{BFB0CF35-4A00-E00D-2F4B-A7485D1C4204}"/>
              </a:ext>
            </a:extLst>
          </p:cNvPr>
          <p:cNvPicPr>
            <a:picLocks noChangeAspect="1"/>
          </p:cNvPicPr>
          <p:nvPr/>
        </p:nvPicPr>
        <p:blipFill>
          <a:blip r:embed="rId2"/>
          <a:stretch>
            <a:fillRect/>
          </a:stretch>
        </p:blipFill>
        <p:spPr>
          <a:xfrm>
            <a:off x="0" y="1117332"/>
            <a:ext cx="6714641" cy="3599047"/>
          </a:xfrm>
          <a:prstGeom prst="rect">
            <a:avLst/>
          </a:prstGeom>
        </p:spPr>
      </p:pic>
      <p:pic>
        <p:nvPicPr>
          <p:cNvPr id="7" name="Content Placeholder 6">
            <a:extLst>
              <a:ext uri="{FF2B5EF4-FFF2-40B4-BE49-F238E27FC236}">
                <a16:creationId xmlns:a16="http://schemas.microsoft.com/office/drawing/2014/main" id="{09BECC02-C92C-9B5B-D3C5-A8BF80414C62}"/>
              </a:ext>
            </a:extLst>
          </p:cNvPr>
          <p:cNvPicPr>
            <a:picLocks noGrp="1" noChangeAspect="1"/>
          </p:cNvPicPr>
          <p:nvPr>
            <p:ph idx="1"/>
          </p:nvPr>
        </p:nvPicPr>
        <p:blipFill>
          <a:blip r:embed="rId3"/>
          <a:stretch>
            <a:fillRect/>
          </a:stretch>
        </p:blipFill>
        <p:spPr>
          <a:xfrm>
            <a:off x="6631806" y="1117332"/>
            <a:ext cx="5560194" cy="5740668"/>
          </a:xfrm>
        </p:spPr>
      </p:pic>
      <p:pic>
        <p:nvPicPr>
          <p:cNvPr id="9" name="Picture 8">
            <a:extLst>
              <a:ext uri="{FF2B5EF4-FFF2-40B4-BE49-F238E27FC236}">
                <a16:creationId xmlns:a16="http://schemas.microsoft.com/office/drawing/2014/main" id="{2634F35F-44BE-61AF-C848-22FCF2E8162A}"/>
              </a:ext>
            </a:extLst>
          </p:cNvPr>
          <p:cNvPicPr>
            <a:picLocks noChangeAspect="1"/>
          </p:cNvPicPr>
          <p:nvPr/>
        </p:nvPicPr>
        <p:blipFill>
          <a:blip r:embed="rId4"/>
          <a:stretch>
            <a:fillRect/>
          </a:stretch>
        </p:blipFill>
        <p:spPr>
          <a:xfrm>
            <a:off x="0" y="4716379"/>
            <a:ext cx="6631806" cy="2233061"/>
          </a:xfrm>
          <a:prstGeom prst="rect">
            <a:avLst/>
          </a:prstGeom>
        </p:spPr>
      </p:pic>
    </p:spTree>
    <p:extLst>
      <p:ext uri="{BB962C8B-B14F-4D97-AF65-F5344CB8AC3E}">
        <p14:creationId xmlns:p14="http://schemas.microsoft.com/office/powerpoint/2010/main" val="631100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46FF-0120-CDF8-CAFD-E788E3DDDB8B}"/>
              </a:ext>
            </a:extLst>
          </p:cNvPr>
          <p:cNvSpPr>
            <a:spLocks noGrp="1"/>
          </p:cNvSpPr>
          <p:nvPr>
            <p:ph type="title"/>
          </p:nvPr>
        </p:nvSpPr>
        <p:spPr/>
        <p:txBody>
          <a:bodyPr/>
          <a:lstStyle/>
          <a:p>
            <a:pPr algn="ctr"/>
            <a:r>
              <a:rPr lang="en-US" b="1" dirty="0">
                <a:solidFill>
                  <a:srgbClr val="FFFF00"/>
                </a:solidFill>
              </a:rPr>
              <a:t>Answers</a:t>
            </a:r>
          </a:p>
        </p:txBody>
      </p:sp>
      <p:sp>
        <p:nvSpPr>
          <p:cNvPr id="3" name="Content Placeholder 2">
            <a:extLst>
              <a:ext uri="{FF2B5EF4-FFF2-40B4-BE49-F238E27FC236}">
                <a16:creationId xmlns:a16="http://schemas.microsoft.com/office/drawing/2014/main" id="{997CCBC1-FBCD-1615-B5A3-FD88B77CD295}"/>
              </a:ext>
            </a:extLst>
          </p:cNvPr>
          <p:cNvSpPr>
            <a:spLocks noGrp="1"/>
          </p:cNvSpPr>
          <p:nvPr>
            <p:ph idx="1"/>
          </p:nvPr>
        </p:nvSpPr>
        <p:spPr>
          <a:xfrm>
            <a:off x="1709303" y="2097088"/>
            <a:ext cx="9147994" cy="3573797"/>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742950" indent="-742950" algn="l">
              <a:buFont typeface="+mj-lt"/>
              <a:buAutoNum type="arabicPeriod" startAt="8"/>
            </a:pPr>
            <a:r>
              <a:rPr lang="en-US" sz="3600" b="0" i="0" u="none" strike="noStrike" baseline="0" dirty="0">
                <a:solidFill>
                  <a:srgbClr val="000000"/>
                </a:solidFill>
                <a:latin typeface="TimesNewRomanMTStd"/>
              </a:rPr>
              <a:t>For all three salts: the higher the temperature of the water, the greater the solubility.</a:t>
            </a:r>
          </a:p>
          <a:p>
            <a:pPr marL="0" indent="0" algn="l">
              <a:buNone/>
            </a:pPr>
            <a:r>
              <a:rPr lang="en-US" sz="3600" dirty="0">
                <a:solidFill>
                  <a:srgbClr val="FF0073"/>
                </a:solidFill>
                <a:latin typeface="AvenirLTStd-Heavy"/>
              </a:rPr>
              <a:t>9.   </a:t>
            </a:r>
            <a:r>
              <a:rPr lang="en-US" sz="3600" b="0" i="0" u="none" strike="noStrike" baseline="0" dirty="0">
                <a:solidFill>
                  <a:srgbClr val="FF0073"/>
                </a:solidFill>
                <a:latin typeface="AvenirLTStd-Heavy"/>
              </a:rPr>
              <a:t> </a:t>
            </a:r>
            <a:r>
              <a:rPr lang="en-US" sz="3600" b="0" i="0" u="none" strike="noStrike" baseline="0" dirty="0">
                <a:solidFill>
                  <a:srgbClr val="000000"/>
                </a:solidFill>
                <a:latin typeface="TimesNewRomanMTStd"/>
              </a:rPr>
              <a:t>73 g/100 g water</a:t>
            </a:r>
          </a:p>
          <a:p>
            <a:pPr marL="0" indent="0" algn="l">
              <a:buNone/>
            </a:pPr>
            <a:r>
              <a:rPr lang="en-US" sz="3600" dirty="0">
                <a:solidFill>
                  <a:srgbClr val="000000"/>
                </a:solidFill>
                <a:latin typeface="TimesNewRomanMTStd"/>
              </a:rPr>
              <a:t>10. </a:t>
            </a:r>
            <a:r>
              <a:rPr lang="en-US" sz="3600" b="0" i="0" u="none" strike="noStrike" baseline="0" dirty="0">
                <a:solidFill>
                  <a:srgbClr val="FF0073"/>
                </a:solidFill>
                <a:latin typeface="AvenirLTStd-Heavy"/>
              </a:rPr>
              <a:t> </a:t>
            </a:r>
            <a:r>
              <a:rPr lang="en-US" sz="3600" b="0" i="0" u="none" strike="noStrike" baseline="0" dirty="0">
                <a:solidFill>
                  <a:srgbClr val="000000"/>
                </a:solidFill>
                <a:latin typeface="TimesNewRomanMTStd"/>
              </a:rPr>
              <a:t>sodium nitrate</a:t>
            </a:r>
          </a:p>
          <a:p>
            <a:pPr marL="0" indent="0" algn="l">
              <a:buNone/>
            </a:pPr>
            <a:r>
              <a:rPr lang="en-US" sz="3600" dirty="0">
                <a:solidFill>
                  <a:srgbClr val="FF0073"/>
                </a:solidFill>
                <a:latin typeface="AvenirLTStd-Heavy"/>
              </a:rPr>
              <a:t>11. </a:t>
            </a:r>
            <a:r>
              <a:rPr lang="en-US" sz="3600" b="0" i="0" u="none" strike="noStrike" baseline="0" dirty="0">
                <a:solidFill>
                  <a:srgbClr val="FF0073"/>
                </a:solidFill>
                <a:latin typeface="AvenirLTStd-Heavy"/>
              </a:rPr>
              <a:t> </a:t>
            </a:r>
            <a:r>
              <a:rPr lang="en-US" sz="3600" b="0" i="0" u="none" strike="noStrike" baseline="0" dirty="0">
                <a:solidFill>
                  <a:srgbClr val="000000"/>
                </a:solidFill>
                <a:latin typeface="TimesNewRomanMTStd"/>
              </a:rPr>
              <a:t>potassium nitrate</a:t>
            </a:r>
            <a:endParaRPr lang="en-US" sz="4400" dirty="0"/>
          </a:p>
        </p:txBody>
      </p:sp>
      <p:pic>
        <p:nvPicPr>
          <p:cNvPr id="4" name="Picture 4">
            <a:extLst>
              <a:ext uri="{FF2B5EF4-FFF2-40B4-BE49-F238E27FC236}">
                <a16:creationId xmlns:a16="http://schemas.microsoft.com/office/drawing/2014/main" id="{C4472654-402A-4E8A-B04B-9EE9BEDEF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59" y="167503"/>
            <a:ext cx="2473693" cy="179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6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D205-4BE3-A797-7BED-5B264DC9723E}"/>
              </a:ext>
            </a:extLst>
          </p:cNvPr>
          <p:cNvSpPr>
            <a:spLocks noGrp="1"/>
          </p:cNvSpPr>
          <p:nvPr>
            <p:ph type="title"/>
          </p:nvPr>
        </p:nvSpPr>
        <p:spPr>
          <a:xfrm>
            <a:off x="1382198" y="85891"/>
            <a:ext cx="6809056" cy="79992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4400" b="1" dirty="0">
                <a:solidFill>
                  <a:srgbClr val="FFFF00"/>
                </a:solidFill>
              </a:rPr>
              <a:t>Other solvent</a:t>
            </a:r>
          </a:p>
        </p:txBody>
      </p:sp>
      <p:sp>
        <p:nvSpPr>
          <p:cNvPr id="3" name="Content Placeholder 2">
            <a:extLst>
              <a:ext uri="{FF2B5EF4-FFF2-40B4-BE49-F238E27FC236}">
                <a16:creationId xmlns:a16="http://schemas.microsoft.com/office/drawing/2014/main" id="{6A697E0D-822C-AF7A-1F7B-1D84A90A8B7B}"/>
              </a:ext>
            </a:extLst>
          </p:cNvPr>
          <p:cNvSpPr>
            <a:spLocks noGrp="1"/>
          </p:cNvSpPr>
          <p:nvPr>
            <p:ph idx="1"/>
          </p:nvPr>
        </p:nvSpPr>
        <p:spPr>
          <a:xfrm>
            <a:off x="1382199" y="885811"/>
            <a:ext cx="6809055" cy="1741886"/>
          </a:xfrm>
        </p:spPr>
        <p:style>
          <a:lnRef idx="1">
            <a:schemeClr val="accent6"/>
          </a:lnRef>
          <a:fillRef idx="2">
            <a:schemeClr val="accent6"/>
          </a:fillRef>
          <a:effectRef idx="1">
            <a:schemeClr val="accent6"/>
          </a:effectRef>
          <a:fontRef idx="minor">
            <a:schemeClr val="dk1"/>
          </a:fontRef>
        </p:style>
        <p:txBody>
          <a:bodyPr/>
          <a:lstStyle/>
          <a:p>
            <a:r>
              <a:rPr lang="en-US" sz="2800" dirty="0"/>
              <a:t>Water is </a:t>
            </a:r>
            <a:r>
              <a:rPr lang="en-US" sz="2800" b="1" dirty="0">
                <a:solidFill>
                  <a:srgbClr val="FF0000"/>
                </a:solidFill>
              </a:rPr>
              <a:t>not </a:t>
            </a:r>
            <a:r>
              <a:rPr lang="en-US" sz="2800" dirty="0"/>
              <a:t>the only solvent.</a:t>
            </a:r>
          </a:p>
          <a:p>
            <a:pPr algn="l"/>
            <a:r>
              <a:rPr lang="en-US" b="0" i="0" u="none" strike="noStrike" baseline="0" dirty="0">
                <a:latin typeface="TimesNewRomanMTStd"/>
              </a:rPr>
              <a:t>Some substances that are insoluble in water will dissolve in other solvents.</a:t>
            </a:r>
            <a:endParaRPr lang="en-US" sz="3200" dirty="0"/>
          </a:p>
        </p:txBody>
      </p:sp>
      <p:sp>
        <p:nvSpPr>
          <p:cNvPr id="4" name="TextBox 3">
            <a:extLst>
              <a:ext uri="{FF2B5EF4-FFF2-40B4-BE49-F238E27FC236}">
                <a16:creationId xmlns:a16="http://schemas.microsoft.com/office/drawing/2014/main" id="{DE3055BB-2ECA-C0BD-1162-A7E189BDB112}"/>
              </a:ext>
            </a:extLst>
          </p:cNvPr>
          <p:cNvSpPr txBox="1"/>
          <p:nvPr/>
        </p:nvSpPr>
        <p:spPr>
          <a:xfrm>
            <a:off x="952902" y="3542096"/>
            <a:ext cx="6275672"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lgn="l">
              <a:buFont typeface="+mj-lt"/>
              <a:buAutoNum type="arabicPeriod"/>
            </a:pPr>
            <a:r>
              <a:rPr lang="en-US" sz="2400" b="1" i="0" u="none" strike="noStrike" baseline="0" dirty="0">
                <a:latin typeface="TimesNewRomanMTStd"/>
              </a:rPr>
              <a:t>Some types of oil paint are not soluble in water.  </a:t>
            </a:r>
          </a:p>
          <a:p>
            <a:pPr algn="l"/>
            <a:r>
              <a:rPr lang="en-US" sz="2400" b="0" i="0" u="none" strike="noStrike" baseline="0" dirty="0">
                <a:latin typeface="TimesNewRomanMTStd"/>
              </a:rPr>
              <a:t>So if you need to clean your brushes after you’ve used oil paint, you will need to use a solvent that the paint will dissolve in, such as </a:t>
            </a:r>
            <a:r>
              <a:rPr lang="en-US" sz="3600" b="1" i="0" u="none" strike="noStrike" baseline="0" dirty="0">
                <a:solidFill>
                  <a:schemeClr val="bg1"/>
                </a:solidFill>
                <a:highlight>
                  <a:srgbClr val="FFFF00"/>
                </a:highlight>
                <a:latin typeface="TimesNewRomanMTStd"/>
              </a:rPr>
              <a:t>methanol</a:t>
            </a:r>
            <a:r>
              <a:rPr lang="en-US" sz="2400" b="0" i="0" u="none" strike="noStrike" baseline="0" dirty="0">
                <a:highlight>
                  <a:srgbClr val="FFFF00"/>
                </a:highlight>
                <a:latin typeface="TimesNewRomanMTStd"/>
              </a:rPr>
              <a:t> </a:t>
            </a:r>
            <a:r>
              <a:rPr lang="en-US" sz="2400" b="0" i="0" u="none" strike="noStrike" baseline="0" dirty="0">
                <a:latin typeface="TimesNewRomanMTStd"/>
              </a:rPr>
              <a:t>( methylated spirits)</a:t>
            </a:r>
            <a:endParaRPr lang="en-US" dirty="0"/>
          </a:p>
        </p:txBody>
      </p:sp>
      <p:pic>
        <p:nvPicPr>
          <p:cNvPr id="6" name="Picture 5">
            <a:extLst>
              <a:ext uri="{FF2B5EF4-FFF2-40B4-BE49-F238E27FC236}">
                <a16:creationId xmlns:a16="http://schemas.microsoft.com/office/drawing/2014/main" id="{7F4D7C73-6C55-8A5B-80B4-331F86F5972C}"/>
              </a:ext>
            </a:extLst>
          </p:cNvPr>
          <p:cNvPicPr>
            <a:picLocks noChangeAspect="1"/>
          </p:cNvPicPr>
          <p:nvPr/>
        </p:nvPicPr>
        <p:blipFill>
          <a:blip r:embed="rId2"/>
          <a:stretch>
            <a:fillRect/>
          </a:stretch>
        </p:blipFill>
        <p:spPr>
          <a:xfrm>
            <a:off x="7455586" y="3392860"/>
            <a:ext cx="3999000" cy="3299175"/>
          </a:xfrm>
          <a:prstGeom prst="rect">
            <a:avLst/>
          </a:prstGeom>
        </p:spPr>
      </p:pic>
      <p:pic>
        <p:nvPicPr>
          <p:cNvPr id="2056" name="Picture 8">
            <a:extLst>
              <a:ext uri="{FF2B5EF4-FFF2-40B4-BE49-F238E27FC236}">
                <a16:creationId xmlns:a16="http://schemas.microsoft.com/office/drawing/2014/main" id="{A02F1774-A927-7C1C-1031-0B0948FFB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760" y="165965"/>
            <a:ext cx="3699121" cy="277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812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CF9E7F-37FF-FFD7-8342-87DB7EB0862F}"/>
              </a:ext>
            </a:extLst>
          </p:cNvPr>
          <p:cNvPicPr>
            <a:picLocks noGrp="1" noChangeAspect="1"/>
          </p:cNvPicPr>
          <p:nvPr>
            <p:ph idx="1"/>
          </p:nvPr>
        </p:nvPicPr>
        <p:blipFill>
          <a:blip r:embed="rId2"/>
          <a:stretch>
            <a:fillRect/>
          </a:stretch>
        </p:blipFill>
        <p:spPr>
          <a:xfrm>
            <a:off x="7269385" y="1831265"/>
            <a:ext cx="4250054" cy="3541712"/>
          </a:xfrm>
        </p:spPr>
      </p:pic>
      <p:sp>
        <p:nvSpPr>
          <p:cNvPr id="7" name="TextBox 6">
            <a:extLst>
              <a:ext uri="{FF2B5EF4-FFF2-40B4-BE49-F238E27FC236}">
                <a16:creationId xmlns:a16="http://schemas.microsoft.com/office/drawing/2014/main" id="{C962BD9B-154C-22FA-3C12-F9F8E87CAD39}"/>
              </a:ext>
            </a:extLst>
          </p:cNvPr>
          <p:cNvSpPr txBox="1"/>
          <p:nvPr/>
        </p:nvSpPr>
        <p:spPr>
          <a:xfrm>
            <a:off x="1141413" y="2324849"/>
            <a:ext cx="5634772"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l">
              <a:buFont typeface="+mj-lt"/>
              <a:buAutoNum type="arabicPeriod" startAt="2"/>
            </a:pPr>
            <a:r>
              <a:rPr lang="en-US" sz="3200" b="1" i="0" u="none" strike="noStrike" baseline="0" dirty="0">
                <a:latin typeface="AvenirLTStd-Light"/>
              </a:rPr>
              <a:t>Nail polish does not dissolve in water</a:t>
            </a:r>
            <a:r>
              <a:rPr lang="en-US" sz="3200" b="0" i="0" u="none" strike="noStrike" baseline="0" dirty="0">
                <a:latin typeface="AvenirLTStd-Light"/>
              </a:rPr>
              <a:t> but dissolves in nail </a:t>
            </a:r>
            <a:r>
              <a:rPr lang="en-US" sz="3200" b="0" i="0" u="none" strike="noStrike" baseline="0" dirty="0">
                <a:highlight>
                  <a:srgbClr val="FFFF00"/>
                </a:highlight>
                <a:latin typeface="AvenirLTStd-Light"/>
              </a:rPr>
              <a:t>polish remover</a:t>
            </a:r>
            <a:r>
              <a:rPr lang="en-US" sz="3200" b="0" i="0" u="none" strike="noStrike" baseline="0" dirty="0">
                <a:latin typeface="AvenirLTStd-Light"/>
              </a:rPr>
              <a:t>, most nail polish remover contains the solvent </a:t>
            </a:r>
            <a:r>
              <a:rPr lang="en-US" sz="3200" b="0" i="0" u="none" strike="noStrike" baseline="0" dirty="0">
                <a:highlight>
                  <a:srgbClr val="FFFF00"/>
                </a:highlight>
                <a:latin typeface="AvenirLTStd-Light"/>
              </a:rPr>
              <a:t>propanone (acetone).</a:t>
            </a:r>
            <a:endParaRPr lang="en-US" sz="3200" dirty="0">
              <a:highlight>
                <a:srgbClr val="FFFF00"/>
              </a:highlight>
            </a:endParaRPr>
          </a:p>
        </p:txBody>
      </p:sp>
      <p:sp>
        <p:nvSpPr>
          <p:cNvPr id="8" name="Title 1">
            <a:extLst>
              <a:ext uri="{FF2B5EF4-FFF2-40B4-BE49-F238E27FC236}">
                <a16:creationId xmlns:a16="http://schemas.microsoft.com/office/drawing/2014/main" id="{83521CF0-1135-0AE1-9751-F22693BE2B78}"/>
              </a:ext>
            </a:extLst>
          </p:cNvPr>
          <p:cNvSpPr txBox="1">
            <a:spLocks/>
          </p:cNvSpPr>
          <p:nvPr/>
        </p:nvSpPr>
        <p:spPr>
          <a:xfrm>
            <a:off x="2585356" y="307272"/>
            <a:ext cx="6809056" cy="799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400" b="1">
                <a:solidFill>
                  <a:srgbClr val="FFFF00"/>
                </a:solidFill>
              </a:rPr>
              <a:t>Other solvent</a:t>
            </a:r>
            <a:endParaRPr lang="en-US" sz="4400" b="1" dirty="0">
              <a:solidFill>
                <a:srgbClr val="FFFF00"/>
              </a:solidFill>
            </a:endParaRPr>
          </a:p>
        </p:txBody>
      </p:sp>
    </p:spTree>
    <p:extLst>
      <p:ext uri="{BB962C8B-B14F-4D97-AF65-F5344CB8AC3E}">
        <p14:creationId xmlns:p14="http://schemas.microsoft.com/office/powerpoint/2010/main" val="345472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4CDA-1298-CDDC-7BD3-6973C0414F61}"/>
              </a:ext>
            </a:extLst>
          </p:cNvPr>
          <p:cNvSpPr>
            <a:spLocks noGrp="1"/>
          </p:cNvSpPr>
          <p:nvPr>
            <p:ph type="title"/>
          </p:nvPr>
        </p:nvSpPr>
        <p:spPr/>
        <p:txBody>
          <a:bodyPr>
            <a:normAutofit/>
          </a:bodyPr>
          <a:lstStyle/>
          <a:p>
            <a:pPr algn="ctr"/>
            <a:r>
              <a:rPr lang="en-US" sz="4800" b="1" dirty="0"/>
              <a:t>Keywords</a:t>
            </a:r>
          </a:p>
        </p:txBody>
      </p:sp>
      <p:sp>
        <p:nvSpPr>
          <p:cNvPr id="3" name="Content Placeholder 2">
            <a:extLst>
              <a:ext uri="{FF2B5EF4-FFF2-40B4-BE49-F238E27FC236}">
                <a16:creationId xmlns:a16="http://schemas.microsoft.com/office/drawing/2014/main" id="{E8C4BDD9-D42D-CDBA-9806-3225AD8C2CA2}"/>
              </a:ext>
            </a:extLst>
          </p:cNvPr>
          <p:cNvSpPr>
            <a:spLocks noGrp="1"/>
          </p:cNvSpPr>
          <p:nvPr>
            <p:ph idx="1"/>
          </p:nvPr>
        </p:nvSpPr>
        <p:spPr>
          <a:xfrm>
            <a:off x="4491004" y="1816350"/>
            <a:ext cx="2814571" cy="4536324"/>
          </a:xfrm>
        </p:spPr>
        <p:style>
          <a:lnRef idx="2">
            <a:schemeClr val="accent5"/>
          </a:lnRef>
          <a:fillRef idx="1">
            <a:schemeClr val="lt1"/>
          </a:fillRef>
          <a:effectRef idx="0">
            <a:schemeClr val="accent5"/>
          </a:effectRef>
          <a:fontRef idx="minor">
            <a:schemeClr val="dk1"/>
          </a:fontRef>
        </p:style>
        <p:txBody>
          <a:bodyPr>
            <a:normAutofit/>
          </a:bodyPr>
          <a:lstStyle/>
          <a:p>
            <a:pPr algn="l"/>
            <a:r>
              <a:rPr lang="en-US" sz="2800" b="1" i="0" u="none" strike="noStrike" baseline="0" dirty="0">
                <a:solidFill>
                  <a:schemeClr val="bg1"/>
                </a:solidFill>
                <a:latin typeface="AvenirLTStd-Medium"/>
              </a:rPr>
              <a:t>concentrated</a:t>
            </a:r>
          </a:p>
          <a:p>
            <a:pPr algn="l"/>
            <a:r>
              <a:rPr lang="en-US" sz="2800" b="1" i="0" u="none" strike="noStrike" baseline="0" dirty="0">
                <a:solidFill>
                  <a:schemeClr val="bg1"/>
                </a:solidFill>
                <a:latin typeface="AvenirLTStd-Medium"/>
              </a:rPr>
              <a:t>dilute</a:t>
            </a:r>
          </a:p>
          <a:p>
            <a:pPr algn="l"/>
            <a:r>
              <a:rPr lang="en-US" sz="2800" b="1" i="0" u="none" strike="noStrike" baseline="0" dirty="0">
                <a:solidFill>
                  <a:schemeClr val="bg1"/>
                </a:solidFill>
                <a:latin typeface="AvenirLTStd-Medium"/>
              </a:rPr>
              <a:t>insoluble</a:t>
            </a:r>
          </a:p>
          <a:p>
            <a:pPr algn="l"/>
            <a:r>
              <a:rPr lang="en-US" sz="2800" b="1" i="0" u="none" strike="noStrike" baseline="0" dirty="0">
                <a:solidFill>
                  <a:schemeClr val="bg1"/>
                </a:solidFill>
                <a:latin typeface="AvenirLTStd-Medium"/>
              </a:rPr>
              <a:t>saturated</a:t>
            </a:r>
          </a:p>
          <a:p>
            <a:pPr algn="l"/>
            <a:r>
              <a:rPr lang="en-US" sz="2800" b="1" i="0" u="none" strike="noStrike" baseline="0" dirty="0">
                <a:solidFill>
                  <a:schemeClr val="bg1"/>
                </a:solidFill>
                <a:latin typeface="AvenirLTStd-Medium"/>
              </a:rPr>
              <a:t>solubility</a:t>
            </a:r>
          </a:p>
          <a:p>
            <a:pPr algn="l"/>
            <a:r>
              <a:rPr lang="en-US" sz="2800" b="1" i="0" u="none" strike="noStrike" baseline="0" dirty="0">
                <a:solidFill>
                  <a:schemeClr val="bg1"/>
                </a:solidFill>
                <a:latin typeface="AvenirLTStd-Medium"/>
              </a:rPr>
              <a:t>soluble</a:t>
            </a:r>
          </a:p>
          <a:p>
            <a:pPr algn="l"/>
            <a:r>
              <a:rPr lang="en-US" sz="2800" b="1" i="0" u="none" strike="noStrike" baseline="0" dirty="0">
                <a:solidFill>
                  <a:schemeClr val="bg1"/>
                </a:solidFill>
                <a:latin typeface="AvenirLTStd-Medium"/>
              </a:rPr>
              <a:t>solution</a:t>
            </a:r>
            <a:endParaRPr lang="en-US" sz="3600" b="1" dirty="0">
              <a:solidFill>
                <a:schemeClr val="bg1"/>
              </a:solidFill>
            </a:endParaRPr>
          </a:p>
        </p:txBody>
      </p:sp>
      <p:pic>
        <p:nvPicPr>
          <p:cNvPr id="1026" name="Picture 2">
            <a:extLst>
              <a:ext uri="{FF2B5EF4-FFF2-40B4-BE49-F238E27FC236}">
                <a16:creationId xmlns:a16="http://schemas.microsoft.com/office/drawing/2014/main" id="{0C14A984-489A-DE7F-B2D5-9CD9E656E1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493"/>
          <a:stretch/>
        </p:blipFill>
        <p:spPr bwMode="auto">
          <a:xfrm>
            <a:off x="1886552" y="0"/>
            <a:ext cx="8393229" cy="181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55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BB9C76-F5C7-BB08-A23C-1F4C13E31308}"/>
              </a:ext>
            </a:extLst>
          </p:cNvPr>
          <p:cNvPicPr>
            <a:picLocks noChangeAspect="1"/>
          </p:cNvPicPr>
          <p:nvPr/>
        </p:nvPicPr>
        <p:blipFill>
          <a:blip r:embed="rId2"/>
          <a:stretch>
            <a:fillRect/>
          </a:stretch>
        </p:blipFill>
        <p:spPr>
          <a:xfrm>
            <a:off x="1708457" y="816035"/>
            <a:ext cx="8775086" cy="5001799"/>
          </a:xfrm>
          <a:prstGeom prst="rect">
            <a:avLst/>
          </a:prstGeom>
        </p:spPr>
      </p:pic>
    </p:spTree>
    <p:extLst>
      <p:ext uri="{BB962C8B-B14F-4D97-AF65-F5344CB8AC3E}">
        <p14:creationId xmlns:p14="http://schemas.microsoft.com/office/powerpoint/2010/main" val="110984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A61147E-427F-E872-3FDB-5F6440CF61D8}"/>
              </a:ext>
            </a:extLst>
          </p:cNvPr>
          <p:cNvPicPr>
            <a:picLocks noGrp="1" noChangeAspect="1"/>
          </p:cNvPicPr>
          <p:nvPr>
            <p:ph idx="1"/>
          </p:nvPr>
        </p:nvPicPr>
        <p:blipFill>
          <a:blip r:embed="rId2"/>
          <a:stretch>
            <a:fillRect/>
          </a:stretch>
        </p:blipFill>
        <p:spPr>
          <a:xfrm>
            <a:off x="7581215" y="0"/>
            <a:ext cx="4514850" cy="2533650"/>
          </a:xfrm>
          <a:prstGeom prst="rect">
            <a:avLst/>
          </a:prstGeom>
        </p:spPr>
      </p:pic>
      <p:pic>
        <p:nvPicPr>
          <p:cNvPr id="5" name="Picture 4">
            <a:extLst>
              <a:ext uri="{FF2B5EF4-FFF2-40B4-BE49-F238E27FC236}">
                <a16:creationId xmlns:a16="http://schemas.microsoft.com/office/drawing/2014/main" id="{0FDD7CCD-C57C-3E85-7AB4-66698ED9B298}"/>
              </a:ext>
            </a:extLst>
          </p:cNvPr>
          <p:cNvPicPr>
            <a:picLocks noChangeAspect="1"/>
          </p:cNvPicPr>
          <p:nvPr/>
        </p:nvPicPr>
        <p:blipFill>
          <a:blip r:embed="rId3"/>
          <a:stretch>
            <a:fillRect/>
          </a:stretch>
        </p:blipFill>
        <p:spPr>
          <a:xfrm>
            <a:off x="8735621" y="3649469"/>
            <a:ext cx="3369321" cy="3163181"/>
          </a:xfrm>
          <a:prstGeom prst="rect">
            <a:avLst/>
          </a:prstGeom>
        </p:spPr>
      </p:pic>
      <p:sp>
        <p:nvSpPr>
          <p:cNvPr id="6" name="TextBox 5">
            <a:extLst>
              <a:ext uri="{FF2B5EF4-FFF2-40B4-BE49-F238E27FC236}">
                <a16:creationId xmlns:a16="http://schemas.microsoft.com/office/drawing/2014/main" id="{8B288BAF-4955-E939-5920-C96CAE76F859}"/>
              </a:ext>
            </a:extLst>
          </p:cNvPr>
          <p:cNvSpPr txBox="1"/>
          <p:nvPr/>
        </p:nvSpPr>
        <p:spPr>
          <a:xfrm>
            <a:off x="367900" y="359276"/>
            <a:ext cx="7213315"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000" dirty="0"/>
              <a:t>What is the meanings of the words solvent, solute and solution.</a:t>
            </a:r>
          </a:p>
        </p:txBody>
      </p:sp>
      <p:sp>
        <p:nvSpPr>
          <p:cNvPr id="8" name="TextBox 7">
            <a:extLst>
              <a:ext uri="{FF2B5EF4-FFF2-40B4-BE49-F238E27FC236}">
                <a16:creationId xmlns:a16="http://schemas.microsoft.com/office/drawing/2014/main" id="{223766B2-1504-7B51-C40D-FA9923C0EEBA}"/>
              </a:ext>
            </a:extLst>
          </p:cNvPr>
          <p:cNvSpPr txBox="1"/>
          <p:nvPr/>
        </p:nvSpPr>
        <p:spPr>
          <a:xfrm>
            <a:off x="288758" y="2443824"/>
            <a:ext cx="8437986" cy="15081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3200" b="1" i="0" u="none" strike="noStrike" baseline="0" dirty="0">
                <a:solidFill>
                  <a:schemeClr val="bg1"/>
                </a:solidFill>
                <a:latin typeface="TimesNewRomanMTStd"/>
              </a:rPr>
              <a:t>Solvent:</a:t>
            </a:r>
            <a:r>
              <a:rPr lang="en-US" sz="2400" b="0" i="0" u="none" strike="noStrike" baseline="0" dirty="0">
                <a:latin typeface="TimesNewRomanMTStd"/>
              </a:rPr>
              <a:t> such as water that a substance dissolves in; </a:t>
            </a:r>
          </a:p>
          <a:p>
            <a:pPr algn="l"/>
            <a:r>
              <a:rPr lang="en-US" sz="3200" b="1" i="0" u="none" strike="noStrike" baseline="0" dirty="0">
                <a:solidFill>
                  <a:schemeClr val="bg1"/>
                </a:solidFill>
                <a:latin typeface="TimesNewRomanMTStd"/>
              </a:rPr>
              <a:t>Solute:</a:t>
            </a:r>
            <a:r>
              <a:rPr lang="en-US" sz="2400" b="0" i="0" u="none" strike="noStrike" baseline="0" dirty="0">
                <a:latin typeface="TimesNewRomanMTStd"/>
              </a:rPr>
              <a:t> as the substance that dissolves </a:t>
            </a:r>
          </a:p>
          <a:p>
            <a:pPr algn="l"/>
            <a:r>
              <a:rPr lang="en-US" sz="2800" b="1" i="0" u="none" strike="noStrike" baseline="0" dirty="0">
                <a:solidFill>
                  <a:schemeClr val="bg1"/>
                </a:solidFill>
                <a:latin typeface="TimesNewRomanMTStd"/>
              </a:rPr>
              <a:t>Solution:</a:t>
            </a:r>
            <a:r>
              <a:rPr lang="en-US" sz="2000" b="0" i="0" u="none" strike="noStrike" baseline="0" dirty="0">
                <a:latin typeface="TimesNewRomanMTStd"/>
              </a:rPr>
              <a:t> </a:t>
            </a:r>
            <a:r>
              <a:rPr lang="en-US" sz="2400" b="0" i="0" u="none" strike="noStrike" baseline="0" dirty="0">
                <a:latin typeface="TimesNewRomanMTStd"/>
              </a:rPr>
              <a:t>what is produced when a solute dissolves in a solvent</a:t>
            </a:r>
            <a:r>
              <a:rPr lang="en-US" sz="1800" b="0" i="0" u="none" strike="noStrike" baseline="0" dirty="0">
                <a:latin typeface="TimesNewRomanMTStd"/>
              </a:rPr>
              <a:t>. </a:t>
            </a:r>
            <a:endParaRPr lang="en-US" dirty="0"/>
          </a:p>
        </p:txBody>
      </p:sp>
      <p:pic>
        <p:nvPicPr>
          <p:cNvPr id="7" name="Picture 6">
            <a:extLst>
              <a:ext uri="{FF2B5EF4-FFF2-40B4-BE49-F238E27FC236}">
                <a16:creationId xmlns:a16="http://schemas.microsoft.com/office/drawing/2014/main" id="{D8377E28-A681-270A-64F5-88DCE4BF150D}"/>
              </a:ext>
            </a:extLst>
          </p:cNvPr>
          <p:cNvPicPr>
            <a:picLocks noChangeAspect="1"/>
          </p:cNvPicPr>
          <p:nvPr/>
        </p:nvPicPr>
        <p:blipFill>
          <a:blip r:embed="rId4"/>
          <a:stretch>
            <a:fillRect/>
          </a:stretch>
        </p:blipFill>
        <p:spPr>
          <a:xfrm>
            <a:off x="3169826" y="4063949"/>
            <a:ext cx="3657788" cy="2654436"/>
          </a:xfrm>
          <a:prstGeom prst="rect">
            <a:avLst/>
          </a:prstGeom>
        </p:spPr>
      </p:pic>
    </p:spTree>
    <p:extLst>
      <p:ext uri="{BB962C8B-B14F-4D97-AF65-F5344CB8AC3E}">
        <p14:creationId xmlns:p14="http://schemas.microsoft.com/office/powerpoint/2010/main" val="183865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4AB82-3347-0DF9-AB82-AEACA8172AE7}"/>
              </a:ext>
            </a:extLst>
          </p:cNvPr>
          <p:cNvSpPr>
            <a:spLocks noGrp="1"/>
          </p:cNvSpPr>
          <p:nvPr>
            <p:ph type="title"/>
          </p:nvPr>
        </p:nvSpPr>
        <p:spPr/>
        <p:txBody>
          <a:bodyPr/>
          <a:lstStyle/>
          <a:p>
            <a:r>
              <a:rPr lang="en-US" dirty="0"/>
              <a:t>Concentrated versus diluted solutions</a:t>
            </a:r>
          </a:p>
        </p:txBody>
      </p:sp>
      <p:pic>
        <p:nvPicPr>
          <p:cNvPr id="4" name="Content Placeholder 3">
            <a:extLst>
              <a:ext uri="{FF2B5EF4-FFF2-40B4-BE49-F238E27FC236}">
                <a16:creationId xmlns:a16="http://schemas.microsoft.com/office/drawing/2014/main" id="{F059ED5A-3C18-2B51-638A-99361EC9093F}"/>
              </a:ext>
            </a:extLst>
          </p:cNvPr>
          <p:cNvPicPr>
            <a:picLocks noGrp="1" noChangeAspect="1"/>
          </p:cNvPicPr>
          <p:nvPr>
            <p:ph idx="1"/>
          </p:nvPr>
        </p:nvPicPr>
        <p:blipFill>
          <a:blip r:embed="rId2"/>
          <a:stretch>
            <a:fillRect/>
          </a:stretch>
        </p:blipFill>
        <p:spPr>
          <a:xfrm>
            <a:off x="1049972" y="0"/>
            <a:ext cx="9150667" cy="3541712"/>
          </a:xfrm>
          <a:prstGeom prst="rect">
            <a:avLst/>
          </a:prstGeom>
        </p:spPr>
      </p:pic>
      <p:sp>
        <p:nvSpPr>
          <p:cNvPr id="6" name="Rectangle: Rounded Corners 5">
            <a:extLst>
              <a:ext uri="{FF2B5EF4-FFF2-40B4-BE49-F238E27FC236}">
                <a16:creationId xmlns:a16="http://schemas.microsoft.com/office/drawing/2014/main" id="{DC4A00AA-D8D1-5DAB-B0CA-6D1F4AD2C2E6}"/>
              </a:ext>
            </a:extLst>
          </p:cNvPr>
          <p:cNvSpPr/>
          <p:nvPr/>
        </p:nvSpPr>
        <p:spPr>
          <a:xfrm>
            <a:off x="1852611" y="3149600"/>
            <a:ext cx="3328990" cy="279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A57281C-4975-E671-7AF6-2C2F5AAA8935}"/>
              </a:ext>
            </a:extLst>
          </p:cNvPr>
          <p:cNvSpPr/>
          <p:nvPr/>
        </p:nvSpPr>
        <p:spPr>
          <a:xfrm>
            <a:off x="5553777" y="3147461"/>
            <a:ext cx="4475747" cy="2815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AC36719-0801-527F-4FFB-CE0378E06CDA}"/>
              </a:ext>
            </a:extLst>
          </p:cNvPr>
          <p:cNvPicPr>
            <a:picLocks noChangeAspect="1"/>
          </p:cNvPicPr>
          <p:nvPr/>
        </p:nvPicPr>
        <p:blipFill rotWithShape="1">
          <a:blip r:embed="rId3"/>
          <a:srcRect t="6943" b="12851"/>
          <a:stretch/>
        </p:blipFill>
        <p:spPr>
          <a:xfrm>
            <a:off x="1458027" y="3667227"/>
            <a:ext cx="8191500" cy="2974206"/>
          </a:xfrm>
          <a:prstGeom prst="rect">
            <a:avLst/>
          </a:prstGeom>
        </p:spPr>
      </p:pic>
    </p:spTree>
    <p:extLst>
      <p:ext uri="{BB962C8B-B14F-4D97-AF65-F5344CB8AC3E}">
        <p14:creationId xmlns:p14="http://schemas.microsoft.com/office/powerpoint/2010/main" val="31397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5EB1-C864-7CB4-6353-C695AE7CFE1D}"/>
              </a:ext>
            </a:extLst>
          </p:cNvPr>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ctr"/>
            <a:r>
              <a:rPr lang="en-US" dirty="0"/>
              <a:t>Concentrated versus diluted</a:t>
            </a:r>
          </a:p>
        </p:txBody>
      </p:sp>
      <p:sp>
        <p:nvSpPr>
          <p:cNvPr id="3" name="Content Placeholder 2">
            <a:extLst>
              <a:ext uri="{FF2B5EF4-FFF2-40B4-BE49-F238E27FC236}">
                <a16:creationId xmlns:a16="http://schemas.microsoft.com/office/drawing/2014/main" id="{B646C2AE-6605-8FDC-E69B-73329B991C05}"/>
              </a:ext>
            </a:extLst>
          </p:cNvPr>
          <p:cNvSpPr>
            <a:spLocks noGrp="1"/>
          </p:cNvSpPr>
          <p:nvPr>
            <p:ph idx="1"/>
          </p:nvPr>
        </p:nvSpPr>
        <p:spPr>
          <a:xfrm>
            <a:off x="1141412" y="2249487"/>
            <a:ext cx="9905999" cy="1013477"/>
          </a:xfrm>
        </p:spPr>
        <p:txBody>
          <a:bodyPr>
            <a:normAutofit/>
          </a:bodyPr>
          <a:lstStyle/>
          <a:p>
            <a:pPr algn="l"/>
            <a:r>
              <a:rPr lang="en-US" b="0" i="0" u="none" strike="noStrike" baseline="0" dirty="0">
                <a:solidFill>
                  <a:srgbClr val="000000"/>
                </a:solidFill>
                <a:latin typeface="TimesNRMTStd-Regular"/>
              </a:rPr>
              <a:t>A solution is made when a solute is dissolved in a solvent. More particles of the solute are dissolved in a </a:t>
            </a:r>
            <a:r>
              <a:rPr lang="en-US" b="1" i="0" u="none" strike="noStrike" baseline="0" dirty="0">
                <a:solidFill>
                  <a:srgbClr val="FF5A00"/>
                </a:solidFill>
                <a:latin typeface="TimesNRMTStd-Bold"/>
              </a:rPr>
              <a:t>concentrated </a:t>
            </a:r>
            <a:r>
              <a:rPr lang="en-US" b="0" i="0" u="none" strike="noStrike" baseline="0" dirty="0">
                <a:solidFill>
                  <a:srgbClr val="000000"/>
                </a:solidFill>
                <a:latin typeface="TimesNRMTStd-Regular"/>
              </a:rPr>
              <a:t>solution than in a </a:t>
            </a:r>
            <a:r>
              <a:rPr lang="en-US" b="1" i="0" u="none" strike="noStrike" baseline="0" dirty="0">
                <a:solidFill>
                  <a:srgbClr val="FF5A00"/>
                </a:solidFill>
                <a:latin typeface="TimesNRMTStd-Bold"/>
              </a:rPr>
              <a:t>dilute </a:t>
            </a:r>
            <a:r>
              <a:rPr lang="en-US" b="0" i="0" u="none" strike="noStrike" baseline="0" dirty="0">
                <a:solidFill>
                  <a:srgbClr val="000000"/>
                </a:solidFill>
                <a:latin typeface="TimesNRMTStd-Regular"/>
              </a:rPr>
              <a:t>solution.</a:t>
            </a:r>
            <a:endParaRPr lang="en-US" sz="3200" dirty="0"/>
          </a:p>
        </p:txBody>
      </p:sp>
      <p:pic>
        <p:nvPicPr>
          <p:cNvPr id="5" name="Picture 4">
            <a:extLst>
              <a:ext uri="{FF2B5EF4-FFF2-40B4-BE49-F238E27FC236}">
                <a16:creationId xmlns:a16="http://schemas.microsoft.com/office/drawing/2014/main" id="{25D39F7A-3DD8-02A4-099E-BC5B73B58192}"/>
              </a:ext>
            </a:extLst>
          </p:cNvPr>
          <p:cNvPicPr>
            <a:picLocks noChangeAspect="1"/>
          </p:cNvPicPr>
          <p:nvPr/>
        </p:nvPicPr>
        <p:blipFill>
          <a:blip r:embed="rId2"/>
          <a:stretch>
            <a:fillRect/>
          </a:stretch>
        </p:blipFill>
        <p:spPr>
          <a:xfrm>
            <a:off x="6938193" y="3595037"/>
            <a:ext cx="4591286" cy="2273417"/>
          </a:xfrm>
          <a:prstGeom prst="rect">
            <a:avLst/>
          </a:prstGeom>
        </p:spPr>
      </p:pic>
      <p:sp>
        <p:nvSpPr>
          <p:cNvPr id="7" name="TextBox 6">
            <a:extLst>
              <a:ext uri="{FF2B5EF4-FFF2-40B4-BE49-F238E27FC236}">
                <a16:creationId xmlns:a16="http://schemas.microsoft.com/office/drawing/2014/main" id="{B24832AB-0020-0310-E8FC-D45C2C8C0ABB}"/>
              </a:ext>
            </a:extLst>
          </p:cNvPr>
          <p:cNvSpPr txBox="1"/>
          <p:nvPr/>
        </p:nvSpPr>
        <p:spPr>
          <a:xfrm>
            <a:off x="373763" y="3867750"/>
            <a:ext cx="6275672"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lgn="l">
              <a:buFont typeface="Wingdings" panose="05000000000000000000" pitchFamily="2" charset="2"/>
              <a:buChar char="ü"/>
            </a:pPr>
            <a:r>
              <a:rPr lang="en-US" sz="2400" b="1" i="0" u="none" strike="noStrike" baseline="0" dirty="0">
                <a:solidFill>
                  <a:schemeClr val="bg1"/>
                </a:solidFill>
                <a:latin typeface="AvenirLTStd-Medium"/>
              </a:rPr>
              <a:t>concentrated (solution): </a:t>
            </a:r>
            <a:r>
              <a:rPr lang="en-US" sz="2000" b="0" i="0" u="none" strike="noStrike" baseline="0" dirty="0">
                <a:latin typeface="AvenirLTStd-Book"/>
              </a:rPr>
              <a:t>a solution in which a large amount of solute is dissolved</a:t>
            </a:r>
          </a:p>
          <a:p>
            <a:pPr marL="342900" indent="-342900" algn="l">
              <a:buFont typeface="Wingdings" panose="05000000000000000000" pitchFamily="2" charset="2"/>
              <a:buChar char="ü"/>
            </a:pPr>
            <a:r>
              <a:rPr lang="en-US" sz="2400" b="1" i="0" u="none" strike="noStrike" baseline="0" dirty="0">
                <a:solidFill>
                  <a:schemeClr val="bg1"/>
                </a:solidFill>
                <a:latin typeface="AvenirLTStd-Medium"/>
              </a:rPr>
              <a:t>dilute (solution): </a:t>
            </a:r>
            <a:r>
              <a:rPr lang="en-US" sz="2000" b="0" i="0" u="none" strike="noStrike" baseline="0" dirty="0">
                <a:latin typeface="AvenirLTStd-Book"/>
              </a:rPr>
              <a:t>a solution in which a small amount of solute is dissolved</a:t>
            </a:r>
            <a:endParaRPr lang="en-US" dirty="0"/>
          </a:p>
        </p:txBody>
      </p:sp>
    </p:spTree>
    <p:extLst>
      <p:ext uri="{BB962C8B-B14F-4D97-AF65-F5344CB8AC3E}">
        <p14:creationId xmlns:p14="http://schemas.microsoft.com/office/powerpoint/2010/main" val="10185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3148-D2F2-3A42-5A2E-C5772249CD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C8DD42-74D4-2A09-D156-3BE6FED35E9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D47948C-C715-7533-3275-5301747F5E56}"/>
              </a:ext>
            </a:extLst>
          </p:cNvPr>
          <p:cNvPicPr>
            <a:picLocks noChangeAspect="1"/>
          </p:cNvPicPr>
          <p:nvPr/>
        </p:nvPicPr>
        <p:blipFill>
          <a:blip r:embed="rId2"/>
          <a:stretch>
            <a:fillRect/>
          </a:stretch>
        </p:blipFill>
        <p:spPr>
          <a:xfrm>
            <a:off x="0" y="-60448"/>
            <a:ext cx="7474334" cy="5851649"/>
          </a:xfrm>
          <a:prstGeom prst="rect">
            <a:avLst/>
          </a:prstGeom>
        </p:spPr>
      </p:pic>
      <p:pic>
        <p:nvPicPr>
          <p:cNvPr id="7" name="Picture 6">
            <a:extLst>
              <a:ext uri="{FF2B5EF4-FFF2-40B4-BE49-F238E27FC236}">
                <a16:creationId xmlns:a16="http://schemas.microsoft.com/office/drawing/2014/main" id="{7490B9CA-7756-A416-1D23-181A608AD3CF}"/>
              </a:ext>
            </a:extLst>
          </p:cNvPr>
          <p:cNvPicPr>
            <a:picLocks noChangeAspect="1"/>
          </p:cNvPicPr>
          <p:nvPr/>
        </p:nvPicPr>
        <p:blipFill>
          <a:blip r:embed="rId3"/>
          <a:stretch>
            <a:fillRect/>
          </a:stretch>
        </p:blipFill>
        <p:spPr>
          <a:xfrm>
            <a:off x="6217920" y="442762"/>
            <a:ext cx="5820101" cy="6415238"/>
          </a:xfrm>
          <a:prstGeom prst="rect">
            <a:avLst/>
          </a:prstGeom>
        </p:spPr>
      </p:pic>
    </p:spTree>
    <p:extLst>
      <p:ext uri="{BB962C8B-B14F-4D97-AF65-F5344CB8AC3E}">
        <p14:creationId xmlns:p14="http://schemas.microsoft.com/office/powerpoint/2010/main" val="2518804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ECCB-1C6F-28FF-0D3A-319736DE3394}"/>
              </a:ext>
            </a:extLst>
          </p:cNvPr>
          <p:cNvSpPr>
            <a:spLocks noGrp="1"/>
          </p:cNvSpPr>
          <p:nvPr>
            <p:ph type="title"/>
          </p:nvPr>
        </p:nvSpPr>
        <p:spPr>
          <a:xfrm>
            <a:off x="1143001" y="195006"/>
            <a:ext cx="9905998" cy="575015"/>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dirty="0"/>
              <a:t>Answers:</a:t>
            </a:r>
          </a:p>
        </p:txBody>
      </p:sp>
      <p:sp>
        <p:nvSpPr>
          <p:cNvPr id="3" name="Content Placeholder 2">
            <a:extLst>
              <a:ext uri="{FF2B5EF4-FFF2-40B4-BE49-F238E27FC236}">
                <a16:creationId xmlns:a16="http://schemas.microsoft.com/office/drawing/2014/main" id="{8A5E92B1-4EB9-70AE-5030-0F658D6AE9F6}"/>
              </a:ext>
            </a:extLst>
          </p:cNvPr>
          <p:cNvSpPr>
            <a:spLocks noGrp="1"/>
          </p:cNvSpPr>
          <p:nvPr>
            <p:ph idx="1"/>
          </p:nvPr>
        </p:nvSpPr>
        <p:spPr>
          <a:xfrm>
            <a:off x="1143000" y="869673"/>
            <a:ext cx="9905999" cy="5118653"/>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342900" indent="-342900" algn="l">
              <a:buFont typeface="+mj-lt"/>
              <a:buAutoNum type="arabicPeriod"/>
            </a:pPr>
            <a:r>
              <a:rPr lang="en-US" b="0" i="0" u="none" strike="noStrike" baseline="0" dirty="0">
                <a:solidFill>
                  <a:srgbClr val="000000"/>
                </a:solidFill>
                <a:latin typeface="TimesNewRomanMTStd"/>
              </a:rPr>
              <a:t>the differences in the </a:t>
            </a:r>
            <a:r>
              <a:rPr lang="en-US" b="0" i="0" u="none" strike="noStrike" baseline="0" dirty="0" err="1">
                <a:solidFill>
                  <a:srgbClr val="000000"/>
                </a:solidFill>
                <a:latin typeface="TimesNewRomanMTStd"/>
              </a:rPr>
              <a:t>colour</a:t>
            </a:r>
            <a:r>
              <a:rPr lang="en-US" b="0" i="0" u="none" strike="noStrike" baseline="0" dirty="0">
                <a:solidFill>
                  <a:srgbClr val="000000"/>
                </a:solidFill>
                <a:latin typeface="TimesNewRomanMTStd"/>
              </a:rPr>
              <a:t> of the various solutions. also notice that they have the same volume</a:t>
            </a:r>
          </a:p>
          <a:p>
            <a:pPr marL="342900" indent="-342900" algn="l">
              <a:buFont typeface="+mj-lt"/>
              <a:buAutoNum type="arabicPeriod"/>
            </a:pPr>
            <a:r>
              <a:rPr lang="en-US" b="0" i="0" u="none" strike="noStrike" baseline="0" dirty="0">
                <a:solidFill>
                  <a:srgbClr val="000000"/>
                </a:solidFill>
                <a:latin typeface="TimesNewRomanMTStd"/>
              </a:rPr>
              <a:t>The paler the </a:t>
            </a:r>
            <a:r>
              <a:rPr lang="en-US" b="0" i="0" u="none" strike="noStrike" baseline="0" dirty="0" err="1">
                <a:solidFill>
                  <a:srgbClr val="000000"/>
                </a:solidFill>
                <a:latin typeface="TimesNewRomanMTStd"/>
              </a:rPr>
              <a:t>colour</a:t>
            </a:r>
            <a:r>
              <a:rPr lang="en-US" b="0" i="0" u="none" strike="noStrike" baseline="0" dirty="0">
                <a:solidFill>
                  <a:srgbClr val="000000"/>
                </a:solidFill>
                <a:latin typeface="TimesNewRomanMTStd"/>
              </a:rPr>
              <a:t>, the more dilute the solution is.</a:t>
            </a:r>
          </a:p>
          <a:p>
            <a:pPr marL="342900" indent="-342900" algn="l">
              <a:buFont typeface="+mj-lt"/>
              <a:buAutoNum type="arabicPeriod"/>
            </a:pPr>
            <a:r>
              <a:rPr lang="en-US" b="0" i="0" u="none" strike="noStrike" baseline="0" dirty="0">
                <a:solidFill>
                  <a:srgbClr val="FF0073"/>
                </a:solidFill>
                <a:latin typeface="AvenirLTStd-Heavy"/>
              </a:rPr>
              <a:t> </a:t>
            </a:r>
            <a:r>
              <a:rPr lang="en-US" b="0" i="0" u="none" strike="noStrike" baseline="0" dirty="0">
                <a:solidFill>
                  <a:srgbClr val="000000"/>
                </a:solidFill>
                <a:latin typeface="TimesNewRomanMTStd"/>
              </a:rPr>
              <a:t>No, because there is no </a:t>
            </a:r>
            <a:r>
              <a:rPr lang="en-US" b="0" i="0" u="none" strike="noStrike" baseline="0" dirty="0" err="1">
                <a:solidFill>
                  <a:srgbClr val="000000"/>
                </a:solidFill>
                <a:latin typeface="TimesNewRomanMTStd"/>
              </a:rPr>
              <a:t>colour</a:t>
            </a:r>
            <a:r>
              <a:rPr lang="en-US" b="0" i="0" u="none" strike="noStrike" baseline="0" dirty="0">
                <a:solidFill>
                  <a:srgbClr val="000000"/>
                </a:solidFill>
                <a:latin typeface="TimesNewRomanMTStd"/>
              </a:rPr>
              <a:t> to help you. The salt or sugar dissolves to give a clear, </a:t>
            </a:r>
            <a:r>
              <a:rPr lang="en-US" b="0" i="0" u="none" strike="noStrike" baseline="0" dirty="0" err="1">
                <a:solidFill>
                  <a:srgbClr val="000000"/>
                </a:solidFill>
                <a:latin typeface="TimesNewRomanMTStd"/>
              </a:rPr>
              <a:t>colourless</a:t>
            </a:r>
            <a:r>
              <a:rPr lang="en-US" b="0" i="0" u="none" strike="noStrike" baseline="0" dirty="0">
                <a:solidFill>
                  <a:srgbClr val="000000"/>
                </a:solidFill>
                <a:latin typeface="TimesNewRomanMTStd"/>
              </a:rPr>
              <a:t> solution.</a:t>
            </a:r>
          </a:p>
          <a:p>
            <a:pPr marL="342900" indent="-342900" algn="l">
              <a:buFont typeface="+mj-lt"/>
              <a:buAutoNum type="arabicPeriod"/>
            </a:pPr>
            <a:r>
              <a:rPr lang="en-US" b="0" i="0" u="none" strike="noStrike" baseline="0" dirty="0">
                <a:solidFill>
                  <a:srgbClr val="FF0073"/>
                </a:solidFill>
                <a:latin typeface="AvenirLTStd-Heavy"/>
              </a:rPr>
              <a:t> </a:t>
            </a:r>
            <a:r>
              <a:rPr lang="en-US" b="0" i="0" u="none" strike="noStrike" baseline="0" dirty="0">
                <a:solidFill>
                  <a:srgbClr val="000000"/>
                </a:solidFill>
                <a:latin typeface="TimesNewRomanMTStd"/>
              </a:rPr>
              <a:t>So that you have the exact volumes you need to make the different solutions.</a:t>
            </a:r>
          </a:p>
          <a:p>
            <a:pPr marL="342900" indent="-342900" algn="l">
              <a:buFont typeface="+mj-lt"/>
              <a:buAutoNum type="arabicPeriod"/>
            </a:pPr>
            <a:r>
              <a:rPr lang="en-US" b="0" i="0" u="none" strike="noStrike" baseline="0" dirty="0">
                <a:solidFill>
                  <a:srgbClr val="000000"/>
                </a:solidFill>
                <a:latin typeface="TimesNewRomanMTStd"/>
              </a:rPr>
              <a:t>No, it would make the task very difficult because the small volume would be hard to measure in such a large measuring cylinder. The graduations on the scale would not be clear enough.</a:t>
            </a:r>
          </a:p>
          <a:p>
            <a:pPr marL="342900" indent="-342900" algn="l">
              <a:buFont typeface="+mj-lt"/>
              <a:buAutoNum type="arabicPeriod"/>
            </a:pPr>
            <a:r>
              <a:rPr lang="en-US" b="0" i="0" u="none" strike="noStrike" baseline="0" dirty="0">
                <a:solidFill>
                  <a:srgbClr val="000000"/>
                </a:solidFill>
                <a:latin typeface="TimesNewRomanMTStd"/>
              </a:rPr>
              <a:t>There would be more food dye particles in the most concentrated solution than in the most dilute solution.</a:t>
            </a:r>
            <a:endParaRPr lang="en-US" sz="3200" dirty="0"/>
          </a:p>
        </p:txBody>
      </p:sp>
    </p:spTree>
    <p:extLst>
      <p:ext uri="{BB962C8B-B14F-4D97-AF65-F5344CB8AC3E}">
        <p14:creationId xmlns:p14="http://schemas.microsoft.com/office/powerpoint/2010/main" val="4002641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1004</TotalTime>
  <Words>1022</Words>
  <Application>Microsoft Office PowerPoint</Application>
  <PresentationFormat>Widescreen</PresentationFormat>
  <Paragraphs>81</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AvenirLTStd-Book</vt:lpstr>
      <vt:lpstr>AvenirLTStd-Heavy</vt:lpstr>
      <vt:lpstr>AvenirLTStd-Light</vt:lpstr>
      <vt:lpstr>AvenirLTStd-Medium</vt:lpstr>
      <vt:lpstr>Times New Roman</vt:lpstr>
      <vt:lpstr>TimesNewRomanMTStd</vt:lpstr>
      <vt:lpstr>TimesNRMTStd-Bold</vt:lpstr>
      <vt:lpstr>TimesNRMTStd-Regular</vt:lpstr>
      <vt:lpstr>Tw Cen MT</vt:lpstr>
      <vt:lpstr>Wingdings</vt:lpstr>
      <vt:lpstr>Circuit</vt:lpstr>
      <vt:lpstr>2.2 Solutions and solubility</vt:lpstr>
      <vt:lpstr>Objectives</vt:lpstr>
      <vt:lpstr>Keywords</vt:lpstr>
      <vt:lpstr>PowerPoint Presentation</vt:lpstr>
      <vt:lpstr>PowerPoint Presentation</vt:lpstr>
      <vt:lpstr>Concentrated versus diluted solutions</vt:lpstr>
      <vt:lpstr>Concentrated versus diluted</vt:lpstr>
      <vt:lpstr>PowerPoint Presentation</vt:lpstr>
      <vt:lpstr>Answers:</vt:lpstr>
      <vt:lpstr>Solubility</vt:lpstr>
      <vt:lpstr>solubility</vt:lpstr>
      <vt:lpstr>PowerPoint Presentation</vt:lpstr>
      <vt:lpstr>PowerPoint Presentation</vt:lpstr>
      <vt:lpstr>PowerPoint Presentation</vt:lpstr>
      <vt:lpstr>Answers:</vt:lpstr>
      <vt:lpstr>Comparing solubility</vt:lpstr>
      <vt:lpstr>Answers:</vt:lpstr>
      <vt:lpstr>Temperature and solubility</vt:lpstr>
      <vt:lpstr>PowerPoint Presentation</vt:lpstr>
      <vt:lpstr>Temperature and solubility</vt:lpstr>
      <vt:lpstr>PowerPoint Presentation</vt:lpstr>
      <vt:lpstr>Comparing the solubility of different salts</vt:lpstr>
      <vt:lpstr>Answers</vt:lpstr>
      <vt:lpstr>Other solvent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 Solutions and solubility</dc:title>
  <dc:creator>noha</dc:creator>
  <cp:lastModifiedBy>Eman Zidan</cp:lastModifiedBy>
  <cp:revision>7</cp:revision>
  <dcterms:created xsi:type="dcterms:W3CDTF">2023-02-13T10:02:18Z</dcterms:created>
  <dcterms:modified xsi:type="dcterms:W3CDTF">2024-04-28T09:35:52Z</dcterms:modified>
</cp:coreProperties>
</file>