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6" r:id="rId3"/>
    <p:sldId id="328" r:id="rId4"/>
    <p:sldId id="327" r:id="rId5"/>
    <p:sldId id="325" r:id="rId6"/>
    <p:sldId id="323" r:id="rId7"/>
    <p:sldId id="324" r:id="rId8"/>
    <p:sldId id="322" r:id="rId9"/>
    <p:sldId id="321" r:id="rId10"/>
    <p:sldId id="320" r:id="rId11"/>
    <p:sldId id="319" r:id="rId12"/>
    <p:sldId id="318" r:id="rId13"/>
    <p:sldId id="317" r:id="rId14"/>
    <p:sldId id="316" r:id="rId15"/>
    <p:sldId id="315" r:id="rId16"/>
    <p:sldId id="314" r:id="rId17"/>
    <p:sldId id="313" r:id="rId18"/>
    <p:sldId id="312" r:id="rId19"/>
    <p:sldId id="311" r:id="rId20"/>
    <p:sldId id="310" r:id="rId21"/>
    <p:sldId id="309" r:id="rId22"/>
    <p:sldId id="308" r:id="rId23"/>
    <p:sldId id="307" r:id="rId24"/>
    <p:sldId id="306" r:id="rId25"/>
    <p:sldId id="305" r:id="rId26"/>
    <p:sldId id="304" r:id="rId27"/>
    <p:sldId id="303" r:id="rId28"/>
    <p:sldId id="302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586FE-DB4F-4E50-803A-8C340B303016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9786BE-397F-43D4-95E0-A58F98D207D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الثروة الحيوانية والسمكية فى وطننا العربى </a:t>
          </a:r>
          <a:endParaRPr lang="en-US" b="1" dirty="0">
            <a:solidFill>
              <a:schemeClr val="tx1"/>
            </a:solidFill>
          </a:endParaRPr>
        </a:p>
      </dgm:t>
    </dgm:pt>
    <dgm:pt modelId="{5383B0C3-2347-481B-86BD-03144FA20DC3}" type="parTrans" cxnId="{59B8C744-CF44-40C7-81E6-7994E61E5D6D}">
      <dgm:prSet/>
      <dgm:spPr/>
      <dgm:t>
        <a:bodyPr/>
        <a:lstStyle/>
        <a:p>
          <a:endParaRPr lang="en-US"/>
        </a:p>
      </dgm:t>
    </dgm:pt>
    <dgm:pt modelId="{54FEDC5F-EA67-4925-8507-768D6751D9EE}" type="sibTrans" cxnId="{59B8C744-CF44-40C7-81E6-7994E61E5D6D}">
      <dgm:prSet/>
      <dgm:spPr/>
      <dgm:t>
        <a:bodyPr/>
        <a:lstStyle/>
        <a:p>
          <a:endParaRPr lang="en-US"/>
        </a:p>
      </dgm:t>
    </dgm:pt>
    <dgm:pt modelId="{830F2EEC-FB59-469F-A07D-52E59B1F7B4D}" type="pres">
      <dgm:prSet presAssocID="{059586FE-DB4F-4E50-803A-8C340B3030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ECF025-7B8C-43F6-A81E-00D9466C42C9}" type="pres">
      <dgm:prSet presAssocID="{059586FE-DB4F-4E50-803A-8C340B303016}" presName="Name1" presStyleCnt="0"/>
      <dgm:spPr/>
    </dgm:pt>
    <dgm:pt modelId="{DE1ACA52-ED36-4FB1-A752-D0F727BB126E}" type="pres">
      <dgm:prSet presAssocID="{059586FE-DB4F-4E50-803A-8C340B303016}" presName="cycle" presStyleCnt="0"/>
      <dgm:spPr/>
    </dgm:pt>
    <dgm:pt modelId="{47B892E0-41DA-44E6-9C20-14219528A70E}" type="pres">
      <dgm:prSet presAssocID="{059586FE-DB4F-4E50-803A-8C340B303016}" presName="srcNode" presStyleLbl="node1" presStyleIdx="0" presStyleCnt="1"/>
      <dgm:spPr/>
    </dgm:pt>
    <dgm:pt modelId="{3CB8A877-CA70-4A1E-8079-62C11E163DE9}" type="pres">
      <dgm:prSet presAssocID="{059586FE-DB4F-4E50-803A-8C340B303016}" presName="conn" presStyleLbl="parChTrans1D2" presStyleIdx="0" presStyleCnt="1"/>
      <dgm:spPr/>
      <dgm:t>
        <a:bodyPr/>
        <a:lstStyle/>
        <a:p>
          <a:endParaRPr lang="en-US"/>
        </a:p>
      </dgm:t>
    </dgm:pt>
    <dgm:pt modelId="{350FF70A-D17F-4493-AE9A-914BDC834792}" type="pres">
      <dgm:prSet presAssocID="{059586FE-DB4F-4E50-803A-8C340B303016}" presName="extraNode" presStyleLbl="node1" presStyleIdx="0" presStyleCnt="1"/>
      <dgm:spPr/>
    </dgm:pt>
    <dgm:pt modelId="{A084B7F4-ED36-4606-B335-5E086C9639A2}" type="pres">
      <dgm:prSet presAssocID="{059586FE-DB4F-4E50-803A-8C340B303016}" presName="dstNode" presStyleLbl="node1" presStyleIdx="0" presStyleCnt="1"/>
      <dgm:spPr/>
    </dgm:pt>
    <dgm:pt modelId="{D03300D6-7336-4F80-B817-E6A49CD34421}" type="pres">
      <dgm:prSet presAssocID="{449786BE-397F-43D4-95E0-A58F98D207D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06E6-9723-4F29-AD00-816D1AA682E6}" type="pres">
      <dgm:prSet presAssocID="{449786BE-397F-43D4-95E0-A58F98D207D6}" presName="accent_1" presStyleCnt="0"/>
      <dgm:spPr/>
    </dgm:pt>
    <dgm:pt modelId="{033FCBCA-6252-4FE6-9395-1922CE5C4D5F}" type="pres">
      <dgm:prSet presAssocID="{449786BE-397F-43D4-95E0-A58F98D207D6}" presName="accentRepeatNode" presStyleLbl="solidFgAcc1" presStyleIdx="0" presStyleCnt="1"/>
      <dgm:spPr/>
    </dgm:pt>
  </dgm:ptLst>
  <dgm:cxnLst>
    <dgm:cxn modelId="{59B8C744-CF44-40C7-81E6-7994E61E5D6D}" srcId="{059586FE-DB4F-4E50-803A-8C340B303016}" destId="{449786BE-397F-43D4-95E0-A58F98D207D6}" srcOrd="0" destOrd="0" parTransId="{5383B0C3-2347-481B-86BD-03144FA20DC3}" sibTransId="{54FEDC5F-EA67-4925-8507-768D6751D9EE}"/>
    <dgm:cxn modelId="{9DB25EFC-6EA1-4B08-B610-76293ECC984E}" type="presOf" srcId="{54FEDC5F-EA67-4925-8507-768D6751D9EE}" destId="{3CB8A877-CA70-4A1E-8079-62C11E163DE9}" srcOrd="0" destOrd="0" presId="urn:microsoft.com/office/officeart/2008/layout/VerticalCurvedList"/>
    <dgm:cxn modelId="{907DF773-DCFB-4983-AF50-3AFF20BB7661}" type="presOf" srcId="{059586FE-DB4F-4E50-803A-8C340B303016}" destId="{830F2EEC-FB59-469F-A07D-52E59B1F7B4D}" srcOrd="0" destOrd="0" presId="urn:microsoft.com/office/officeart/2008/layout/VerticalCurvedList"/>
    <dgm:cxn modelId="{723EC904-55F7-464A-80C1-4F50D5ED340C}" type="presOf" srcId="{449786BE-397F-43D4-95E0-A58F98D207D6}" destId="{D03300D6-7336-4F80-B817-E6A49CD34421}" srcOrd="0" destOrd="0" presId="urn:microsoft.com/office/officeart/2008/layout/VerticalCurvedList"/>
    <dgm:cxn modelId="{2A112EEA-4BFC-4135-9FA7-28707F9CCD50}" type="presParOf" srcId="{830F2EEC-FB59-469F-A07D-52E59B1F7B4D}" destId="{FEECF025-7B8C-43F6-A81E-00D9466C42C9}" srcOrd="0" destOrd="0" presId="urn:microsoft.com/office/officeart/2008/layout/VerticalCurvedList"/>
    <dgm:cxn modelId="{24719842-B5B9-4057-BF67-680B40199C2A}" type="presParOf" srcId="{FEECF025-7B8C-43F6-A81E-00D9466C42C9}" destId="{DE1ACA52-ED36-4FB1-A752-D0F727BB126E}" srcOrd="0" destOrd="0" presId="urn:microsoft.com/office/officeart/2008/layout/VerticalCurvedList"/>
    <dgm:cxn modelId="{8D6865DD-D89E-42C2-9929-D521175672DA}" type="presParOf" srcId="{DE1ACA52-ED36-4FB1-A752-D0F727BB126E}" destId="{47B892E0-41DA-44E6-9C20-14219528A70E}" srcOrd="0" destOrd="0" presId="urn:microsoft.com/office/officeart/2008/layout/VerticalCurvedList"/>
    <dgm:cxn modelId="{257C7CAC-3FD3-42D5-B3A9-8D21365B6C01}" type="presParOf" srcId="{DE1ACA52-ED36-4FB1-A752-D0F727BB126E}" destId="{3CB8A877-CA70-4A1E-8079-62C11E163DE9}" srcOrd="1" destOrd="0" presId="urn:microsoft.com/office/officeart/2008/layout/VerticalCurvedList"/>
    <dgm:cxn modelId="{69BA60C3-B2C3-4609-9ABE-844FB74B2495}" type="presParOf" srcId="{DE1ACA52-ED36-4FB1-A752-D0F727BB126E}" destId="{350FF70A-D17F-4493-AE9A-914BDC834792}" srcOrd="2" destOrd="0" presId="urn:microsoft.com/office/officeart/2008/layout/VerticalCurvedList"/>
    <dgm:cxn modelId="{31E8ACBC-1CFC-4DB2-AFE0-BE7A56A94C85}" type="presParOf" srcId="{DE1ACA52-ED36-4FB1-A752-D0F727BB126E}" destId="{A084B7F4-ED36-4606-B335-5E086C9639A2}" srcOrd="3" destOrd="0" presId="urn:microsoft.com/office/officeart/2008/layout/VerticalCurvedList"/>
    <dgm:cxn modelId="{17AA9330-039E-4C32-9B35-7CC44D2D2365}" type="presParOf" srcId="{FEECF025-7B8C-43F6-A81E-00D9466C42C9}" destId="{D03300D6-7336-4F80-B817-E6A49CD34421}" srcOrd="1" destOrd="0" presId="urn:microsoft.com/office/officeart/2008/layout/VerticalCurvedList"/>
    <dgm:cxn modelId="{C6530AA2-F6F1-46B3-858A-45294EE78E9B}" type="presParOf" srcId="{FEECF025-7B8C-43F6-A81E-00D9466C42C9}" destId="{F0F406E6-9723-4F29-AD00-816D1AA682E6}" srcOrd="2" destOrd="0" presId="urn:microsoft.com/office/officeart/2008/layout/VerticalCurvedList"/>
    <dgm:cxn modelId="{596760A0-D6D6-42C9-8C33-842B1B051902}" type="presParOf" srcId="{F0F406E6-9723-4F29-AD00-816D1AA682E6}" destId="{033FCBCA-6252-4FE6-9395-1922CE5C4D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354762-55F3-444C-BEB9-25C258DF0CDA}" type="doc">
      <dgm:prSet loTypeId="urn:microsoft.com/office/officeart/2005/8/layout/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FD4A6B-53A4-41C6-A092-00DC6F49B52F}">
      <dgm:prSet phldrT="[Text]" custT="1"/>
      <dgm:spPr/>
      <dgm:t>
        <a:bodyPr/>
        <a:lstStyle/>
        <a:p>
          <a:pPr algn="ctr"/>
          <a:r>
            <a:rPr lang="ar-EG" sz="4800" b="1" dirty="0" smtClean="0">
              <a:solidFill>
                <a:srgbClr val="FF0000"/>
              </a:solidFill>
            </a:rPr>
            <a:t>سباق الهجن </a:t>
          </a:r>
          <a:endParaRPr lang="en-US" sz="4800" b="1" dirty="0">
            <a:solidFill>
              <a:srgbClr val="FF0000"/>
            </a:solidFill>
          </a:endParaRPr>
        </a:p>
      </dgm:t>
    </dgm:pt>
    <dgm:pt modelId="{6878FBC4-FC92-4455-8FB1-8F2F2D4ABB1F}" type="parTrans" cxnId="{4BF7D4A3-CD28-4553-8F96-9E20979F2142}">
      <dgm:prSet/>
      <dgm:spPr/>
      <dgm:t>
        <a:bodyPr/>
        <a:lstStyle/>
        <a:p>
          <a:endParaRPr lang="en-US"/>
        </a:p>
      </dgm:t>
    </dgm:pt>
    <dgm:pt modelId="{BFDC40D5-7966-46FF-8E66-C82F8B8E0597}" type="sibTrans" cxnId="{4BF7D4A3-CD28-4553-8F96-9E20979F2142}">
      <dgm:prSet/>
      <dgm:spPr/>
      <dgm:t>
        <a:bodyPr/>
        <a:lstStyle/>
        <a:p>
          <a:endParaRPr lang="en-US"/>
        </a:p>
      </dgm:t>
    </dgm:pt>
    <dgm:pt modelId="{6959242E-470B-48F3-A857-14E321AB605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algn="ctr" rtl="1"/>
          <a:r>
            <a:rPr lang="ar-EG" dirty="0" smtClean="0"/>
            <a:t>رياضه شعبية تمارس فى الوطن العربى وفى هذه الرياضة تتسابق الإبل بسرعة تصل إلى 64كم/س فى أماكن مخصصة لهذا السباق .</a:t>
          </a:r>
          <a:endParaRPr lang="en-US" dirty="0"/>
        </a:p>
      </dgm:t>
    </dgm:pt>
    <dgm:pt modelId="{E51B4785-EC57-4557-8170-6DF1107D1E2D}" type="parTrans" cxnId="{C94D6892-2E6F-4C06-BD54-A33549508C40}">
      <dgm:prSet/>
      <dgm:spPr/>
      <dgm:t>
        <a:bodyPr/>
        <a:lstStyle/>
        <a:p>
          <a:endParaRPr lang="en-US"/>
        </a:p>
      </dgm:t>
    </dgm:pt>
    <dgm:pt modelId="{37C44EBB-0364-4BD0-9894-5FA1AA55845E}" type="sibTrans" cxnId="{C94D6892-2E6F-4C06-BD54-A33549508C40}">
      <dgm:prSet/>
      <dgm:spPr/>
      <dgm:t>
        <a:bodyPr/>
        <a:lstStyle/>
        <a:p>
          <a:endParaRPr lang="en-US"/>
        </a:p>
      </dgm:t>
    </dgm:pt>
    <dgm:pt modelId="{B4FADF73-1671-4F15-815C-5AC1118F7AEA}" type="pres">
      <dgm:prSet presAssocID="{A0354762-55F3-444C-BEB9-25C258DF0C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BF45A-8978-4475-878D-EE074E059112}" type="pres">
      <dgm:prSet presAssocID="{32FD4A6B-53A4-41C6-A092-00DC6F49B52F}" presName="parentLin" presStyleCnt="0"/>
      <dgm:spPr/>
    </dgm:pt>
    <dgm:pt modelId="{ABA2D4F6-BD38-4AF5-8831-BB6D487C6496}" type="pres">
      <dgm:prSet presAssocID="{32FD4A6B-53A4-41C6-A092-00DC6F49B52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7B534B6-2BA1-4159-A7A5-26CC20F2CBB7}" type="pres">
      <dgm:prSet presAssocID="{32FD4A6B-53A4-41C6-A092-00DC6F49B5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8B71A-D488-4E0A-86B5-C8EB0AEF511B}" type="pres">
      <dgm:prSet presAssocID="{32FD4A6B-53A4-41C6-A092-00DC6F49B52F}" presName="negativeSpace" presStyleCnt="0"/>
      <dgm:spPr/>
    </dgm:pt>
    <dgm:pt modelId="{8BB8D92D-B7D8-458E-A853-348F703F565A}" type="pres">
      <dgm:prSet presAssocID="{32FD4A6B-53A4-41C6-A092-00DC6F49B52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D6892-2E6F-4C06-BD54-A33549508C40}" srcId="{32FD4A6B-53A4-41C6-A092-00DC6F49B52F}" destId="{6959242E-470B-48F3-A857-14E321AB6059}" srcOrd="0" destOrd="0" parTransId="{E51B4785-EC57-4557-8170-6DF1107D1E2D}" sibTransId="{37C44EBB-0364-4BD0-9894-5FA1AA55845E}"/>
    <dgm:cxn modelId="{CA1F2915-7A74-4A17-9148-913BF546EFC2}" type="presOf" srcId="{A0354762-55F3-444C-BEB9-25C258DF0CDA}" destId="{B4FADF73-1671-4F15-815C-5AC1118F7AEA}" srcOrd="0" destOrd="0" presId="urn:microsoft.com/office/officeart/2005/8/layout/list1"/>
    <dgm:cxn modelId="{E73876DF-E21F-445F-900A-B69F158B5143}" type="presOf" srcId="{6959242E-470B-48F3-A857-14E321AB6059}" destId="{8BB8D92D-B7D8-458E-A853-348F703F565A}" srcOrd="0" destOrd="0" presId="urn:microsoft.com/office/officeart/2005/8/layout/list1"/>
    <dgm:cxn modelId="{43B26EC4-A85E-4612-A7D1-E3E5D66199AD}" type="presOf" srcId="{32FD4A6B-53A4-41C6-A092-00DC6F49B52F}" destId="{ABA2D4F6-BD38-4AF5-8831-BB6D487C6496}" srcOrd="0" destOrd="0" presId="urn:microsoft.com/office/officeart/2005/8/layout/list1"/>
    <dgm:cxn modelId="{BDFF9AE4-D8CB-4820-ADFD-73FC36BAE504}" type="presOf" srcId="{32FD4A6B-53A4-41C6-A092-00DC6F49B52F}" destId="{27B534B6-2BA1-4159-A7A5-26CC20F2CBB7}" srcOrd="1" destOrd="0" presId="urn:microsoft.com/office/officeart/2005/8/layout/list1"/>
    <dgm:cxn modelId="{4BF7D4A3-CD28-4553-8F96-9E20979F2142}" srcId="{A0354762-55F3-444C-BEB9-25C258DF0CDA}" destId="{32FD4A6B-53A4-41C6-A092-00DC6F49B52F}" srcOrd="0" destOrd="0" parTransId="{6878FBC4-FC92-4455-8FB1-8F2F2D4ABB1F}" sibTransId="{BFDC40D5-7966-46FF-8E66-C82F8B8E0597}"/>
    <dgm:cxn modelId="{C6A2365E-C97A-4EFB-8F43-E3CB0BB25064}" type="presParOf" srcId="{B4FADF73-1671-4F15-815C-5AC1118F7AEA}" destId="{21EBF45A-8978-4475-878D-EE074E059112}" srcOrd="0" destOrd="0" presId="urn:microsoft.com/office/officeart/2005/8/layout/list1"/>
    <dgm:cxn modelId="{DAB42C6D-3BAD-49DC-A120-8204E7A5D292}" type="presParOf" srcId="{21EBF45A-8978-4475-878D-EE074E059112}" destId="{ABA2D4F6-BD38-4AF5-8831-BB6D487C6496}" srcOrd="0" destOrd="0" presId="urn:microsoft.com/office/officeart/2005/8/layout/list1"/>
    <dgm:cxn modelId="{FEFB446F-9529-4E09-B18B-EE980A6EA688}" type="presParOf" srcId="{21EBF45A-8978-4475-878D-EE074E059112}" destId="{27B534B6-2BA1-4159-A7A5-26CC20F2CBB7}" srcOrd="1" destOrd="0" presId="urn:microsoft.com/office/officeart/2005/8/layout/list1"/>
    <dgm:cxn modelId="{23FBCC94-D35D-4010-8564-F9898A09FBED}" type="presParOf" srcId="{B4FADF73-1671-4F15-815C-5AC1118F7AEA}" destId="{7318B71A-D488-4E0A-86B5-C8EB0AEF511B}" srcOrd="1" destOrd="0" presId="urn:microsoft.com/office/officeart/2005/8/layout/list1"/>
    <dgm:cxn modelId="{39D37F90-C0D9-4B3D-8E17-D9F03CA27983}" type="presParOf" srcId="{B4FADF73-1671-4F15-815C-5AC1118F7AEA}" destId="{8BB8D92D-B7D8-458E-A853-348F703F56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مصدر لغذاء الإنسان حيث تمده باللحوم والألبان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توفر المواد الخام الحيوانية اللازمة للصناعة مثل الجلود وتصنع منها الملابس والأحذية واللبن نصنع منه الزبد والجبن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تستخدم بعضها فى النقل وأعمال الحقل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AD1D6-E5EA-42EA-A9A4-29B742DAEBF3}" type="pres">
      <dgm:prSet presAssocID="{CCFAEA88-BAE1-4CEA-A539-38D23DCD0734}" presName="boxAndChildren" presStyleCnt="0"/>
      <dgm:spPr/>
    </dgm:pt>
    <dgm:pt modelId="{F0855DC7-8F1F-47F5-BA86-BCFDEA3F231D}" type="pres">
      <dgm:prSet presAssocID="{CCFAEA88-BAE1-4CEA-A539-38D23DCD0734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F5E9F6B-ECC2-4211-B03B-5048D5BC2710}" type="presOf" srcId="{CCFAEA88-BAE1-4CEA-A539-38D23DCD0734}" destId="{F0855DC7-8F1F-47F5-BA86-BCFDEA3F231D}" srcOrd="0" destOrd="0" presId="urn:microsoft.com/office/officeart/2005/8/layout/process4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E2F4F596-4A14-47BD-9E27-B2AD11E24A49}" type="presParOf" srcId="{939D56A7-DD53-4916-8065-E2F6C07B136C}" destId="{0BFAD1D6-E5EA-42EA-A9A4-29B742DAEBF3}" srcOrd="0" destOrd="0" presId="urn:microsoft.com/office/officeart/2005/8/layout/process4"/>
    <dgm:cxn modelId="{BF490962-37E3-4CF4-9846-F530889E8DC5}" type="presParOf" srcId="{0BFAD1D6-E5EA-42EA-A9A4-29B742DAEBF3}" destId="{F0855DC7-8F1F-47F5-BA86-BCFDEA3F231D}" srcOrd="0" destOrd="0" presId="urn:microsoft.com/office/officeart/2005/8/layout/process4"/>
    <dgm:cxn modelId="{A3AC1C6E-DBC0-4F4F-B087-3A0FF5B87567}" type="presParOf" srcId="{939D56A7-DD53-4916-8065-E2F6C07B136C}" destId="{4FD6DBA8-44F9-443F-962C-4930533C4562}" srcOrd="1" destOrd="0" presId="urn:microsoft.com/office/officeart/2005/8/layout/process4"/>
    <dgm:cxn modelId="{343116F4-A96C-483F-87CF-65AB7666B4D8}" type="presParOf" srcId="{939D56A7-DD53-4916-8065-E2F6C07B136C}" destId="{585DC3A2-05D7-4FC5-B619-83C03504DE06}" srcOrd="2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3" destOrd="0" presId="urn:microsoft.com/office/officeart/2005/8/layout/process4"/>
    <dgm:cxn modelId="{38CAAE68-3742-4024-96C4-B89AFB90FEF0}" type="presParOf" srcId="{939D56A7-DD53-4916-8065-E2F6C07B136C}" destId="{D921E577-5499-4A60-9284-8987FD0247BB}" srcOrd="4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للحصول على بديل للحوم الحمراء تقوم الدول العربية بتربية الدواجن فى المزارع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وذلك للإستفادة من لحمها وبيضها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ومن أكبر الدول انتاجا للدواجن السعودية ومصر وتونس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AD1D6-E5EA-42EA-A9A4-29B742DAEBF3}" type="pres">
      <dgm:prSet presAssocID="{CCFAEA88-BAE1-4CEA-A539-38D23DCD0734}" presName="boxAndChildren" presStyleCnt="0"/>
      <dgm:spPr/>
    </dgm:pt>
    <dgm:pt modelId="{F0855DC7-8F1F-47F5-BA86-BCFDEA3F231D}" type="pres">
      <dgm:prSet presAssocID="{CCFAEA88-BAE1-4CEA-A539-38D23DCD0734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F5E9F6B-ECC2-4211-B03B-5048D5BC2710}" type="presOf" srcId="{CCFAEA88-BAE1-4CEA-A539-38D23DCD0734}" destId="{F0855DC7-8F1F-47F5-BA86-BCFDEA3F231D}" srcOrd="0" destOrd="0" presId="urn:microsoft.com/office/officeart/2005/8/layout/process4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E2F4F596-4A14-47BD-9E27-B2AD11E24A49}" type="presParOf" srcId="{939D56A7-DD53-4916-8065-E2F6C07B136C}" destId="{0BFAD1D6-E5EA-42EA-A9A4-29B742DAEBF3}" srcOrd="0" destOrd="0" presId="urn:microsoft.com/office/officeart/2005/8/layout/process4"/>
    <dgm:cxn modelId="{BF490962-37E3-4CF4-9846-F530889E8DC5}" type="presParOf" srcId="{0BFAD1D6-E5EA-42EA-A9A4-29B742DAEBF3}" destId="{F0855DC7-8F1F-47F5-BA86-BCFDEA3F231D}" srcOrd="0" destOrd="0" presId="urn:microsoft.com/office/officeart/2005/8/layout/process4"/>
    <dgm:cxn modelId="{A3AC1C6E-DBC0-4F4F-B087-3A0FF5B87567}" type="presParOf" srcId="{939D56A7-DD53-4916-8065-E2F6C07B136C}" destId="{4FD6DBA8-44F9-443F-962C-4930533C4562}" srcOrd="1" destOrd="0" presId="urn:microsoft.com/office/officeart/2005/8/layout/process4"/>
    <dgm:cxn modelId="{343116F4-A96C-483F-87CF-65AB7666B4D8}" type="presParOf" srcId="{939D56A7-DD53-4916-8065-E2F6C07B136C}" destId="{585DC3A2-05D7-4FC5-B619-83C03504DE06}" srcOrd="2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3" destOrd="0" presId="urn:microsoft.com/office/officeart/2005/8/layout/process4"/>
    <dgm:cxn modelId="{38CAAE68-3742-4024-96C4-B89AFB90FEF0}" type="presParOf" srcId="{939D56A7-DD53-4916-8065-E2F6C07B136C}" destId="{D921E577-5499-4A60-9284-8987FD0247BB}" srcOrd="4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وطننا العربى غنى بثرواته المائية المتعددة ذات القيمة الاقتصادية الكبيرة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وذلك بسبب ما وهبه الله سبحانه وتعالى من سواحل طويلة وبحار متعددة ومجار مائية عذبة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F1550-DF0D-4155-BBA5-6E0F3FF3230E}" type="pres">
      <dgm:prSet presAssocID="{72F6F51B-6324-4E24-9499-DE9E804236A7}" presName="boxAndChildren" presStyleCnt="0"/>
      <dgm:spPr/>
    </dgm:pt>
    <dgm:pt modelId="{1B8F7BBF-1FBE-4BE6-873D-BC884BB9E1A2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A0FCD8B-E0B7-4369-97A3-4099791F39FA}" type="presOf" srcId="{72F6F51B-6324-4E24-9499-DE9E804236A7}" destId="{1B8F7BBF-1FBE-4BE6-873D-BC884BB9E1A2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66DA3EC5-AF9E-4DB8-9EF5-819FEBFEA8FF}" type="presParOf" srcId="{939D56A7-DD53-4916-8065-E2F6C07B136C}" destId="{224F1550-DF0D-4155-BBA5-6E0F3FF3230E}" srcOrd="0" destOrd="0" presId="urn:microsoft.com/office/officeart/2005/8/layout/process4"/>
    <dgm:cxn modelId="{C940E80C-5833-4983-84B7-F1A078F9FBE6}" type="presParOf" srcId="{224F1550-DF0D-4155-BBA5-6E0F3FF3230E}" destId="{1B8F7BBF-1FBE-4BE6-873D-BC884BB9E1A2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قد عرف سكان وطننا العربى هذه الثروات منذ أقدم العصور واستخدموها فى غذائهم وزينتهم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وتشكل الأسماك أهم موارد الثروة المائية فى الوطن العربى وأكثرها استغلالا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F1550-DF0D-4155-BBA5-6E0F3FF3230E}" type="pres">
      <dgm:prSet presAssocID="{72F6F51B-6324-4E24-9499-DE9E804236A7}" presName="boxAndChildren" presStyleCnt="0"/>
      <dgm:spPr/>
    </dgm:pt>
    <dgm:pt modelId="{1B8F7BBF-1FBE-4BE6-873D-BC884BB9E1A2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A0FCD8B-E0B7-4369-97A3-4099791F39FA}" type="presOf" srcId="{72F6F51B-6324-4E24-9499-DE9E804236A7}" destId="{1B8F7BBF-1FBE-4BE6-873D-BC884BB9E1A2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66DA3EC5-AF9E-4DB8-9EF5-819FEBFEA8FF}" type="presParOf" srcId="{939D56A7-DD53-4916-8065-E2F6C07B136C}" destId="{224F1550-DF0D-4155-BBA5-6E0F3FF3230E}" srcOrd="0" destOrd="0" presId="urn:microsoft.com/office/officeart/2005/8/layout/process4"/>
    <dgm:cxn modelId="{C940E80C-5833-4983-84B7-F1A078F9FBE6}" type="presParOf" srcId="{224F1550-DF0D-4155-BBA5-6E0F3FF3230E}" destId="{1B8F7BBF-1FBE-4BE6-873D-BC884BB9E1A2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لأنها تمد سكان هذا الوطن بغذاء بروتينى أساسى يحميهم من الأمراض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ويعوض النقص فى الثروات الزراعية والحيوانية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كما أن زيادة الإنتاج السمكى تؤدى إلىى ازدهار مشروعات التصنيع التىمن أهمها صناعة وحفظ وتعليب الأسماك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AD1D6-E5EA-42EA-A9A4-29B742DAEBF3}" type="pres">
      <dgm:prSet presAssocID="{CCFAEA88-BAE1-4CEA-A539-38D23DCD0734}" presName="boxAndChildren" presStyleCnt="0"/>
      <dgm:spPr/>
    </dgm:pt>
    <dgm:pt modelId="{F0855DC7-8F1F-47F5-BA86-BCFDEA3F231D}" type="pres">
      <dgm:prSet presAssocID="{CCFAEA88-BAE1-4CEA-A539-38D23DCD0734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F5E9F6B-ECC2-4211-B03B-5048D5BC2710}" type="presOf" srcId="{CCFAEA88-BAE1-4CEA-A539-38D23DCD0734}" destId="{F0855DC7-8F1F-47F5-BA86-BCFDEA3F231D}" srcOrd="0" destOrd="0" presId="urn:microsoft.com/office/officeart/2005/8/layout/process4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E2F4F596-4A14-47BD-9E27-B2AD11E24A49}" type="presParOf" srcId="{939D56A7-DD53-4916-8065-E2F6C07B136C}" destId="{0BFAD1D6-E5EA-42EA-A9A4-29B742DAEBF3}" srcOrd="0" destOrd="0" presId="urn:microsoft.com/office/officeart/2005/8/layout/process4"/>
    <dgm:cxn modelId="{BF490962-37E3-4CF4-9846-F530889E8DC5}" type="presParOf" srcId="{0BFAD1D6-E5EA-42EA-A9A4-29B742DAEBF3}" destId="{F0855DC7-8F1F-47F5-BA86-BCFDEA3F231D}" srcOrd="0" destOrd="0" presId="urn:microsoft.com/office/officeart/2005/8/layout/process4"/>
    <dgm:cxn modelId="{A3AC1C6E-DBC0-4F4F-B087-3A0FF5B87567}" type="presParOf" srcId="{939D56A7-DD53-4916-8065-E2F6C07B136C}" destId="{4FD6DBA8-44F9-443F-962C-4930533C4562}" srcOrd="1" destOrd="0" presId="urn:microsoft.com/office/officeart/2005/8/layout/process4"/>
    <dgm:cxn modelId="{343116F4-A96C-483F-87CF-65AB7666B4D8}" type="presParOf" srcId="{939D56A7-DD53-4916-8065-E2F6C07B136C}" destId="{585DC3A2-05D7-4FC5-B619-83C03504DE06}" srcOrd="2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3" destOrd="0" presId="urn:microsoft.com/office/officeart/2005/8/layout/process4"/>
    <dgm:cxn modelId="{38CAAE68-3742-4024-96C4-B89AFB90FEF0}" type="presParOf" srcId="{939D56A7-DD53-4916-8065-E2F6C07B136C}" destId="{D921E577-5499-4A60-9284-8987FD0247BB}" srcOrd="4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بالإضافة للمصايد السابقة ينتشر فى بعض دول الوطن العربى المزارع السمكية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وتأتى المغرب فى مقدمة الدول العربية فى إنتاج الأسماك ويليها مصر وموريتانيا وعمان واليمن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3C4EF-311A-4A65-BD41-75D83A5DA11E}" type="pres">
      <dgm:prSet presAssocID="{72F6F51B-6324-4E24-9499-DE9E804236A7}" presName="boxAndChildren" presStyleCnt="0"/>
      <dgm:spPr/>
    </dgm:pt>
    <dgm:pt modelId="{035CD6DB-FD64-4FE8-A286-14701552549E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E4641E3-1EBC-43B8-8EBF-D599D4105752}" type="presOf" srcId="{72F6F51B-6324-4E24-9499-DE9E804236A7}" destId="{035CD6DB-FD64-4FE8-A286-14701552549E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A53C28A6-2743-4421-8F5D-27A00868A92E}" type="presParOf" srcId="{939D56A7-DD53-4916-8065-E2F6C07B136C}" destId="{4FD3C4EF-311A-4A65-BD41-75D83A5DA11E}" srcOrd="0" destOrd="0" presId="urn:microsoft.com/office/officeart/2005/8/layout/process4"/>
    <dgm:cxn modelId="{283FCD92-EF55-4ADE-8379-78B54B3F86D8}" type="presParOf" srcId="{4FD3C4EF-311A-4A65-BD41-75D83A5DA11E}" destId="{035CD6DB-FD64-4FE8-A286-14701552549E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وبالرغم من توافر السمطحات المائية المتنوعة إلا أن إنتاج إنتاج الوطن العربى من الثروة السمكية قليل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ولا يتناسب مع إمكانيات وطننا العربى </a:t>
          </a:r>
          <a:endParaRPr lang="en-US" sz="36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3C4EF-311A-4A65-BD41-75D83A5DA11E}" type="pres">
      <dgm:prSet presAssocID="{72F6F51B-6324-4E24-9499-DE9E804236A7}" presName="boxAndChildren" presStyleCnt="0"/>
      <dgm:spPr/>
    </dgm:pt>
    <dgm:pt modelId="{035CD6DB-FD64-4FE8-A286-14701552549E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E4641E3-1EBC-43B8-8EBF-D599D4105752}" type="presOf" srcId="{72F6F51B-6324-4E24-9499-DE9E804236A7}" destId="{035CD6DB-FD64-4FE8-A286-14701552549E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A53C28A6-2743-4421-8F5D-27A00868A92E}" type="presParOf" srcId="{939D56A7-DD53-4916-8065-E2F6C07B136C}" destId="{4FD3C4EF-311A-4A65-BD41-75D83A5DA11E}" srcOrd="0" destOrd="0" presId="urn:microsoft.com/office/officeart/2005/8/layout/process4"/>
    <dgm:cxn modelId="{283FCD92-EF55-4ADE-8379-78B54B3F86D8}" type="presParOf" srcId="{4FD3C4EF-311A-4A65-BD41-75D83A5DA11E}" destId="{035CD6DB-FD64-4FE8-A286-14701552549E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بسبب استخدام الصيادين الأساليب البدائية فى الصيد وفى نقل وحفظ الأسماك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التلوث الذى يؤدى إلى قتل أعداد كبيرة من الأسماك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ترك السكان لحرفة الصيد واتجاههم إلى استخراج البترول والصناعة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A1116050-F386-43CC-90A8-1328DCE01C1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4- الصيد فى الأوقات الممنوعة أو باستخدام شباك ضيقة </a:t>
          </a:r>
          <a:endParaRPr lang="en-US" b="1" dirty="0">
            <a:solidFill>
              <a:schemeClr val="tx1"/>
            </a:solidFill>
          </a:endParaRPr>
        </a:p>
      </dgm:t>
    </dgm:pt>
    <dgm:pt modelId="{885A8138-BC5B-4488-9F09-F71FD9FA2859}" type="parTrans" cxnId="{1BFBDAD5-666D-4A3E-8E07-D90F4D9C13D4}">
      <dgm:prSet/>
      <dgm:spPr/>
      <dgm:t>
        <a:bodyPr/>
        <a:lstStyle/>
        <a:p>
          <a:endParaRPr lang="en-US"/>
        </a:p>
      </dgm:t>
    </dgm:pt>
    <dgm:pt modelId="{5E65DC7B-CCA0-4778-A1E2-5208A208562F}" type="sibTrans" cxnId="{1BFBDAD5-666D-4A3E-8E07-D90F4D9C13D4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0CA3A-103F-49FA-92AD-9FE113220750}" type="pres">
      <dgm:prSet presAssocID="{A1116050-F386-43CC-90A8-1328DCE01C1E}" presName="boxAndChildren" presStyleCnt="0"/>
      <dgm:spPr/>
    </dgm:pt>
    <dgm:pt modelId="{64F62D20-DA24-4D6D-BAB2-69150401B3C0}" type="pres">
      <dgm:prSet presAssocID="{A1116050-F386-43CC-90A8-1328DCE01C1E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BFBDAD5-666D-4A3E-8E07-D90F4D9C13D4}" srcId="{5B9981CF-2B09-473C-BB09-58D7949AC49B}" destId="{A1116050-F386-43CC-90A8-1328DCE01C1E}" srcOrd="3" destOrd="0" parTransId="{885A8138-BC5B-4488-9F09-F71FD9FA2859}" sibTransId="{5E65DC7B-CCA0-4778-A1E2-5208A208562F}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8439E403-5CB4-498C-BAA9-F935367AE5AF}" type="presOf" srcId="{CCFAEA88-BAE1-4CEA-A539-38D23DCD0734}" destId="{65868BDA-1F6E-49E9-A09A-8DD97DEABA9F}" srcOrd="0" destOrd="0" presId="urn:microsoft.com/office/officeart/2005/8/layout/process4"/>
    <dgm:cxn modelId="{642E2826-C438-4353-B141-94B9009EA452}" type="presOf" srcId="{A1116050-F386-43CC-90A8-1328DCE01C1E}" destId="{64F62D20-DA24-4D6D-BAB2-69150401B3C0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DC60E6BB-EBA7-4BA4-9590-433ECE0A35B3}" type="presParOf" srcId="{939D56A7-DD53-4916-8065-E2F6C07B136C}" destId="{B940CA3A-103F-49FA-92AD-9FE113220750}" srcOrd="0" destOrd="0" presId="urn:microsoft.com/office/officeart/2005/8/layout/process4"/>
    <dgm:cxn modelId="{D4D08FAE-E976-4915-89E0-6FFE6F482653}" type="presParOf" srcId="{B940CA3A-103F-49FA-92AD-9FE113220750}" destId="{64F62D20-DA24-4D6D-BAB2-69150401B3C0}" srcOrd="0" destOrd="0" presId="urn:microsoft.com/office/officeart/2005/8/layout/process4"/>
    <dgm:cxn modelId="{A5DDDABD-A888-441B-A3AE-E60F56CC7A8E}" type="presParOf" srcId="{939D56A7-DD53-4916-8065-E2F6C07B136C}" destId="{704E670F-D1B9-410D-866D-D2CC1B0A0257}" srcOrd="1" destOrd="0" presId="urn:microsoft.com/office/officeart/2005/8/layout/process4"/>
    <dgm:cxn modelId="{1E9BB2AA-1EAB-4900-AE04-FC70E7402DF2}" type="presParOf" srcId="{939D56A7-DD53-4916-8065-E2F6C07B136C}" destId="{E3DC5712-A507-4C47-8F54-8C04147D61FB}" srcOrd="2" destOrd="0" presId="urn:microsoft.com/office/officeart/2005/8/layout/process4"/>
    <dgm:cxn modelId="{7C0C8B3A-EE71-4530-A718-3D25170260B3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توفر الرعاية البيطرية للثروة الحيوانية بالوطن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تحسين سلالات الأبقار والجاموس والأغنام بالوطن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تحسين أحوال الصيادين ورفع مستوى معيشتهم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037F55-ECDD-4FCA-B6FE-BF08B63E49C7}" type="pres">
      <dgm:prSet presAssocID="{CCFAEA88-BAE1-4CEA-A539-38D23DCD0734}" presName="boxAndChildren" presStyleCnt="0"/>
      <dgm:spPr/>
    </dgm:pt>
    <dgm:pt modelId="{DFDA3DE5-C75C-4B21-B87E-06456328848A}" type="pres">
      <dgm:prSet presAssocID="{CCFAEA88-BAE1-4CEA-A539-38D23DCD0734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377C06C-2D5A-46C7-B2F9-E92D746C04DE}" type="presOf" srcId="{CCFAEA88-BAE1-4CEA-A539-38D23DCD0734}" destId="{DFDA3DE5-C75C-4B21-B87E-06456328848A}" srcOrd="0" destOrd="0" presId="urn:microsoft.com/office/officeart/2005/8/layout/process4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76CF8913-F88C-4655-9DA1-991F2F47E321}" type="presParOf" srcId="{939D56A7-DD53-4916-8065-E2F6C07B136C}" destId="{06037F55-ECDD-4FCA-B6FE-BF08B63E49C7}" srcOrd="0" destOrd="0" presId="urn:microsoft.com/office/officeart/2005/8/layout/process4"/>
    <dgm:cxn modelId="{3B5332DB-0C09-4B4B-AA9F-72FA95AAB367}" type="presParOf" srcId="{06037F55-ECDD-4FCA-B6FE-BF08B63E49C7}" destId="{DFDA3DE5-C75C-4B21-B87E-06456328848A}" srcOrd="0" destOrd="0" presId="urn:microsoft.com/office/officeart/2005/8/layout/process4"/>
    <dgm:cxn modelId="{A3AC1C6E-DBC0-4F4F-B087-3A0FF5B87567}" type="presParOf" srcId="{939D56A7-DD53-4916-8065-E2F6C07B136C}" destId="{4FD6DBA8-44F9-443F-962C-4930533C4562}" srcOrd="1" destOrd="0" presId="urn:microsoft.com/office/officeart/2005/8/layout/process4"/>
    <dgm:cxn modelId="{343116F4-A96C-483F-87CF-65AB7666B4D8}" type="presParOf" srcId="{939D56A7-DD53-4916-8065-E2F6C07B136C}" destId="{585DC3A2-05D7-4FC5-B619-83C03504DE06}" srcOrd="2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3" destOrd="0" presId="urn:microsoft.com/office/officeart/2005/8/layout/process4"/>
    <dgm:cxn modelId="{38CAAE68-3742-4024-96C4-B89AFB90FEF0}" type="presParOf" srcId="{939D56A7-DD53-4916-8065-E2F6C07B136C}" destId="{D921E577-5499-4A60-9284-8987FD0247BB}" srcOrd="4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F7776-3512-4B43-8B20-508BBAA0DE0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5A8B8C-4089-4E30-A463-499A71BA219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ومراعى تربى بها الحيوانات التى توفر لنا اللحوم والألبان والجلود والأصواف والدواجن التى نستفيد بلحومها وبيضها </a:t>
          </a:r>
          <a:endParaRPr lang="en-US" b="1" dirty="0">
            <a:solidFill>
              <a:schemeClr val="tx1"/>
            </a:solidFill>
          </a:endParaRPr>
        </a:p>
      </dgm:t>
    </dgm:pt>
    <dgm:pt modelId="{2264B43C-2CB4-48D5-BB55-35B439BEE33C}" type="sibTrans" cxnId="{5EFF01CF-7179-4709-9CE8-B70282372FA7}">
      <dgm:prSet/>
      <dgm:spPr/>
      <dgm:t>
        <a:bodyPr/>
        <a:lstStyle/>
        <a:p>
          <a:endParaRPr lang="en-US"/>
        </a:p>
      </dgm:t>
    </dgm:pt>
    <dgm:pt modelId="{91CC4DFB-6668-4962-81CE-B7D84A7E4B3D}" type="parTrans" cxnId="{5EFF01CF-7179-4709-9CE8-B70282372FA7}">
      <dgm:prSet/>
      <dgm:spPr/>
      <dgm:t>
        <a:bodyPr/>
        <a:lstStyle/>
        <a:p>
          <a:endParaRPr lang="en-US"/>
        </a:p>
      </dgm:t>
    </dgm:pt>
    <dgm:pt modelId="{B7208468-EA5E-4595-AFB4-6CAA6BC37FF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يمتلك الوطن العربى  ثروة حيوانية متنوعة فقد وهبه الله سبحانه وتعالى أرضى خصبة </a:t>
          </a:r>
          <a:endParaRPr lang="en-US" b="1" dirty="0">
            <a:solidFill>
              <a:schemeClr val="tx1"/>
            </a:solidFill>
          </a:endParaRPr>
        </a:p>
      </dgm:t>
    </dgm:pt>
    <dgm:pt modelId="{B9F52C26-BEFB-4E0F-AABC-830DB23FCE4F}" type="sibTrans" cxnId="{1CE98AAE-BC55-420C-9388-1F1CB5F526C8}">
      <dgm:prSet/>
      <dgm:spPr/>
      <dgm:t>
        <a:bodyPr/>
        <a:lstStyle/>
        <a:p>
          <a:endParaRPr lang="en-US"/>
        </a:p>
      </dgm:t>
    </dgm:pt>
    <dgm:pt modelId="{54218DEB-C518-40B1-87AD-4F26E279EE85}" type="parTrans" cxnId="{1CE98AAE-BC55-420C-9388-1F1CB5F526C8}">
      <dgm:prSet/>
      <dgm:spPr/>
      <dgm:t>
        <a:bodyPr/>
        <a:lstStyle/>
        <a:p>
          <a:endParaRPr lang="en-US"/>
        </a:p>
      </dgm:t>
    </dgm:pt>
    <dgm:pt modelId="{B8C2AE6C-394F-40FE-A2FB-B9380BEFE18F}" type="pres">
      <dgm:prSet presAssocID="{C20F7776-3512-4B43-8B20-508BBAA0DE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C1F91-DABE-4E18-81D9-052D35FD5ED2}" type="pres">
      <dgm:prSet presAssocID="{D95A8B8C-4089-4E30-A463-499A71BA2193}" presName="boxAndChildren" presStyleCnt="0"/>
      <dgm:spPr/>
    </dgm:pt>
    <dgm:pt modelId="{BE102374-3AEF-4954-8AF5-15C190AD1D45}" type="pres">
      <dgm:prSet presAssocID="{D95A8B8C-4089-4E30-A463-499A71BA2193}" presName="parentTextBox" presStyleLbl="node1" presStyleIdx="0" presStyleCnt="2"/>
      <dgm:spPr/>
      <dgm:t>
        <a:bodyPr/>
        <a:lstStyle/>
        <a:p>
          <a:endParaRPr lang="en-US"/>
        </a:p>
      </dgm:t>
    </dgm:pt>
    <dgm:pt modelId="{12A9690E-EBE9-407A-B7E9-B73818E34EC9}" type="pres">
      <dgm:prSet presAssocID="{B9F52C26-BEFB-4E0F-AABC-830DB23FCE4F}" presName="sp" presStyleCnt="0"/>
      <dgm:spPr/>
    </dgm:pt>
    <dgm:pt modelId="{EA0B7CA2-54A8-4C9F-A460-1B003D4F180C}" type="pres">
      <dgm:prSet presAssocID="{B7208468-EA5E-4595-AFB4-6CAA6BC37FFB}" presName="arrowAndChildren" presStyleCnt="0"/>
      <dgm:spPr/>
    </dgm:pt>
    <dgm:pt modelId="{06F05171-5A70-4696-A09D-9DAABE79E034}" type="pres">
      <dgm:prSet presAssocID="{B7208468-EA5E-4595-AFB4-6CAA6BC37FF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07011AF-AAC1-4B1C-9AE9-2050AFDB378E}" type="presOf" srcId="{C20F7776-3512-4B43-8B20-508BBAA0DE00}" destId="{B8C2AE6C-394F-40FE-A2FB-B9380BEFE18F}" srcOrd="0" destOrd="0" presId="urn:microsoft.com/office/officeart/2005/8/layout/process4"/>
    <dgm:cxn modelId="{1CE98AAE-BC55-420C-9388-1F1CB5F526C8}" srcId="{C20F7776-3512-4B43-8B20-508BBAA0DE00}" destId="{B7208468-EA5E-4595-AFB4-6CAA6BC37FFB}" srcOrd="0" destOrd="0" parTransId="{54218DEB-C518-40B1-87AD-4F26E279EE85}" sibTransId="{B9F52C26-BEFB-4E0F-AABC-830DB23FCE4F}"/>
    <dgm:cxn modelId="{5EFF01CF-7179-4709-9CE8-B70282372FA7}" srcId="{C20F7776-3512-4B43-8B20-508BBAA0DE00}" destId="{D95A8B8C-4089-4E30-A463-499A71BA2193}" srcOrd="1" destOrd="0" parTransId="{91CC4DFB-6668-4962-81CE-B7D84A7E4B3D}" sibTransId="{2264B43C-2CB4-48D5-BB55-35B439BEE33C}"/>
    <dgm:cxn modelId="{46237410-E248-47FE-8D06-C3640F5B798E}" type="presOf" srcId="{D95A8B8C-4089-4E30-A463-499A71BA2193}" destId="{BE102374-3AEF-4954-8AF5-15C190AD1D45}" srcOrd="0" destOrd="0" presId="urn:microsoft.com/office/officeart/2005/8/layout/process4"/>
    <dgm:cxn modelId="{4ED1E89B-0283-40B7-8B15-AB28AAB3B61D}" type="presOf" srcId="{B7208468-EA5E-4595-AFB4-6CAA6BC37FFB}" destId="{06F05171-5A70-4696-A09D-9DAABE79E034}" srcOrd="0" destOrd="0" presId="urn:microsoft.com/office/officeart/2005/8/layout/process4"/>
    <dgm:cxn modelId="{1E4D17A2-1F88-4594-A283-511BB2F070D9}" type="presParOf" srcId="{B8C2AE6C-394F-40FE-A2FB-B9380BEFE18F}" destId="{F22C1F91-DABE-4E18-81D9-052D35FD5ED2}" srcOrd="0" destOrd="0" presId="urn:microsoft.com/office/officeart/2005/8/layout/process4"/>
    <dgm:cxn modelId="{72CDA0FB-C72D-4D1E-AF84-91DE9EBF2CBB}" type="presParOf" srcId="{F22C1F91-DABE-4E18-81D9-052D35FD5ED2}" destId="{BE102374-3AEF-4954-8AF5-15C190AD1D45}" srcOrd="0" destOrd="0" presId="urn:microsoft.com/office/officeart/2005/8/layout/process4"/>
    <dgm:cxn modelId="{C0BEC274-9FA3-42C5-81C2-5E71CED73047}" type="presParOf" srcId="{B8C2AE6C-394F-40FE-A2FB-B9380BEFE18F}" destId="{12A9690E-EBE9-407A-B7E9-B73818E34EC9}" srcOrd="1" destOrd="0" presId="urn:microsoft.com/office/officeart/2005/8/layout/process4"/>
    <dgm:cxn modelId="{BB42F578-B577-43DC-A7CF-254988230573}" type="presParOf" srcId="{B8C2AE6C-394F-40FE-A2FB-B9380BEFE18F}" destId="{EA0B7CA2-54A8-4C9F-A460-1B003D4F180C}" srcOrd="2" destOrd="0" presId="urn:microsoft.com/office/officeart/2005/8/layout/process4"/>
    <dgm:cxn modelId="{E7455AF7-FA4B-415E-92DE-43970A978BEE}" type="presParOf" srcId="{EA0B7CA2-54A8-4C9F-A460-1B003D4F180C}" destId="{06F05171-5A70-4696-A09D-9DAABE79E0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تدريب الصيادين على استخدام الأساليب التكنولوجية الحديثة فى الصيد وتوعيتهم بمواعيد صيد مناسبة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5- الأهتمام ببناء الأساطيل المجهزة بأحدث الوسائل لحفظ ونقل الأسماك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6- حماية المياه من التلوث الذى يؤدى إلى تسمم الأسماك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D2F691F2-DD5F-4E50-BC95-4FD0FB3498E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7- التوسع فى إنشاء المزارع السمكية </a:t>
          </a:r>
          <a:endParaRPr lang="en-US" b="1" dirty="0">
            <a:solidFill>
              <a:schemeClr val="tx1"/>
            </a:solidFill>
          </a:endParaRPr>
        </a:p>
      </dgm:t>
    </dgm:pt>
    <dgm:pt modelId="{5DF26C0D-C8F7-496A-A1ED-12E64358114F}" type="parTrans" cxnId="{9E5C7B65-4410-47DA-850F-6B877B610EA6}">
      <dgm:prSet/>
      <dgm:spPr/>
      <dgm:t>
        <a:bodyPr/>
        <a:lstStyle/>
        <a:p>
          <a:endParaRPr lang="en-US"/>
        </a:p>
      </dgm:t>
    </dgm:pt>
    <dgm:pt modelId="{4A4C587F-C5AB-48BE-A855-A52E2B92874D}" type="sibTrans" cxnId="{9E5C7B65-4410-47DA-850F-6B877B610EA6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5522FE-EC60-4B9C-9FCC-E6DAB3F6E7A6}" type="pres">
      <dgm:prSet presAssocID="{D2F691F2-DD5F-4E50-BC95-4FD0FB3498ED}" presName="boxAndChildren" presStyleCnt="0"/>
      <dgm:spPr/>
    </dgm:pt>
    <dgm:pt modelId="{D890BF14-0D70-4B91-9E93-47A103C1A4F5}" type="pres">
      <dgm:prSet presAssocID="{D2F691F2-DD5F-4E50-BC95-4FD0FB3498ED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E75F76FF-7E56-4975-84DA-72EA039FC3F6}" type="presOf" srcId="{D2F691F2-DD5F-4E50-BC95-4FD0FB3498ED}" destId="{D890BF14-0D70-4B91-9E93-47A103C1A4F5}" srcOrd="0" destOrd="0" presId="urn:microsoft.com/office/officeart/2005/8/layout/process4"/>
    <dgm:cxn modelId="{F37C8034-1306-4C45-AE2A-A2113C704308}" type="presOf" srcId="{CCFAEA88-BAE1-4CEA-A539-38D23DCD0734}" destId="{65868BDA-1F6E-49E9-A09A-8DD97DEABA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9E5C7B65-4410-47DA-850F-6B877B610EA6}" srcId="{5B9981CF-2B09-473C-BB09-58D7949AC49B}" destId="{D2F691F2-DD5F-4E50-BC95-4FD0FB3498ED}" srcOrd="3" destOrd="0" parTransId="{5DF26C0D-C8F7-496A-A1ED-12E64358114F}" sibTransId="{4A4C587F-C5AB-48BE-A855-A52E2B92874D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B6DFF7AC-42A4-49FB-BB74-EA6E84C7A84C}" type="presParOf" srcId="{939D56A7-DD53-4916-8065-E2F6C07B136C}" destId="{405522FE-EC60-4B9C-9FCC-E6DAB3F6E7A6}" srcOrd="0" destOrd="0" presId="urn:microsoft.com/office/officeart/2005/8/layout/process4"/>
    <dgm:cxn modelId="{979DD702-9335-4352-8787-F18351BA347F}" type="presParOf" srcId="{405522FE-EC60-4B9C-9FCC-E6DAB3F6E7A6}" destId="{D890BF14-0D70-4B91-9E93-47A103C1A4F5}" srcOrd="0" destOrd="0" presId="urn:microsoft.com/office/officeart/2005/8/layout/process4"/>
    <dgm:cxn modelId="{6CDDA151-9738-4763-B115-05A4610776D1}" type="presParOf" srcId="{939D56A7-DD53-4916-8065-E2F6C07B136C}" destId="{704E670F-D1B9-410D-866D-D2CC1B0A0257}" srcOrd="1" destOrd="0" presId="urn:microsoft.com/office/officeart/2005/8/layout/process4"/>
    <dgm:cxn modelId="{34BB6623-BC6B-4E0B-B673-D2D04526733A}" type="presParOf" srcId="{939D56A7-DD53-4916-8065-E2F6C07B136C}" destId="{E3DC5712-A507-4C47-8F54-8C04147D61FB}" srcOrd="2" destOrd="0" presId="urn:microsoft.com/office/officeart/2005/8/layout/process4"/>
    <dgm:cxn modelId="{A5037B36-EE90-4CDD-9E05-D88A168E03FA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F7776-3512-4B43-8B20-508BBAA0DE0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5A8B8C-4089-4E30-A463-499A71BA219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ويجب على سكان وطننا العربى استثمار هذه الثروات المختلفة لسد احتياجاتهم من الغذاء </a:t>
          </a:r>
          <a:endParaRPr lang="en-US" b="1" dirty="0">
            <a:solidFill>
              <a:schemeClr val="tx1"/>
            </a:solidFill>
          </a:endParaRPr>
        </a:p>
      </dgm:t>
    </dgm:pt>
    <dgm:pt modelId="{2264B43C-2CB4-48D5-BB55-35B439BEE33C}" type="sibTrans" cxnId="{5EFF01CF-7179-4709-9CE8-B70282372FA7}">
      <dgm:prSet/>
      <dgm:spPr/>
      <dgm:t>
        <a:bodyPr/>
        <a:lstStyle/>
        <a:p>
          <a:endParaRPr lang="en-US"/>
        </a:p>
      </dgm:t>
    </dgm:pt>
    <dgm:pt modelId="{91CC4DFB-6668-4962-81CE-B7D84A7E4B3D}" type="parTrans" cxnId="{5EFF01CF-7179-4709-9CE8-B70282372FA7}">
      <dgm:prSet/>
      <dgm:spPr/>
      <dgm:t>
        <a:bodyPr/>
        <a:lstStyle/>
        <a:p>
          <a:endParaRPr lang="en-US"/>
        </a:p>
      </dgm:t>
    </dgm:pt>
    <dgm:pt modelId="{B7208468-EA5E-4595-AFB4-6CAA6BC37FF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كما وهبه الله سبحانه وتعالى مسطحات مائية عذبة ومالحة بها عديد من الكنوز والثروات من أهمها الأسماك والكائنات البحرية بأنواعها وأشكالها المتعددة </a:t>
          </a:r>
          <a:endParaRPr lang="en-US" b="1" dirty="0">
            <a:solidFill>
              <a:schemeClr val="tx1"/>
            </a:solidFill>
          </a:endParaRPr>
        </a:p>
      </dgm:t>
    </dgm:pt>
    <dgm:pt modelId="{B9F52C26-BEFB-4E0F-AABC-830DB23FCE4F}" type="sibTrans" cxnId="{1CE98AAE-BC55-420C-9388-1F1CB5F526C8}">
      <dgm:prSet/>
      <dgm:spPr/>
      <dgm:t>
        <a:bodyPr/>
        <a:lstStyle/>
        <a:p>
          <a:endParaRPr lang="en-US"/>
        </a:p>
      </dgm:t>
    </dgm:pt>
    <dgm:pt modelId="{54218DEB-C518-40B1-87AD-4F26E279EE85}" type="parTrans" cxnId="{1CE98AAE-BC55-420C-9388-1F1CB5F526C8}">
      <dgm:prSet/>
      <dgm:spPr/>
      <dgm:t>
        <a:bodyPr/>
        <a:lstStyle/>
        <a:p>
          <a:endParaRPr lang="en-US"/>
        </a:p>
      </dgm:t>
    </dgm:pt>
    <dgm:pt modelId="{B8C2AE6C-394F-40FE-A2FB-B9380BEFE18F}" type="pres">
      <dgm:prSet presAssocID="{C20F7776-3512-4B43-8B20-508BBAA0DE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C1F91-DABE-4E18-81D9-052D35FD5ED2}" type="pres">
      <dgm:prSet presAssocID="{D95A8B8C-4089-4E30-A463-499A71BA2193}" presName="boxAndChildren" presStyleCnt="0"/>
      <dgm:spPr/>
    </dgm:pt>
    <dgm:pt modelId="{BE102374-3AEF-4954-8AF5-15C190AD1D45}" type="pres">
      <dgm:prSet presAssocID="{D95A8B8C-4089-4E30-A463-499A71BA2193}" presName="parentTextBox" presStyleLbl="node1" presStyleIdx="0" presStyleCnt="2"/>
      <dgm:spPr/>
      <dgm:t>
        <a:bodyPr/>
        <a:lstStyle/>
        <a:p>
          <a:endParaRPr lang="en-US"/>
        </a:p>
      </dgm:t>
    </dgm:pt>
    <dgm:pt modelId="{12A9690E-EBE9-407A-B7E9-B73818E34EC9}" type="pres">
      <dgm:prSet presAssocID="{B9F52C26-BEFB-4E0F-AABC-830DB23FCE4F}" presName="sp" presStyleCnt="0"/>
      <dgm:spPr/>
    </dgm:pt>
    <dgm:pt modelId="{EA0B7CA2-54A8-4C9F-A460-1B003D4F180C}" type="pres">
      <dgm:prSet presAssocID="{B7208468-EA5E-4595-AFB4-6CAA6BC37FFB}" presName="arrowAndChildren" presStyleCnt="0"/>
      <dgm:spPr/>
    </dgm:pt>
    <dgm:pt modelId="{06F05171-5A70-4696-A09D-9DAABE79E034}" type="pres">
      <dgm:prSet presAssocID="{B7208468-EA5E-4595-AFB4-6CAA6BC37FFB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07011AF-AAC1-4B1C-9AE9-2050AFDB378E}" type="presOf" srcId="{C20F7776-3512-4B43-8B20-508BBAA0DE00}" destId="{B8C2AE6C-394F-40FE-A2FB-B9380BEFE18F}" srcOrd="0" destOrd="0" presId="urn:microsoft.com/office/officeart/2005/8/layout/process4"/>
    <dgm:cxn modelId="{1CE98AAE-BC55-420C-9388-1F1CB5F526C8}" srcId="{C20F7776-3512-4B43-8B20-508BBAA0DE00}" destId="{B7208468-EA5E-4595-AFB4-6CAA6BC37FFB}" srcOrd="0" destOrd="0" parTransId="{54218DEB-C518-40B1-87AD-4F26E279EE85}" sibTransId="{B9F52C26-BEFB-4E0F-AABC-830DB23FCE4F}"/>
    <dgm:cxn modelId="{5EFF01CF-7179-4709-9CE8-B70282372FA7}" srcId="{C20F7776-3512-4B43-8B20-508BBAA0DE00}" destId="{D95A8B8C-4089-4E30-A463-499A71BA2193}" srcOrd="1" destOrd="0" parTransId="{91CC4DFB-6668-4962-81CE-B7D84A7E4B3D}" sibTransId="{2264B43C-2CB4-48D5-BB55-35B439BEE33C}"/>
    <dgm:cxn modelId="{46237410-E248-47FE-8D06-C3640F5B798E}" type="presOf" srcId="{D95A8B8C-4089-4E30-A463-499A71BA2193}" destId="{BE102374-3AEF-4954-8AF5-15C190AD1D45}" srcOrd="0" destOrd="0" presId="urn:microsoft.com/office/officeart/2005/8/layout/process4"/>
    <dgm:cxn modelId="{4ED1E89B-0283-40B7-8B15-AB28AAB3B61D}" type="presOf" srcId="{B7208468-EA5E-4595-AFB4-6CAA6BC37FFB}" destId="{06F05171-5A70-4696-A09D-9DAABE79E034}" srcOrd="0" destOrd="0" presId="urn:microsoft.com/office/officeart/2005/8/layout/process4"/>
    <dgm:cxn modelId="{1E4D17A2-1F88-4594-A283-511BB2F070D9}" type="presParOf" srcId="{B8C2AE6C-394F-40FE-A2FB-B9380BEFE18F}" destId="{F22C1F91-DABE-4E18-81D9-052D35FD5ED2}" srcOrd="0" destOrd="0" presId="urn:microsoft.com/office/officeart/2005/8/layout/process4"/>
    <dgm:cxn modelId="{72CDA0FB-C72D-4D1E-AF84-91DE9EBF2CBB}" type="presParOf" srcId="{F22C1F91-DABE-4E18-81D9-052D35FD5ED2}" destId="{BE102374-3AEF-4954-8AF5-15C190AD1D45}" srcOrd="0" destOrd="0" presId="urn:microsoft.com/office/officeart/2005/8/layout/process4"/>
    <dgm:cxn modelId="{C0BEC274-9FA3-42C5-81C2-5E71CED73047}" type="presParOf" srcId="{B8C2AE6C-394F-40FE-A2FB-B9380BEFE18F}" destId="{12A9690E-EBE9-407A-B7E9-B73818E34EC9}" srcOrd="1" destOrd="0" presId="urn:microsoft.com/office/officeart/2005/8/layout/process4"/>
    <dgm:cxn modelId="{BB42F578-B577-43DC-A7CF-254988230573}" type="presParOf" srcId="{B8C2AE6C-394F-40FE-A2FB-B9380BEFE18F}" destId="{EA0B7CA2-54A8-4C9F-A460-1B003D4F180C}" srcOrd="2" destOrd="0" presId="urn:microsoft.com/office/officeart/2005/8/layout/process4"/>
    <dgm:cxn modelId="{E7455AF7-FA4B-415E-92DE-43970A978BEE}" type="presParOf" srcId="{EA0B7CA2-54A8-4C9F-A460-1B003D4F180C}" destId="{06F05171-5A70-4696-A09D-9DAABE79E0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D47B39-CC8D-44A8-B996-A22BE97A828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E283A-4601-4EC1-AD71-0CABFF31CAB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تربى الحيوانات فى الوطن العربى إما إعتمادا على الأعلاف الزراعية أو فى المراعى </a:t>
          </a:r>
          <a:endParaRPr lang="en-US" sz="3200" b="1" dirty="0">
            <a:solidFill>
              <a:schemeClr val="tx1"/>
            </a:solidFill>
          </a:endParaRPr>
        </a:p>
      </dgm:t>
    </dgm:pt>
    <dgm:pt modelId="{39DA13B1-8A39-4CA1-BE5E-D214CF885451}" type="parTrans" cxnId="{04C0FDC2-8B36-4972-BA06-F2B3D722359D}">
      <dgm:prSet/>
      <dgm:spPr/>
      <dgm:t>
        <a:bodyPr/>
        <a:lstStyle/>
        <a:p>
          <a:endParaRPr lang="en-US"/>
        </a:p>
      </dgm:t>
    </dgm:pt>
    <dgm:pt modelId="{132ABF99-53C2-4ECE-AE7E-B4DFB5AFF0ED}" type="sibTrans" cxnId="{04C0FDC2-8B36-4972-BA06-F2B3D722359D}">
      <dgm:prSet/>
      <dgm:spPr/>
      <dgm:t>
        <a:bodyPr/>
        <a:lstStyle/>
        <a:p>
          <a:endParaRPr lang="en-US"/>
        </a:p>
      </dgm:t>
    </dgm:pt>
    <dgm:pt modelId="{B1B35279-4122-4B9F-878C-35915D4386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ومعظم هذه المراعى توجد فى بعض لدول مثل الصومال وجمهورية السودان والجزائر والمغرب </a:t>
          </a:r>
          <a:endParaRPr lang="en-US" sz="2800" b="1" dirty="0">
            <a:solidFill>
              <a:schemeClr val="tx1"/>
            </a:solidFill>
          </a:endParaRPr>
        </a:p>
      </dgm:t>
    </dgm:pt>
    <dgm:pt modelId="{18CB1BE6-51B8-431A-B11B-7CF229D25CA6}" type="parTrans" cxnId="{A062A3C3-BA2E-43EA-87B7-E677A4F7C881}">
      <dgm:prSet/>
      <dgm:spPr/>
      <dgm:t>
        <a:bodyPr/>
        <a:lstStyle/>
        <a:p>
          <a:endParaRPr lang="en-US"/>
        </a:p>
      </dgm:t>
    </dgm:pt>
    <dgm:pt modelId="{D6D64C0A-E10B-486E-8476-3B9522FD416C}" type="sibTrans" cxnId="{A062A3C3-BA2E-43EA-87B7-E677A4F7C881}">
      <dgm:prSet/>
      <dgm:spPr/>
      <dgm:t>
        <a:bodyPr/>
        <a:lstStyle/>
        <a:p>
          <a:endParaRPr lang="en-US"/>
        </a:p>
      </dgm:t>
    </dgm:pt>
    <dgm:pt modelId="{60DC5109-D865-4776-B153-715352DDD7F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وتنقسم إلى مراعى معتدلة فى الشمال ومراعى حارة فى الجنوب </a:t>
          </a:r>
          <a:endParaRPr lang="en-US" sz="3200" b="1" dirty="0">
            <a:solidFill>
              <a:schemeClr val="tx1"/>
            </a:solidFill>
          </a:endParaRPr>
        </a:p>
      </dgm:t>
    </dgm:pt>
    <dgm:pt modelId="{8CAEFC97-FDDD-413E-A762-AABA8E636CCE}" type="parTrans" cxnId="{2E60D095-A8A0-4264-92A9-C76C3E0A09FF}">
      <dgm:prSet/>
      <dgm:spPr/>
      <dgm:t>
        <a:bodyPr/>
        <a:lstStyle/>
        <a:p>
          <a:endParaRPr lang="en-US"/>
        </a:p>
      </dgm:t>
    </dgm:pt>
    <dgm:pt modelId="{3EC88593-3C8B-4349-AEC9-50F7EA33E443}" type="sibTrans" cxnId="{2E60D095-A8A0-4264-92A9-C76C3E0A09FF}">
      <dgm:prSet/>
      <dgm:spPr/>
      <dgm:t>
        <a:bodyPr/>
        <a:lstStyle/>
        <a:p>
          <a:endParaRPr lang="en-US"/>
        </a:p>
      </dgm:t>
    </dgm:pt>
    <dgm:pt modelId="{4B8C0464-9E65-49B7-8FF7-80777A3E0318}" type="pres">
      <dgm:prSet presAssocID="{FCD47B39-CC8D-44A8-B996-A22BE97A8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49CE3-F046-4054-B608-0B04C91636F0}" type="pres">
      <dgm:prSet presAssocID="{60DC5109-D865-4776-B153-715352DDD7F6}" presName="boxAndChildren" presStyleCnt="0"/>
      <dgm:spPr/>
    </dgm:pt>
    <dgm:pt modelId="{C3C37F7F-2042-464A-96FF-A64F92B25394}" type="pres">
      <dgm:prSet presAssocID="{60DC5109-D865-4776-B153-715352DDD7F6}" presName="parentTextBox" presStyleLbl="node1" presStyleIdx="0" presStyleCnt="3"/>
      <dgm:spPr/>
      <dgm:t>
        <a:bodyPr/>
        <a:lstStyle/>
        <a:p>
          <a:endParaRPr lang="en-US"/>
        </a:p>
      </dgm:t>
    </dgm:pt>
    <dgm:pt modelId="{30191E94-04F4-42CA-96A2-0CDFC1ED0F62}" type="pres">
      <dgm:prSet presAssocID="{D6D64C0A-E10B-486E-8476-3B9522FD416C}" presName="sp" presStyleCnt="0"/>
      <dgm:spPr/>
    </dgm:pt>
    <dgm:pt modelId="{96F4FA4C-3F0C-48B1-AE11-271043140CBF}" type="pres">
      <dgm:prSet presAssocID="{B1B35279-4122-4B9F-878C-35915D4386DA}" presName="arrowAndChildren" presStyleCnt="0"/>
      <dgm:spPr/>
    </dgm:pt>
    <dgm:pt modelId="{378564BD-6D6E-4D78-9B3F-0CC8EC8145A0}" type="pres">
      <dgm:prSet presAssocID="{B1B35279-4122-4B9F-878C-35915D4386D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92BE06E-CB17-411A-8251-03C0BA751497}" type="pres">
      <dgm:prSet presAssocID="{132ABF99-53C2-4ECE-AE7E-B4DFB5AFF0ED}" presName="sp" presStyleCnt="0"/>
      <dgm:spPr/>
    </dgm:pt>
    <dgm:pt modelId="{3749549F-E023-43FB-AF9E-7DD6F472F0A1}" type="pres">
      <dgm:prSet presAssocID="{734E283A-4601-4EC1-AD71-0CABFF31CABE}" presName="arrowAndChildren" presStyleCnt="0"/>
      <dgm:spPr/>
    </dgm:pt>
    <dgm:pt modelId="{BC277EF1-97B8-4030-9619-152672F18DC9}" type="pres">
      <dgm:prSet presAssocID="{734E283A-4601-4EC1-AD71-0CABFF31CAB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5AA97B0-FBA1-4E74-9326-7B57EBB9C1C2}" type="presOf" srcId="{FCD47B39-CC8D-44A8-B996-A22BE97A8282}" destId="{4B8C0464-9E65-49B7-8FF7-80777A3E0318}" srcOrd="0" destOrd="0" presId="urn:microsoft.com/office/officeart/2005/8/layout/process4"/>
    <dgm:cxn modelId="{04C0FDC2-8B36-4972-BA06-F2B3D722359D}" srcId="{FCD47B39-CC8D-44A8-B996-A22BE97A8282}" destId="{734E283A-4601-4EC1-AD71-0CABFF31CABE}" srcOrd="0" destOrd="0" parTransId="{39DA13B1-8A39-4CA1-BE5E-D214CF885451}" sibTransId="{132ABF99-53C2-4ECE-AE7E-B4DFB5AFF0ED}"/>
    <dgm:cxn modelId="{A062A3C3-BA2E-43EA-87B7-E677A4F7C881}" srcId="{FCD47B39-CC8D-44A8-B996-A22BE97A8282}" destId="{B1B35279-4122-4B9F-878C-35915D4386DA}" srcOrd="1" destOrd="0" parTransId="{18CB1BE6-51B8-431A-B11B-7CF229D25CA6}" sibTransId="{D6D64C0A-E10B-486E-8476-3B9522FD416C}"/>
    <dgm:cxn modelId="{6B3CDBE4-A8FF-40FC-8A4B-14FC0E886D61}" type="presOf" srcId="{734E283A-4601-4EC1-AD71-0CABFF31CABE}" destId="{BC277EF1-97B8-4030-9619-152672F18DC9}" srcOrd="0" destOrd="0" presId="urn:microsoft.com/office/officeart/2005/8/layout/process4"/>
    <dgm:cxn modelId="{F8940A52-30AD-4F11-96C3-2CC6261CC783}" type="presOf" srcId="{B1B35279-4122-4B9F-878C-35915D4386DA}" destId="{378564BD-6D6E-4D78-9B3F-0CC8EC8145A0}" srcOrd="0" destOrd="0" presId="urn:microsoft.com/office/officeart/2005/8/layout/process4"/>
    <dgm:cxn modelId="{2E60D095-A8A0-4264-92A9-C76C3E0A09FF}" srcId="{FCD47B39-CC8D-44A8-B996-A22BE97A8282}" destId="{60DC5109-D865-4776-B153-715352DDD7F6}" srcOrd="2" destOrd="0" parTransId="{8CAEFC97-FDDD-413E-A762-AABA8E636CCE}" sibTransId="{3EC88593-3C8B-4349-AEC9-50F7EA33E443}"/>
    <dgm:cxn modelId="{3E191403-AE5B-46D7-9A7D-A9B68E174329}" type="presOf" srcId="{60DC5109-D865-4776-B153-715352DDD7F6}" destId="{C3C37F7F-2042-464A-96FF-A64F92B25394}" srcOrd="0" destOrd="0" presId="urn:microsoft.com/office/officeart/2005/8/layout/process4"/>
    <dgm:cxn modelId="{BBB17A6B-325B-4958-B712-DC752DC2222E}" type="presParOf" srcId="{4B8C0464-9E65-49B7-8FF7-80777A3E0318}" destId="{93749CE3-F046-4054-B608-0B04C91636F0}" srcOrd="0" destOrd="0" presId="urn:microsoft.com/office/officeart/2005/8/layout/process4"/>
    <dgm:cxn modelId="{C0D358D3-2D18-46A8-AED8-3F6E3EA10BE8}" type="presParOf" srcId="{93749CE3-F046-4054-B608-0B04C91636F0}" destId="{C3C37F7F-2042-464A-96FF-A64F92B25394}" srcOrd="0" destOrd="0" presId="urn:microsoft.com/office/officeart/2005/8/layout/process4"/>
    <dgm:cxn modelId="{75142152-FEAB-4624-942C-5B5B76ED8991}" type="presParOf" srcId="{4B8C0464-9E65-49B7-8FF7-80777A3E0318}" destId="{30191E94-04F4-42CA-96A2-0CDFC1ED0F62}" srcOrd="1" destOrd="0" presId="urn:microsoft.com/office/officeart/2005/8/layout/process4"/>
    <dgm:cxn modelId="{D2B03795-7C76-4BA5-97CA-98D07C541A85}" type="presParOf" srcId="{4B8C0464-9E65-49B7-8FF7-80777A3E0318}" destId="{96F4FA4C-3F0C-48B1-AE11-271043140CBF}" srcOrd="2" destOrd="0" presId="urn:microsoft.com/office/officeart/2005/8/layout/process4"/>
    <dgm:cxn modelId="{80EACD17-857C-41F5-8A7E-1DBB24482AE4}" type="presParOf" srcId="{96F4FA4C-3F0C-48B1-AE11-271043140CBF}" destId="{378564BD-6D6E-4D78-9B3F-0CC8EC8145A0}" srcOrd="0" destOrd="0" presId="urn:microsoft.com/office/officeart/2005/8/layout/process4"/>
    <dgm:cxn modelId="{4F6547A9-93A7-4B4E-BCDE-02EE762E4C74}" type="presParOf" srcId="{4B8C0464-9E65-49B7-8FF7-80777A3E0318}" destId="{B92BE06E-CB17-411A-8251-03C0BA751497}" srcOrd="3" destOrd="0" presId="urn:microsoft.com/office/officeart/2005/8/layout/process4"/>
    <dgm:cxn modelId="{EA70D7B1-F9FB-45E9-8DBA-42B872EC4025}" type="presParOf" srcId="{4B8C0464-9E65-49B7-8FF7-80777A3E0318}" destId="{3749549F-E023-43FB-AF9E-7DD6F472F0A1}" srcOrd="4" destOrd="0" presId="urn:microsoft.com/office/officeart/2005/8/layout/process4"/>
    <dgm:cxn modelId="{A9D6BF54-35C5-4CDE-B224-477D835D8EE1}" type="presParOf" srcId="{3749549F-E023-43FB-AF9E-7DD6F472F0A1}" destId="{BC277EF1-97B8-4030-9619-152672F18D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D47B39-CC8D-44A8-B996-A22BE97A828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E283A-4601-4EC1-AD71-0CABFF31CAB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الثروة الحيوانية تتركز إما فى الشمال حيث توجد المراعى المعتدلة – الإستبس – التى تربى عليها الأغنام والماعز  </a:t>
          </a:r>
          <a:endParaRPr lang="en-US" sz="3200" b="1" dirty="0">
            <a:solidFill>
              <a:schemeClr val="tx1"/>
            </a:solidFill>
          </a:endParaRPr>
        </a:p>
      </dgm:t>
    </dgm:pt>
    <dgm:pt modelId="{39DA13B1-8A39-4CA1-BE5E-D214CF885451}" type="parTrans" cxnId="{04C0FDC2-8B36-4972-BA06-F2B3D722359D}">
      <dgm:prSet/>
      <dgm:spPr/>
      <dgm:t>
        <a:bodyPr/>
        <a:lstStyle/>
        <a:p>
          <a:endParaRPr lang="en-US"/>
        </a:p>
      </dgm:t>
    </dgm:pt>
    <dgm:pt modelId="{132ABF99-53C2-4ECE-AE7E-B4DFB5AFF0ED}" type="sibTrans" cxnId="{04C0FDC2-8B36-4972-BA06-F2B3D722359D}">
      <dgm:prSet/>
      <dgm:spPr/>
      <dgm:t>
        <a:bodyPr/>
        <a:lstStyle/>
        <a:p>
          <a:endParaRPr lang="en-US"/>
        </a:p>
      </dgm:t>
    </dgm:pt>
    <dgm:pt modelId="{B1B35279-4122-4B9F-878C-35915D4386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2- وإما فى الجنوب حيث المراعى الحارة السافانا فتربى الأبقار والأغنام </a:t>
          </a:r>
          <a:endParaRPr lang="en-US" sz="2800" b="1" dirty="0">
            <a:solidFill>
              <a:schemeClr val="tx1"/>
            </a:solidFill>
          </a:endParaRPr>
        </a:p>
      </dgm:t>
    </dgm:pt>
    <dgm:pt modelId="{18CB1BE6-51B8-431A-B11B-7CF229D25CA6}" type="parTrans" cxnId="{A062A3C3-BA2E-43EA-87B7-E677A4F7C881}">
      <dgm:prSet/>
      <dgm:spPr/>
      <dgm:t>
        <a:bodyPr/>
        <a:lstStyle/>
        <a:p>
          <a:endParaRPr lang="en-US"/>
        </a:p>
      </dgm:t>
    </dgm:pt>
    <dgm:pt modelId="{D6D64C0A-E10B-486E-8476-3B9522FD416C}" type="sibTrans" cxnId="{A062A3C3-BA2E-43EA-87B7-E677A4F7C881}">
      <dgm:prSet/>
      <dgm:spPr/>
      <dgm:t>
        <a:bodyPr/>
        <a:lstStyle/>
        <a:p>
          <a:endParaRPr lang="en-US"/>
        </a:p>
      </dgm:t>
    </dgm:pt>
    <dgm:pt modelId="{4B8C0464-9E65-49B7-8FF7-80777A3E0318}" type="pres">
      <dgm:prSet presAssocID="{FCD47B39-CC8D-44A8-B996-A22BE97A8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D1B00-F42E-4B47-A9D7-2EB34BDDA6CF}" type="pres">
      <dgm:prSet presAssocID="{B1B35279-4122-4B9F-878C-35915D4386DA}" presName="boxAndChildren" presStyleCnt="0"/>
      <dgm:spPr/>
    </dgm:pt>
    <dgm:pt modelId="{5D2C0796-EED9-4A50-812D-C76BF3890FEB}" type="pres">
      <dgm:prSet presAssocID="{B1B35279-4122-4B9F-878C-35915D4386DA}" presName="parentTextBox" presStyleLbl="node1" presStyleIdx="0" presStyleCnt="2"/>
      <dgm:spPr/>
      <dgm:t>
        <a:bodyPr/>
        <a:lstStyle/>
        <a:p>
          <a:endParaRPr lang="en-US"/>
        </a:p>
      </dgm:t>
    </dgm:pt>
    <dgm:pt modelId="{B92BE06E-CB17-411A-8251-03C0BA751497}" type="pres">
      <dgm:prSet presAssocID="{132ABF99-53C2-4ECE-AE7E-B4DFB5AFF0ED}" presName="sp" presStyleCnt="0"/>
      <dgm:spPr/>
    </dgm:pt>
    <dgm:pt modelId="{3749549F-E023-43FB-AF9E-7DD6F472F0A1}" type="pres">
      <dgm:prSet presAssocID="{734E283A-4601-4EC1-AD71-0CABFF31CABE}" presName="arrowAndChildren" presStyleCnt="0"/>
      <dgm:spPr/>
    </dgm:pt>
    <dgm:pt modelId="{BC277EF1-97B8-4030-9619-152672F18DC9}" type="pres">
      <dgm:prSet presAssocID="{734E283A-4601-4EC1-AD71-0CABFF31CABE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B3CDBE4-A8FF-40FC-8A4B-14FC0E886D61}" type="presOf" srcId="{734E283A-4601-4EC1-AD71-0CABFF31CABE}" destId="{BC277EF1-97B8-4030-9619-152672F18DC9}" srcOrd="0" destOrd="0" presId="urn:microsoft.com/office/officeart/2005/8/layout/process4"/>
    <dgm:cxn modelId="{25AA97B0-FBA1-4E74-9326-7B57EBB9C1C2}" type="presOf" srcId="{FCD47B39-CC8D-44A8-B996-A22BE97A8282}" destId="{4B8C0464-9E65-49B7-8FF7-80777A3E0318}" srcOrd="0" destOrd="0" presId="urn:microsoft.com/office/officeart/2005/8/layout/process4"/>
    <dgm:cxn modelId="{EC8BA020-F1C5-4FE8-8D50-0EB33893E18F}" type="presOf" srcId="{B1B35279-4122-4B9F-878C-35915D4386DA}" destId="{5D2C0796-EED9-4A50-812D-C76BF3890FEB}" srcOrd="0" destOrd="0" presId="urn:microsoft.com/office/officeart/2005/8/layout/process4"/>
    <dgm:cxn modelId="{04C0FDC2-8B36-4972-BA06-F2B3D722359D}" srcId="{FCD47B39-CC8D-44A8-B996-A22BE97A8282}" destId="{734E283A-4601-4EC1-AD71-0CABFF31CABE}" srcOrd="0" destOrd="0" parTransId="{39DA13B1-8A39-4CA1-BE5E-D214CF885451}" sibTransId="{132ABF99-53C2-4ECE-AE7E-B4DFB5AFF0ED}"/>
    <dgm:cxn modelId="{A062A3C3-BA2E-43EA-87B7-E677A4F7C881}" srcId="{FCD47B39-CC8D-44A8-B996-A22BE97A8282}" destId="{B1B35279-4122-4B9F-878C-35915D4386DA}" srcOrd="1" destOrd="0" parTransId="{18CB1BE6-51B8-431A-B11B-7CF229D25CA6}" sibTransId="{D6D64C0A-E10B-486E-8476-3B9522FD416C}"/>
    <dgm:cxn modelId="{61963D6E-E147-49B9-A8C7-327D1B10DFA8}" type="presParOf" srcId="{4B8C0464-9E65-49B7-8FF7-80777A3E0318}" destId="{E81D1B00-F42E-4B47-A9D7-2EB34BDDA6CF}" srcOrd="0" destOrd="0" presId="urn:microsoft.com/office/officeart/2005/8/layout/process4"/>
    <dgm:cxn modelId="{EBEFB7D1-4CF7-4F99-ABA0-3D68F6BB3DE1}" type="presParOf" srcId="{E81D1B00-F42E-4B47-A9D7-2EB34BDDA6CF}" destId="{5D2C0796-EED9-4A50-812D-C76BF3890FEB}" srcOrd="0" destOrd="0" presId="urn:microsoft.com/office/officeart/2005/8/layout/process4"/>
    <dgm:cxn modelId="{4F6547A9-93A7-4B4E-BCDE-02EE762E4C74}" type="presParOf" srcId="{4B8C0464-9E65-49B7-8FF7-80777A3E0318}" destId="{B92BE06E-CB17-411A-8251-03C0BA751497}" srcOrd="1" destOrd="0" presId="urn:microsoft.com/office/officeart/2005/8/layout/process4"/>
    <dgm:cxn modelId="{EA70D7B1-F9FB-45E9-8DBA-42B872EC4025}" type="presParOf" srcId="{4B8C0464-9E65-49B7-8FF7-80777A3E0318}" destId="{3749549F-E023-43FB-AF9E-7DD6F472F0A1}" srcOrd="2" destOrd="0" presId="urn:microsoft.com/office/officeart/2005/8/layout/process4"/>
    <dgm:cxn modelId="{A9D6BF54-35C5-4CDE-B224-477D835D8EE1}" type="presParOf" srcId="{3749549F-E023-43FB-AF9E-7DD6F472F0A1}" destId="{BC277EF1-97B8-4030-9619-152672F18D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D47B39-CC8D-44A8-B996-A22BE97A828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E283A-4601-4EC1-AD71-0CABFF31CAB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أكثر الحيوانات انتشار فى الوطن العربى هى الأغنام </a:t>
          </a:r>
          <a:endParaRPr lang="en-US" sz="3200" b="1" dirty="0">
            <a:solidFill>
              <a:schemeClr val="tx1"/>
            </a:solidFill>
          </a:endParaRPr>
        </a:p>
      </dgm:t>
    </dgm:pt>
    <dgm:pt modelId="{39DA13B1-8A39-4CA1-BE5E-D214CF885451}" type="parTrans" cxnId="{04C0FDC2-8B36-4972-BA06-F2B3D722359D}">
      <dgm:prSet/>
      <dgm:spPr/>
      <dgm:t>
        <a:bodyPr/>
        <a:lstStyle/>
        <a:p>
          <a:endParaRPr lang="en-US"/>
        </a:p>
      </dgm:t>
    </dgm:pt>
    <dgm:pt modelId="{132ABF99-53C2-4ECE-AE7E-B4DFB5AFF0ED}" type="sibTrans" cxnId="{04C0FDC2-8B36-4972-BA06-F2B3D722359D}">
      <dgm:prSet/>
      <dgm:spPr/>
      <dgm:t>
        <a:bodyPr/>
        <a:lstStyle/>
        <a:p>
          <a:endParaRPr lang="en-US"/>
        </a:p>
      </dgm:t>
    </dgm:pt>
    <dgm:pt modelId="{B1B35279-4122-4B9F-878C-35915D4386D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وذلك لفقر المراعى </a:t>
          </a:r>
          <a:endParaRPr lang="en-US" sz="2800" b="1" dirty="0">
            <a:solidFill>
              <a:schemeClr val="tx1"/>
            </a:solidFill>
          </a:endParaRPr>
        </a:p>
      </dgm:t>
    </dgm:pt>
    <dgm:pt modelId="{18CB1BE6-51B8-431A-B11B-7CF229D25CA6}" type="parTrans" cxnId="{A062A3C3-BA2E-43EA-87B7-E677A4F7C881}">
      <dgm:prSet/>
      <dgm:spPr/>
      <dgm:t>
        <a:bodyPr/>
        <a:lstStyle/>
        <a:p>
          <a:endParaRPr lang="en-US"/>
        </a:p>
      </dgm:t>
    </dgm:pt>
    <dgm:pt modelId="{D6D64C0A-E10B-486E-8476-3B9522FD416C}" type="sibTrans" cxnId="{A062A3C3-BA2E-43EA-87B7-E677A4F7C881}">
      <dgm:prSet/>
      <dgm:spPr/>
      <dgm:t>
        <a:bodyPr/>
        <a:lstStyle/>
        <a:p>
          <a:endParaRPr lang="en-US"/>
        </a:p>
      </dgm:t>
    </dgm:pt>
    <dgm:pt modelId="{4B8C0464-9E65-49B7-8FF7-80777A3E0318}" type="pres">
      <dgm:prSet presAssocID="{FCD47B39-CC8D-44A8-B996-A22BE97A8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D1B00-F42E-4B47-A9D7-2EB34BDDA6CF}" type="pres">
      <dgm:prSet presAssocID="{B1B35279-4122-4B9F-878C-35915D4386DA}" presName="boxAndChildren" presStyleCnt="0"/>
      <dgm:spPr/>
    </dgm:pt>
    <dgm:pt modelId="{5D2C0796-EED9-4A50-812D-C76BF3890FEB}" type="pres">
      <dgm:prSet presAssocID="{B1B35279-4122-4B9F-878C-35915D4386DA}" presName="parentTextBox" presStyleLbl="node1" presStyleIdx="0" presStyleCnt="2"/>
      <dgm:spPr/>
      <dgm:t>
        <a:bodyPr/>
        <a:lstStyle/>
        <a:p>
          <a:endParaRPr lang="en-US"/>
        </a:p>
      </dgm:t>
    </dgm:pt>
    <dgm:pt modelId="{B92BE06E-CB17-411A-8251-03C0BA751497}" type="pres">
      <dgm:prSet presAssocID="{132ABF99-53C2-4ECE-AE7E-B4DFB5AFF0ED}" presName="sp" presStyleCnt="0"/>
      <dgm:spPr/>
    </dgm:pt>
    <dgm:pt modelId="{3749549F-E023-43FB-AF9E-7DD6F472F0A1}" type="pres">
      <dgm:prSet presAssocID="{734E283A-4601-4EC1-AD71-0CABFF31CABE}" presName="arrowAndChildren" presStyleCnt="0"/>
      <dgm:spPr/>
    </dgm:pt>
    <dgm:pt modelId="{BC277EF1-97B8-4030-9619-152672F18DC9}" type="pres">
      <dgm:prSet presAssocID="{734E283A-4601-4EC1-AD71-0CABFF31CABE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B3CDBE4-A8FF-40FC-8A4B-14FC0E886D61}" type="presOf" srcId="{734E283A-4601-4EC1-AD71-0CABFF31CABE}" destId="{BC277EF1-97B8-4030-9619-152672F18DC9}" srcOrd="0" destOrd="0" presId="urn:microsoft.com/office/officeart/2005/8/layout/process4"/>
    <dgm:cxn modelId="{25AA97B0-FBA1-4E74-9326-7B57EBB9C1C2}" type="presOf" srcId="{FCD47B39-CC8D-44A8-B996-A22BE97A8282}" destId="{4B8C0464-9E65-49B7-8FF7-80777A3E0318}" srcOrd="0" destOrd="0" presId="urn:microsoft.com/office/officeart/2005/8/layout/process4"/>
    <dgm:cxn modelId="{EC8BA020-F1C5-4FE8-8D50-0EB33893E18F}" type="presOf" srcId="{B1B35279-4122-4B9F-878C-35915D4386DA}" destId="{5D2C0796-EED9-4A50-812D-C76BF3890FEB}" srcOrd="0" destOrd="0" presId="urn:microsoft.com/office/officeart/2005/8/layout/process4"/>
    <dgm:cxn modelId="{04C0FDC2-8B36-4972-BA06-F2B3D722359D}" srcId="{FCD47B39-CC8D-44A8-B996-A22BE97A8282}" destId="{734E283A-4601-4EC1-AD71-0CABFF31CABE}" srcOrd="0" destOrd="0" parTransId="{39DA13B1-8A39-4CA1-BE5E-D214CF885451}" sibTransId="{132ABF99-53C2-4ECE-AE7E-B4DFB5AFF0ED}"/>
    <dgm:cxn modelId="{A062A3C3-BA2E-43EA-87B7-E677A4F7C881}" srcId="{FCD47B39-CC8D-44A8-B996-A22BE97A8282}" destId="{B1B35279-4122-4B9F-878C-35915D4386DA}" srcOrd="1" destOrd="0" parTransId="{18CB1BE6-51B8-431A-B11B-7CF229D25CA6}" sibTransId="{D6D64C0A-E10B-486E-8476-3B9522FD416C}"/>
    <dgm:cxn modelId="{61963D6E-E147-49B9-A8C7-327D1B10DFA8}" type="presParOf" srcId="{4B8C0464-9E65-49B7-8FF7-80777A3E0318}" destId="{E81D1B00-F42E-4B47-A9D7-2EB34BDDA6CF}" srcOrd="0" destOrd="0" presId="urn:microsoft.com/office/officeart/2005/8/layout/process4"/>
    <dgm:cxn modelId="{EBEFB7D1-4CF7-4F99-ABA0-3D68F6BB3DE1}" type="presParOf" srcId="{E81D1B00-F42E-4B47-A9D7-2EB34BDDA6CF}" destId="{5D2C0796-EED9-4A50-812D-C76BF3890FEB}" srcOrd="0" destOrd="0" presId="urn:microsoft.com/office/officeart/2005/8/layout/process4"/>
    <dgm:cxn modelId="{4F6547A9-93A7-4B4E-BCDE-02EE762E4C74}" type="presParOf" srcId="{4B8C0464-9E65-49B7-8FF7-80777A3E0318}" destId="{B92BE06E-CB17-411A-8251-03C0BA751497}" srcOrd="1" destOrd="0" presId="urn:microsoft.com/office/officeart/2005/8/layout/process4"/>
    <dgm:cxn modelId="{EA70D7B1-F9FB-45E9-8DBA-42B872EC4025}" type="presParOf" srcId="{4B8C0464-9E65-49B7-8FF7-80777A3E0318}" destId="{3749549F-E023-43FB-AF9E-7DD6F472F0A1}" srcOrd="2" destOrd="0" presId="urn:microsoft.com/office/officeart/2005/8/layout/process4"/>
    <dgm:cxn modelId="{A9D6BF54-35C5-4CDE-B224-477D835D8EE1}" type="presParOf" srcId="{3749549F-E023-43FB-AF9E-7DD6F472F0A1}" destId="{BC277EF1-97B8-4030-9619-152672F18D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D47B39-CC8D-44A8-B996-A22BE97A828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E283A-4601-4EC1-AD71-0CABFF31CAB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أكثر الدول التى تمتلك ثروة حيوانية دولة السودان قبل تقسيمها </a:t>
          </a:r>
          <a:endParaRPr lang="en-US" sz="3200" b="1" dirty="0">
            <a:solidFill>
              <a:schemeClr val="tx1"/>
            </a:solidFill>
          </a:endParaRPr>
        </a:p>
      </dgm:t>
    </dgm:pt>
    <dgm:pt modelId="{39DA13B1-8A39-4CA1-BE5E-D214CF885451}" type="parTrans" cxnId="{04C0FDC2-8B36-4972-BA06-F2B3D722359D}">
      <dgm:prSet/>
      <dgm:spPr/>
      <dgm:t>
        <a:bodyPr/>
        <a:lstStyle/>
        <a:p>
          <a:endParaRPr lang="en-US"/>
        </a:p>
      </dgm:t>
    </dgm:pt>
    <dgm:pt modelId="{132ABF99-53C2-4ECE-AE7E-B4DFB5AFF0ED}" type="sibTrans" cxnId="{04C0FDC2-8B36-4972-BA06-F2B3D722359D}">
      <dgm:prSet/>
      <dgm:spPr/>
      <dgm:t>
        <a:bodyPr/>
        <a:lstStyle/>
        <a:p>
          <a:endParaRPr lang="en-US"/>
        </a:p>
      </dgm:t>
    </dgm:pt>
    <dgm:pt modelId="{4B8C0464-9E65-49B7-8FF7-80777A3E0318}" type="pres">
      <dgm:prSet presAssocID="{FCD47B39-CC8D-44A8-B996-A22BE97A8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08015-A33E-4EB5-AAC7-5DD57DB24D60}" type="pres">
      <dgm:prSet presAssocID="{734E283A-4601-4EC1-AD71-0CABFF31CABE}" presName="boxAndChildren" presStyleCnt="0"/>
      <dgm:spPr/>
    </dgm:pt>
    <dgm:pt modelId="{462198FB-DA44-4F39-A38B-D95C301BC82F}" type="pres">
      <dgm:prSet presAssocID="{734E283A-4601-4EC1-AD71-0CABFF31CAB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5AA97B0-FBA1-4E74-9326-7B57EBB9C1C2}" type="presOf" srcId="{FCD47B39-CC8D-44A8-B996-A22BE97A8282}" destId="{4B8C0464-9E65-49B7-8FF7-80777A3E0318}" srcOrd="0" destOrd="0" presId="urn:microsoft.com/office/officeart/2005/8/layout/process4"/>
    <dgm:cxn modelId="{04C0FDC2-8B36-4972-BA06-F2B3D722359D}" srcId="{FCD47B39-CC8D-44A8-B996-A22BE97A8282}" destId="{734E283A-4601-4EC1-AD71-0CABFF31CABE}" srcOrd="0" destOrd="0" parTransId="{39DA13B1-8A39-4CA1-BE5E-D214CF885451}" sibTransId="{132ABF99-53C2-4ECE-AE7E-B4DFB5AFF0ED}"/>
    <dgm:cxn modelId="{63E9B2D4-770C-4923-82E4-A93ED1B6B483}" type="presOf" srcId="{734E283A-4601-4EC1-AD71-0CABFF31CABE}" destId="{462198FB-DA44-4F39-A38B-D95C301BC82F}" srcOrd="0" destOrd="0" presId="urn:microsoft.com/office/officeart/2005/8/layout/process4"/>
    <dgm:cxn modelId="{9B2BA879-1506-4048-86A5-346D2ED447CE}" type="presParOf" srcId="{4B8C0464-9E65-49B7-8FF7-80777A3E0318}" destId="{E4F08015-A33E-4EB5-AAC7-5DD57DB24D60}" srcOrd="0" destOrd="0" presId="urn:microsoft.com/office/officeart/2005/8/layout/process4"/>
    <dgm:cxn modelId="{63FD29C8-D57F-49E4-8239-6D4261623D1D}" type="presParOf" srcId="{E4F08015-A33E-4EB5-AAC7-5DD57DB24D60}" destId="{462198FB-DA44-4F39-A38B-D95C301BC8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47B39-CC8D-44A8-B996-A22BE97A8282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E283A-4601-4EC1-AD71-0CABFF31CABE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ويتميز وطننا العربى بالإبل العربية ذات الشهرة الكبيرة والتى تستخدم فى سباق الهجن كما فى الأمارات والسعودية ومصر </a:t>
          </a:r>
          <a:endParaRPr lang="en-US" sz="3600" b="1" dirty="0">
            <a:solidFill>
              <a:schemeClr val="tx1"/>
            </a:solidFill>
          </a:endParaRPr>
        </a:p>
      </dgm:t>
    </dgm:pt>
    <dgm:pt modelId="{39DA13B1-8A39-4CA1-BE5E-D214CF885451}" type="parTrans" cxnId="{04C0FDC2-8B36-4972-BA06-F2B3D722359D}">
      <dgm:prSet/>
      <dgm:spPr/>
      <dgm:t>
        <a:bodyPr/>
        <a:lstStyle/>
        <a:p>
          <a:endParaRPr lang="en-US"/>
        </a:p>
      </dgm:t>
    </dgm:pt>
    <dgm:pt modelId="{132ABF99-53C2-4ECE-AE7E-B4DFB5AFF0ED}" type="sibTrans" cxnId="{04C0FDC2-8B36-4972-BA06-F2B3D722359D}">
      <dgm:prSet/>
      <dgm:spPr/>
      <dgm:t>
        <a:bodyPr/>
        <a:lstStyle/>
        <a:p>
          <a:endParaRPr lang="en-US"/>
        </a:p>
      </dgm:t>
    </dgm:pt>
    <dgm:pt modelId="{4B8C0464-9E65-49B7-8FF7-80777A3E0318}" type="pres">
      <dgm:prSet presAssocID="{FCD47B39-CC8D-44A8-B996-A22BE97A82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08015-A33E-4EB5-AAC7-5DD57DB24D60}" type="pres">
      <dgm:prSet presAssocID="{734E283A-4601-4EC1-AD71-0CABFF31CABE}" presName="boxAndChildren" presStyleCnt="0"/>
      <dgm:spPr/>
    </dgm:pt>
    <dgm:pt modelId="{462198FB-DA44-4F39-A38B-D95C301BC82F}" type="pres">
      <dgm:prSet presAssocID="{734E283A-4601-4EC1-AD71-0CABFF31CAB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5AA97B0-FBA1-4E74-9326-7B57EBB9C1C2}" type="presOf" srcId="{FCD47B39-CC8D-44A8-B996-A22BE97A8282}" destId="{4B8C0464-9E65-49B7-8FF7-80777A3E0318}" srcOrd="0" destOrd="0" presId="urn:microsoft.com/office/officeart/2005/8/layout/process4"/>
    <dgm:cxn modelId="{04C0FDC2-8B36-4972-BA06-F2B3D722359D}" srcId="{FCD47B39-CC8D-44A8-B996-A22BE97A8282}" destId="{734E283A-4601-4EC1-AD71-0CABFF31CABE}" srcOrd="0" destOrd="0" parTransId="{39DA13B1-8A39-4CA1-BE5E-D214CF885451}" sibTransId="{132ABF99-53C2-4ECE-AE7E-B4DFB5AFF0ED}"/>
    <dgm:cxn modelId="{63E9B2D4-770C-4923-82E4-A93ED1B6B483}" type="presOf" srcId="{734E283A-4601-4EC1-AD71-0CABFF31CABE}" destId="{462198FB-DA44-4F39-A38B-D95C301BC82F}" srcOrd="0" destOrd="0" presId="urn:microsoft.com/office/officeart/2005/8/layout/process4"/>
    <dgm:cxn modelId="{9B2BA879-1506-4048-86A5-346D2ED447CE}" type="presParOf" srcId="{4B8C0464-9E65-49B7-8FF7-80777A3E0318}" destId="{E4F08015-A33E-4EB5-AAC7-5DD57DB24D60}" srcOrd="0" destOrd="0" presId="urn:microsoft.com/office/officeart/2005/8/layout/process4"/>
    <dgm:cxn modelId="{63FD29C8-D57F-49E4-8239-6D4261623D1D}" type="presParOf" srcId="{E4F08015-A33E-4EB5-AAC7-5DD57DB24D60}" destId="{462198FB-DA44-4F39-A38B-D95C301BC8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A2AC7-AF42-4F97-AB9A-A14D84AA33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71D6F-1E1B-44A3-B9C9-5B6156BB0F01}">
      <dgm:prSet phldrT="[Text]" custT="1"/>
      <dgm:spPr/>
      <dgm:t>
        <a:bodyPr/>
        <a:lstStyle/>
        <a:p>
          <a:r>
            <a:rPr lang="ar-EG" sz="2800" dirty="0" smtClean="0"/>
            <a:t>معلومة إثرائية </a:t>
          </a:r>
          <a:endParaRPr lang="en-US" sz="2800" dirty="0"/>
        </a:p>
      </dgm:t>
    </dgm:pt>
    <dgm:pt modelId="{7AACCBE2-2B05-4741-8697-0D5CA65647DE}" type="parTrans" cxnId="{E66672B5-72B0-46C7-927D-12ABB1F1D6A1}">
      <dgm:prSet/>
      <dgm:spPr/>
      <dgm:t>
        <a:bodyPr/>
        <a:lstStyle/>
        <a:p>
          <a:endParaRPr lang="en-US"/>
        </a:p>
      </dgm:t>
    </dgm:pt>
    <dgm:pt modelId="{DEC7FD0B-3858-4B87-A29F-34239BF4273B}" type="sibTrans" cxnId="{E66672B5-72B0-46C7-927D-12ABB1F1D6A1}">
      <dgm:prSet/>
      <dgm:spPr/>
      <dgm:t>
        <a:bodyPr/>
        <a:lstStyle/>
        <a:p>
          <a:endParaRPr lang="en-US"/>
        </a:p>
      </dgm:t>
    </dgm:pt>
    <dgm:pt modelId="{420C0D69-0E05-4F6D-8BD7-D1024F2063AC}" type="pres">
      <dgm:prSet presAssocID="{032A2AC7-AF42-4F97-AB9A-A14D84AA337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623E4-168E-40C2-B531-F2ACA4EAD16A}" type="pres">
      <dgm:prSet presAssocID="{032A2AC7-AF42-4F97-AB9A-A14D84AA337D}" presName="arrow" presStyleLbl="bgShp" presStyleIdx="0" presStyleCnt="1" custLinFactNeighborX="-11001" custLinFactNeighborY="-738"/>
      <dgm:spPr/>
      <dgm:t>
        <a:bodyPr/>
        <a:lstStyle/>
        <a:p>
          <a:endParaRPr lang="en-US"/>
        </a:p>
      </dgm:t>
    </dgm:pt>
    <dgm:pt modelId="{FBD34FB4-D879-4BAE-860E-AE1EEF5525CB}" type="pres">
      <dgm:prSet presAssocID="{032A2AC7-AF42-4F97-AB9A-A14D84AA337D}" presName="arrowDiagram1" presStyleCnt="0">
        <dgm:presLayoutVars>
          <dgm:bulletEnabled val="1"/>
        </dgm:presLayoutVars>
      </dgm:prSet>
      <dgm:spPr/>
    </dgm:pt>
    <dgm:pt modelId="{CE270488-C2A3-4B10-B027-024352919E34}" type="pres">
      <dgm:prSet presAssocID="{12371D6F-1E1B-44A3-B9C9-5B6156BB0F01}" presName="bullet1" presStyleLbl="node1" presStyleIdx="0" presStyleCnt="1"/>
      <dgm:spPr/>
    </dgm:pt>
    <dgm:pt modelId="{235106FC-3352-4656-901E-DE50CE99936F}" type="pres">
      <dgm:prSet presAssocID="{12371D6F-1E1B-44A3-B9C9-5B6156BB0F01}" presName="textBox1" presStyleLbl="revTx" presStyleIdx="0" presStyleCnt="1" custScaleX="84666" custScaleY="70773" custLinFactNeighborX="-4239" custLinFactNeighborY="-1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63E3E-36DC-4DC2-A38F-DCB7371995FB}" type="presOf" srcId="{12371D6F-1E1B-44A3-B9C9-5B6156BB0F01}" destId="{235106FC-3352-4656-901E-DE50CE99936F}" srcOrd="0" destOrd="0" presId="urn:microsoft.com/office/officeart/2005/8/layout/arrow2"/>
    <dgm:cxn modelId="{E66672B5-72B0-46C7-927D-12ABB1F1D6A1}" srcId="{032A2AC7-AF42-4F97-AB9A-A14D84AA337D}" destId="{12371D6F-1E1B-44A3-B9C9-5B6156BB0F01}" srcOrd="0" destOrd="0" parTransId="{7AACCBE2-2B05-4741-8697-0D5CA65647DE}" sibTransId="{DEC7FD0B-3858-4B87-A29F-34239BF4273B}"/>
    <dgm:cxn modelId="{6B73AA4A-660B-468C-923C-E95F402D76C8}" type="presOf" srcId="{032A2AC7-AF42-4F97-AB9A-A14D84AA337D}" destId="{420C0D69-0E05-4F6D-8BD7-D1024F2063AC}" srcOrd="0" destOrd="0" presId="urn:microsoft.com/office/officeart/2005/8/layout/arrow2"/>
    <dgm:cxn modelId="{4CDFD0FE-653A-4358-9D94-5C8FD39C25F6}" type="presParOf" srcId="{420C0D69-0E05-4F6D-8BD7-D1024F2063AC}" destId="{C79623E4-168E-40C2-B531-F2ACA4EAD16A}" srcOrd="0" destOrd="0" presId="urn:microsoft.com/office/officeart/2005/8/layout/arrow2"/>
    <dgm:cxn modelId="{96FA0C7D-6815-4217-A66B-AD98B1845D8C}" type="presParOf" srcId="{420C0D69-0E05-4F6D-8BD7-D1024F2063AC}" destId="{FBD34FB4-D879-4BAE-860E-AE1EEF5525CB}" srcOrd="1" destOrd="0" presId="urn:microsoft.com/office/officeart/2005/8/layout/arrow2"/>
    <dgm:cxn modelId="{AF0759EB-1A08-4DF9-8B23-B45F528A5FAD}" type="presParOf" srcId="{FBD34FB4-D879-4BAE-860E-AE1EEF5525CB}" destId="{CE270488-C2A3-4B10-B027-024352919E34}" srcOrd="0" destOrd="0" presId="urn:microsoft.com/office/officeart/2005/8/layout/arrow2"/>
    <dgm:cxn modelId="{B7169D33-9607-423B-8C5D-0FDAF6966A97}" type="presParOf" srcId="{FBD34FB4-D879-4BAE-860E-AE1EEF5525CB}" destId="{235106FC-3352-4656-901E-DE50CE99936F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8A877-CA70-4A1E-8079-62C11E163DE9}">
      <dsp:nvSpPr>
        <dsp:cNvPr id="0" name=""/>
        <dsp:cNvSpPr/>
      </dsp:nvSpPr>
      <dsp:spPr>
        <a:xfrm>
          <a:off x="-2103475" y="-354904"/>
          <a:ext cx="2741809" cy="2741809"/>
        </a:xfrm>
        <a:prstGeom prst="blockArc">
          <a:avLst>
            <a:gd name="adj1" fmla="val 18900000"/>
            <a:gd name="adj2" fmla="val 2700000"/>
            <a:gd name="adj3" fmla="val 78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3300D6-7336-4F80-B817-E6A49CD34421}">
      <dsp:nvSpPr>
        <dsp:cNvPr id="0" name=""/>
        <dsp:cNvSpPr/>
      </dsp:nvSpPr>
      <dsp:spPr>
        <a:xfrm>
          <a:off x="622929" y="517657"/>
          <a:ext cx="8521070" cy="996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450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300" b="1" kern="1200" dirty="0" smtClean="0">
              <a:solidFill>
                <a:schemeClr val="tx1"/>
              </a:solidFill>
            </a:rPr>
            <a:t>الثروة الحيوانية والسمكية فى وطننا العربى </a:t>
          </a:r>
          <a:endParaRPr lang="en-US" sz="4300" b="1" kern="1200" dirty="0">
            <a:solidFill>
              <a:schemeClr val="tx1"/>
            </a:solidFill>
          </a:endParaRPr>
        </a:p>
      </dsp:txBody>
      <dsp:txXfrm>
        <a:off x="622929" y="517657"/>
        <a:ext cx="8521070" cy="996686"/>
      </dsp:txXfrm>
    </dsp:sp>
    <dsp:sp modelId="{033FCBCA-6252-4FE6-9395-1922CE5C4D5F}">
      <dsp:nvSpPr>
        <dsp:cNvPr id="0" name=""/>
        <dsp:cNvSpPr/>
      </dsp:nvSpPr>
      <dsp:spPr>
        <a:xfrm>
          <a:off x="0" y="393071"/>
          <a:ext cx="1245858" cy="1245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D92D-B7D8-458E-A853-348F703F565A}">
      <dsp:nvSpPr>
        <dsp:cNvPr id="0" name=""/>
        <dsp:cNvSpPr/>
      </dsp:nvSpPr>
      <dsp:spPr>
        <a:xfrm>
          <a:off x="0" y="651577"/>
          <a:ext cx="8398774" cy="3439800"/>
        </a:xfrm>
        <a:prstGeom prst="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838" tIns="874776" rIns="651838" bIns="298704" numCol="1" spcCol="1270" anchor="t" anchorCtr="0">
          <a:noAutofit/>
        </a:bodyPr>
        <a:lstStyle/>
        <a:p>
          <a:pPr marL="285750" lvl="1" indent="-285750" algn="ctr" defTabSz="1866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4200" kern="1200" dirty="0" smtClean="0"/>
            <a:t>رياضه شعبية تمارس فى الوطن العربى وفى هذه الرياضة تتسابق الإبل بسرعة تصل إلى 64كم/س فى أماكن مخصصة لهذا السباق .</a:t>
          </a:r>
          <a:endParaRPr lang="en-US" sz="4200" kern="1200" dirty="0"/>
        </a:p>
      </dsp:txBody>
      <dsp:txXfrm>
        <a:off x="0" y="651577"/>
        <a:ext cx="8398774" cy="3439800"/>
      </dsp:txXfrm>
    </dsp:sp>
    <dsp:sp modelId="{27B534B6-2BA1-4159-A7A5-26CC20F2CBB7}">
      <dsp:nvSpPr>
        <dsp:cNvPr id="0" name=""/>
        <dsp:cNvSpPr/>
      </dsp:nvSpPr>
      <dsp:spPr>
        <a:xfrm>
          <a:off x="419938" y="31657"/>
          <a:ext cx="5879141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18" tIns="0" rIns="222218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rgbClr val="FF0000"/>
              </a:solidFill>
            </a:rPr>
            <a:t>سباق الهجن </a:t>
          </a:r>
          <a:endParaRPr lang="en-US" sz="4800" b="1" kern="1200" dirty="0">
            <a:solidFill>
              <a:srgbClr val="FF0000"/>
            </a:solidFill>
          </a:endParaRPr>
        </a:p>
      </dsp:txBody>
      <dsp:txXfrm>
        <a:off x="480462" y="92181"/>
        <a:ext cx="5758093" cy="11187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55DC7-8F1F-47F5-BA86-BCFDEA3F231D}">
      <dsp:nvSpPr>
        <dsp:cNvPr id="0" name=""/>
        <dsp:cNvSpPr/>
      </dsp:nvSpPr>
      <dsp:spPr>
        <a:xfrm>
          <a:off x="0" y="3619742"/>
          <a:ext cx="9315596" cy="1188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تستخدم بعضها فى النقل وأعمال الحقل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619742"/>
        <a:ext cx="9315596" cy="1188080"/>
      </dsp:txXfrm>
    </dsp:sp>
    <dsp:sp modelId="{515473F3-ED50-4D35-B591-6734386EAC9F}">
      <dsp:nvSpPr>
        <dsp:cNvPr id="0" name=""/>
        <dsp:cNvSpPr/>
      </dsp:nvSpPr>
      <dsp:spPr>
        <a:xfrm rot="10800000">
          <a:off x="0" y="1810296"/>
          <a:ext cx="9315596" cy="1827267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توفر المواد الخام الحيوانية اللازمة للصناعة مثل الجلود وتصنع منها الملابس والأحذية واللبن نصنع منه الزبد والجبن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10296"/>
        <a:ext cx="9315596" cy="1187303"/>
      </dsp:txXfrm>
    </dsp:sp>
    <dsp:sp modelId="{DD83392B-77A0-42D7-B2B3-B03F9F0B7ECA}">
      <dsp:nvSpPr>
        <dsp:cNvPr id="0" name=""/>
        <dsp:cNvSpPr/>
      </dsp:nvSpPr>
      <dsp:spPr>
        <a:xfrm rot="10800000">
          <a:off x="0" y="849"/>
          <a:ext cx="9315596" cy="182726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مصدر لغذاء الإنسان حيث تمده باللحوم والألبان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49"/>
        <a:ext cx="9315596" cy="11873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55DC7-8F1F-47F5-BA86-BCFDEA3F231D}">
      <dsp:nvSpPr>
        <dsp:cNvPr id="0" name=""/>
        <dsp:cNvSpPr/>
      </dsp:nvSpPr>
      <dsp:spPr>
        <a:xfrm>
          <a:off x="0" y="3964590"/>
          <a:ext cx="6270645" cy="1301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ومن أكبر الدول انتاجا للدواجن السعودية ومصر وتونس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4590"/>
        <a:ext cx="6270645" cy="1301266"/>
      </dsp:txXfrm>
    </dsp:sp>
    <dsp:sp modelId="{515473F3-ED50-4D35-B591-6734386EAC9F}">
      <dsp:nvSpPr>
        <dsp:cNvPr id="0" name=""/>
        <dsp:cNvSpPr/>
      </dsp:nvSpPr>
      <dsp:spPr>
        <a:xfrm rot="10800000">
          <a:off x="0" y="1982760"/>
          <a:ext cx="6270645" cy="2001348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وذلك للإستفادة من لحمها وبيضها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82760"/>
        <a:ext cx="6270645" cy="1300416"/>
      </dsp:txXfrm>
    </dsp:sp>
    <dsp:sp modelId="{DD83392B-77A0-42D7-B2B3-B03F9F0B7ECA}">
      <dsp:nvSpPr>
        <dsp:cNvPr id="0" name=""/>
        <dsp:cNvSpPr/>
      </dsp:nvSpPr>
      <dsp:spPr>
        <a:xfrm rot="10800000">
          <a:off x="0" y="930"/>
          <a:ext cx="6270645" cy="200134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للحصول على بديل للحوم الحمراء تقوم الدول العربية بتربية الدواجن فى المزارع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30"/>
        <a:ext cx="6270645" cy="13004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F7BBF-1FBE-4BE6-873D-BC884BB9E1A2}">
      <dsp:nvSpPr>
        <dsp:cNvPr id="0" name=""/>
        <dsp:cNvSpPr/>
      </dsp:nvSpPr>
      <dsp:spPr>
        <a:xfrm>
          <a:off x="0" y="2994454"/>
          <a:ext cx="6117941" cy="1964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وذلك بسبب ما وهبه الله سبحانه وتعالى من سواحل طويلة وبحار متعددة ومجار مائية عذبة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994454"/>
        <a:ext cx="6117941" cy="1964686"/>
      </dsp:txXfrm>
    </dsp:sp>
    <dsp:sp modelId="{DD83392B-77A0-42D7-B2B3-B03F9F0B7ECA}">
      <dsp:nvSpPr>
        <dsp:cNvPr id="0" name=""/>
        <dsp:cNvSpPr/>
      </dsp:nvSpPr>
      <dsp:spPr>
        <a:xfrm rot="10800000">
          <a:off x="0" y="2237"/>
          <a:ext cx="6117941" cy="302168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وطننا العربى غنى بثرواته المائية المتعددة ذات القيمة الاقتصادية الكبيرة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237"/>
        <a:ext cx="6117941" cy="19634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F7BBF-1FBE-4BE6-873D-BC884BB9E1A2}">
      <dsp:nvSpPr>
        <dsp:cNvPr id="0" name=""/>
        <dsp:cNvSpPr/>
      </dsp:nvSpPr>
      <dsp:spPr>
        <a:xfrm>
          <a:off x="0" y="2857131"/>
          <a:ext cx="8561221" cy="18745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وتشكل الأسماك أهم موارد الثروة المائية فى الوطن العربى وأكثرها استغلالا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857131"/>
        <a:ext cx="8561221" cy="1874587"/>
      </dsp:txXfrm>
    </dsp:sp>
    <dsp:sp modelId="{DD83392B-77A0-42D7-B2B3-B03F9F0B7ECA}">
      <dsp:nvSpPr>
        <dsp:cNvPr id="0" name=""/>
        <dsp:cNvSpPr/>
      </dsp:nvSpPr>
      <dsp:spPr>
        <a:xfrm rot="10800000">
          <a:off x="0" y="2134"/>
          <a:ext cx="8561221" cy="2883115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قد عرف سكان وطننا العربى هذه الثروات منذ أقدم العصور واستخدموها فى غذائهم وزينتهم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34"/>
        <a:ext cx="8561221" cy="18733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55DC7-8F1F-47F5-BA86-BCFDEA3F231D}">
      <dsp:nvSpPr>
        <dsp:cNvPr id="0" name=""/>
        <dsp:cNvSpPr/>
      </dsp:nvSpPr>
      <dsp:spPr>
        <a:xfrm>
          <a:off x="0" y="3964590"/>
          <a:ext cx="9315596" cy="1301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كما أن زيادة الإنتاج السمكى تؤدى إلىى ازدهار مشروعات التصنيع التىمن أهمها صناعة وحفظ وتعليب الأسماك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4590"/>
        <a:ext cx="9315596" cy="1301266"/>
      </dsp:txXfrm>
    </dsp:sp>
    <dsp:sp modelId="{515473F3-ED50-4D35-B591-6734386EAC9F}">
      <dsp:nvSpPr>
        <dsp:cNvPr id="0" name=""/>
        <dsp:cNvSpPr/>
      </dsp:nvSpPr>
      <dsp:spPr>
        <a:xfrm rot="10800000">
          <a:off x="0" y="1982760"/>
          <a:ext cx="9315596" cy="2001348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ويعوض النقص فى الثروات الزراعية والحيوانية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82760"/>
        <a:ext cx="9315596" cy="1300416"/>
      </dsp:txXfrm>
    </dsp:sp>
    <dsp:sp modelId="{DD83392B-77A0-42D7-B2B3-B03F9F0B7ECA}">
      <dsp:nvSpPr>
        <dsp:cNvPr id="0" name=""/>
        <dsp:cNvSpPr/>
      </dsp:nvSpPr>
      <dsp:spPr>
        <a:xfrm rot="10800000">
          <a:off x="0" y="930"/>
          <a:ext cx="9315596" cy="200134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لأنها تمد سكان هذا الوطن بغذاء بروتينى أساسى يحميهم من الأمراض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30"/>
        <a:ext cx="9315596" cy="13004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CD6DB-FD64-4FE8-A286-14701552549E}">
      <dsp:nvSpPr>
        <dsp:cNvPr id="0" name=""/>
        <dsp:cNvSpPr/>
      </dsp:nvSpPr>
      <dsp:spPr>
        <a:xfrm>
          <a:off x="0" y="3133629"/>
          <a:ext cx="4581150" cy="205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وتأتى المغرب فى مقدمة الدول العربية فى إنتاج الأسماك ويليها مصر وموريتانيا وعمان واليمن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133629"/>
        <a:ext cx="4581150" cy="2056000"/>
      </dsp:txXfrm>
    </dsp:sp>
    <dsp:sp modelId="{DD83392B-77A0-42D7-B2B3-B03F9F0B7ECA}">
      <dsp:nvSpPr>
        <dsp:cNvPr id="0" name=""/>
        <dsp:cNvSpPr/>
      </dsp:nvSpPr>
      <dsp:spPr>
        <a:xfrm rot="10800000">
          <a:off x="0" y="2341"/>
          <a:ext cx="4581150" cy="316212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بالإضافة للمصايد السابقة ينتشر فى بعض دول الوطن العربى المزارع السمكية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341"/>
        <a:ext cx="4581150" cy="20546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CD6DB-FD64-4FE8-A286-14701552549E}">
      <dsp:nvSpPr>
        <dsp:cNvPr id="0" name=""/>
        <dsp:cNvSpPr/>
      </dsp:nvSpPr>
      <dsp:spPr>
        <a:xfrm>
          <a:off x="0" y="3225794"/>
          <a:ext cx="8551480" cy="21164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2- ولا يتناسب مع إمكانيات وطننا العربى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225794"/>
        <a:ext cx="8551480" cy="2116470"/>
      </dsp:txXfrm>
    </dsp:sp>
    <dsp:sp modelId="{DD83392B-77A0-42D7-B2B3-B03F9F0B7ECA}">
      <dsp:nvSpPr>
        <dsp:cNvPr id="0" name=""/>
        <dsp:cNvSpPr/>
      </dsp:nvSpPr>
      <dsp:spPr>
        <a:xfrm rot="10800000">
          <a:off x="0" y="2410"/>
          <a:ext cx="8551480" cy="325513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وبالرغم من توافر السمطحات المائية المتنوعة إلا أن إنتاج إنتاج الوطن العربى من الثروة السمكية قليل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410"/>
        <a:ext cx="8551480" cy="21150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62D20-DA24-4D6D-BAB2-69150401B3C0}">
      <dsp:nvSpPr>
        <dsp:cNvPr id="0" name=""/>
        <dsp:cNvSpPr/>
      </dsp:nvSpPr>
      <dsp:spPr>
        <a:xfrm>
          <a:off x="0" y="4258540"/>
          <a:ext cx="9315594" cy="931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4- الصيد فى الأوقات الممنوعة أو باستخدام شباك ضيقة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0" y="4258540"/>
        <a:ext cx="9315594" cy="931664"/>
      </dsp:txXfrm>
    </dsp:sp>
    <dsp:sp modelId="{65868BDA-1F6E-49E9-A09A-8DD97DEABA9F}">
      <dsp:nvSpPr>
        <dsp:cNvPr id="0" name=""/>
        <dsp:cNvSpPr/>
      </dsp:nvSpPr>
      <dsp:spPr>
        <a:xfrm rot="10800000">
          <a:off x="0" y="2839615"/>
          <a:ext cx="9315594" cy="1432900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ترك السكان لحرفة الصيد واتجاههم إلى استخراج البترول والصناعة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839615"/>
        <a:ext cx="9315594" cy="931055"/>
      </dsp:txXfrm>
    </dsp:sp>
    <dsp:sp modelId="{515473F3-ED50-4D35-B591-6734386EAC9F}">
      <dsp:nvSpPr>
        <dsp:cNvPr id="0" name=""/>
        <dsp:cNvSpPr/>
      </dsp:nvSpPr>
      <dsp:spPr>
        <a:xfrm rot="10800000">
          <a:off x="0" y="1420690"/>
          <a:ext cx="9315594" cy="1432900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التلوث الذى يؤدى إلى قتل أعداد كبيرة من الأسماك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20690"/>
        <a:ext cx="9315594" cy="931055"/>
      </dsp:txXfrm>
    </dsp:sp>
    <dsp:sp modelId="{DD83392B-77A0-42D7-B2B3-B03F9F0B7ECA}">
      <dsp:nvSpPr>
        <dsp:cNvPr id="0" name=""/>
        <dsp:cNvSpPr/>
      </dsp:nvSpPr>
      <dsp:spPr>
        <a:xfrm rot="10800000">
          <a:off x="0" y="1765"/>
          <a:ext cx="9315594" cy="1432900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بسبب استخدام الصيادين الأساليب البدائية فى الصيد وفى نقل وحفظ الأسماك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65"/>
        <a:ext cx="9315594" cy="9310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A3DE5-C75C-4B21-B87E-06456328848A}">
      <dsp:nvSpPr>
        <dsp:cNvPr id="0" name=""/>
        <dsp:cNvSpPr/>
      </dsp:nvSpPr>
      <dsp:spPr>
        <a:xfrm>
          <a:off x="0" y="3504713"/>
          <a:ext cx="9315594" cy="11503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تحسين أحوال الصيادين ورفع مستوى معيشتهم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504713"/>
        <a:ext cx="9315594" cy="1150325"/>
      </dsp:txXfrm>
    </dsp:sp>
    <dsp:sp modelId="{515473F3-ED50-4D35-B591-6734386EAC9F}">
      <dsp:nvSpPr>
        <dsp:cNvPr id="0" name=""/>
        <dsp:cNvSpPr/>
      </dsp:nvSpPr>
      <dsp:spPr>
        <a:xfrm rot="10800000">
          <a:off x="0" y="1752767"/>
          <a:ext cx="9315594" cy="1769199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تحسين سلالات الأبقار والجاموس والأغنام بالوطن العربى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52767"/>
        <a:ext cx="9315594" cy="1149572"/>
      </dsp:txXfrm>
    </dsp:sp>
    <dsp:sp modelId="{DD83392B-77A0-42D7-B2B3-B03F9F0B7ECA}">
      <dsp:nvSpPr>
        <dsp:cNvPr id="0" name=""/>
        <dsp:cNvSpPr/>
      </dsp:nvSpPr>
      <dsp:spPr>
        <a:xfrm rot="10800000">
          <a:off x="0" y="822"/>
          <a:ext cx="9315594" cy="176919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توفر الرعاية البيطرية للثروة الحيوانية بالوطن العربى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22"/>
        <a:ext cx="9315594" cy="114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2374-3AEF-4954-8AF5-15C190AD1D45}">
      <dsp:nvSpPr>
        <dsp:cNvPr id="0" name=""/>
        <dsp:cNvSpPr/>
      </dsp:nvSpPr>
      <dsp:spPr>
        <a:xfrm>
          <a:off x="0" y="3225795"/>
          <a:ext cx="6099049" cy="21164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b="1" kern="1200" dirty="0" smtClean="0">
              <a:solidFill>
                <a:schemeClr val="tx1"/>
              </a:solidFill>
            </a:rPr>
            <a:t>ومراعى تربى بها الحيوانات التى توفر لنا اللحوم والألبان والجلود والأصواف والدواجن التى نستفيد بلحومها وبيضها </a:t>
          </a:r>
          <a:endParaRPr lang="en-US" sz="3500" b="1" kern="1200" dirty="0">
            <a:solidFill>
              <a:schemeClr val="tx1"/>
            </a:solidFill>
          </a:endParaRPr>
        </a:p>
      </dsp:txBody>
      <dsp:txXfrm>
        <a:off x="0" y="3225795"/>
        <a:ext cx="6099049" cy="2116470"/>
      </dsp:txXfrm>
    </dsp:sp>
    <dsp:sp modelId="{06F05171-5A70-4696-A09D-9DAABE79E034}">
      <dsp:nvSpPr>
        <dsp:cNvPr id="0" name=""/>
        <dsp:cNvSpPr/>
      </dsp:nvSpPr>
      <dsp:spPr>
        <a:xfrm rot="10800000">
          <a:off x="0" y="2410"/>
          <a:ext cx="6099049" cy="325513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b="1" kern="1200" dirty="0" smtClean="0">
              <a:solidFill>
                <a:schemeClr val="tx1"/>
              </a:solidFill>
            </a:rPr>
            <a:t>يمتلك الوطن العربى  ثروة حيوانية متنوعة فقد وهبه الله سبحانه وتعالى أرضى خصبة </a:t>
          </a:r>
          <a:endParaRPr lang="en-US" sz="3500" b="1" kern="1200" dirty="0">
            <a:solidFill>
              <a:schemeClr val="tx1"/>
            </a:solidFill>
          </a:endParaRPr>
        </a:p>
      </dsp:txBody>
      <dsp:txXfrm rot="10800000">
        <a:off x="0" y="2410"/>
        <a:ext cx="6099049" cy="2115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BF14-0D70-4B91-9E93-47A103C1A4F5}">
      <dsp:nvSpPr>
        <dsp:cNvPr id="0" name=""/>
        <dsp:cNvSpPr/>
      </dsp:nvSpPr>
      <dsp:spPr>
        <a:xfrm>
          <a:off x="0" y="4319819"/>
          <a:ext cx="9315594" cy="945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7- التوسع فى إنشاء المزارع السمكية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0" y="4319819"/>
        <a:ext cx="9315594" cy="945070"/>
      </dsp:txXfrm>
    </dsp:sp>
    <dsp:sp modelId="{65868BDA-1F6E-49E9-A09A-8DD97DEABA9F}">
      <dsp:nvSpPr>
        <dsp:cNvPr id="0" name=""/>
        <dsp:cNvSpPr/>
      </dsp:nvSpPr>
      <dsp:spPr>
        <a:xfrm rot="10800000">
          <a:off x="0" y="2880476"/>
          <a:ext cx="9315594" cy="1453519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6- حماية المياه من التلوث الذى يؤدى إلى تسمم الأسماك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880476"/>
        <a:ext cx="9315594" cy="944453"/>
      </dsp:txXfrm>
    </dsp:sp>
    <dsp:sp modelId="{515473F3-ED50-4D35-B591-6734386EAC9F}">
      <dsp:nvSpPr>
        <dsp:cNvPr id="0" name=""/>
        <dsp:cNvSpPr/>
      </dsp:nvSpPr>
      <dsp:spPr>
        <a:xfrm rot="10800000">
          <a:off x="0" y="1441133"/>
          <a:ext cx="9315594" cy="1453519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5- الأهتمام ببناء الأساطيل المجهزة بأحدث الوسائل لحفظ ونقل الأسماك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41133"/>
        <a:ext cx="9315594" cy="944453"/>
      </dsp:txXfrm>
    </dsp:sp>
    <dsp:sp modelId="{DD83392B-77A0-42D7-B2B3-B03F9F0B7ECA}">
      <dsp:nvSpPr>
        <dsp:cNvPr id="0" name=""/>
        <dsp:cNvSpPr/>
      </dsp:nvSpPr>
      <dsp:spPr>
        <a:xfrm rot="10800000">
          <a:off x="0" y="1790"/>
          <a:ext cx="9315594" cy="145351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تدريب الصيادين على استخدام الأساليب التكنولوجية الحديثة فى الصيد وتوعيتهم بمواعيد صيد مناسبة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90"/>
        <a:ext cx="9315594" cy="944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2374-3AEF-4954-8AF5-15C190AD1D45}">
      <dsp:nvSpPr>
        <dsp:cNvPr id="0" name=""/>
        <dsp:cNvSpPr/>
      </dsp:nvSpPr>
      <dsp:spPr>
        <a:xfrm>
          <a:off x="0" y="3041464"/>
          <a:ext cx="5182818" cy="1995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solidFill>
                <a:schemeClr val="tx1"/>
              </a:solidFill>
            </a:rPr>
            <a:t>ويجب على سكان وطننا العربى استثمار هذه الثروات المختلفة لسد احتياجاتهم من الغذاء 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0" y="3041464"/>
        <a:ext cx="5182818" cy="1995529"/>
      </dsp:txXfrm>
    </dsp:sp>
    <dsp:sp modelId="{06F05171-5A70-4696-A09D-9DAABE79E034}">
      <dsp:nvSpPr>
        <dsp:cNvPr id="0" name=""/>
        <dsp:cNvSpPr/>
      </dsp:nvSpPr>
      <dsp:spPr>
        <a:xfrm rot="10800000">
          <a:off x="0" y="2272"/>
          <a:ext cx="5182818" cy="306912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solidFill>
                <a:schemeClr val="tx1"/>
              </a:solidFill>
            </a:rPr>
            <a:t>كما وهبه الله سبحانه وتعالى مسطحات مائية عذبة ومالحة بها عديد من الكنوز والثروات من أهمها الأسماك والكائنات البحرية بأنواعها وأشكالها المتعددة </a:t>
          </a:r>
          <a:endParaRPr lang="en-US" sz="2900" b="1" kern="1200" dirty="0">
            <a:solidFill>
              <a:schemeClr val="tx1"/>
            </a:solidFill>
          </a:endParaRPr>
        </a:p>
      </dsp:txBody>
      <dsp:txXfrm rot="10800000">
        <a:off x="0" y="2272"/>
        <a:ext cx="5182818" cy="1994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37F7F-2042-464A-96FF-A64F92B25394}">
      <dsp:nvSpPr>
        <dsp:cNvPr id="0" name=""/>
        <dsp:cNvSpPr/>
      </dsp:nvSpPr>
      <dsp:spPr>
        <a:xfrm>
          <a:off x="0" y="3960579"/>
          <a:ext cx="5760186" cy="1299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وتنقسم إلى مراعى معتدلة فى الشمال ومراعى حارة فى الجنوب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960579"/>
        <a:ext cx="5760186" cy="1299950"/>
      </dsp:txXfrm>
    </dsp:sp>
    <dsp:sp modelId="{378564BD-6D6E-4D78-9B3F-0CC8EC8145A0}">
      <dsp:nvSpPr>
        <dsp:cNvPr id="0" name=""/>
        <dsp:cNvSpPr/>
      </dsp:nvSpPr>
      <dsp:spPr>
        <a:xfrm rot="10800000">
          <a:off x="0" y="1980754"/>
          <a:ext cx="5760186" cy="1999323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ومعظم هذه المراعى توجد فى بعض لدول مثل الصومال وجمهورية السودان والجزائر والمغرب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980754"/>
        <a:ext cx="5760186" cy="1299100"/>
      </dsp:txXfrm>
    </dsp:sp>
    <dsp:sp modelId="{BC277EF1-97B8-4030-9619-152672F18DC9}">
      <dsp:nvSpPr>
        <dsp:cNvPr id="0" name=""/>
        <dsp:cNvSpPr/>
      </dsp:nvSpPr>
      <dsp:spPr>
        <a:xfrm rot="10800000">
          <a:off x="0" y="930"/>
          <a:ext cx="5760186" cy="1999323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تربى الحيوانات فى الوطن العربى إما إعتمادا على الأعلاف الزراعية أو فى المراعى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30"/>
        <a:ext cx="5760186" cy="1299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0796-EED9-4A50-812D-C76BF3890FEB}">
      <dsp:nvSpPr>
        <dsp:cNvPr id="0" name=""/>
        <dsp:cNvSpPr/>
      </dsp:nvSpPr>
      <dsp:spPr>
        <a:xfrm>
          <a:off x="0" y="2857132"/>
          <a:ext cx="4964371" cy="1874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2- وإما فى الجنوب حيث المراعى الحارة السافانا فتربى الأبقار والأغنام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857132"/>
        <a:ext cx="4964371" cy="1874588"/>
      </dsp:txXfrm>
    </dsp:sp>
    <dsp:sp modelId="{BC277EF1-97B8-4030-9619-152672F18DC9}">
      <dsp:nvSpPr>
        <dsp:cNvPr id="0" name=""/>
        <dsp:cNvSpPr/>
      </dsp:nvSpPr>
      <dsp:spPr>
        <a:xfrm rot="10800000">
          <a:off x="0" y="2134"/>
          <a:ext cx="4964371" cy="288311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الثروة الحيوانية تتركز إما فى الشمال حيث توجد المراعى المعتدلة – الإستبس – التى تربى عليها الأغنام والماعز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34"/>
        <a:ext cx="4964371" cy="1873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0796-EED9-4A50-812D-C76BF3890FEB}">
      <dsp:nvSpPr>
        <dsp:cNvPr id="0" name=""/>
        <dsp:cNvSpPr/>
      </dsp:nvSpPr>
      <dsp:spPr>
        <a:xfrm>
          <a:off x="0" y="2857132"/>
          <a:ext cx="4964371" cy="18745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وذلك لفقر المراعى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2857132"/>
        <a:ext cx="4964371" cy="1874588"/>
      </dsp:txXfrm>
    </dsp:sp>
    <dsp:sp modelId="{BC277EF1-97B8-4030-9619-152672F18DC9}">
      <dsp:nvSpPr>
        <dsp:cNvPr id="0" name=""/>
        <dsp:cNvSpPr/>
      </dsp:nvSpPr>
      <dsp:spPr>
        <a:xfrm rot="10800000">
          <a:off x="0" y="2134"/>
          <a:ext cx="4964371" cy="288311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أكثر الحيوانات انتشار فى الوطن العربى هى الأغنام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34"/>
        <a:ext cx="4964371" cy="18733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198FB-DA44-4F39-A38B-D95C301BC82F}">
      <dsp:nvSpPr>
        <dsp:cNvPr id="0" name=""/>
        <dsp:cNvSpPr/>
      </dsp:nvSpPr>
      <dsp:spPr>
        <a:xfrm>
          <a:off x="0" y="0"/>
          <a:ext cx="4964371" cy="47338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أكثر الدول التى تمتلك ثروة حيوانية دولة السودان قبل تقسيمها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0"/>
        <a:ext cx="4964371" cy="47338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198FB-DA44-4F39-A38B-D95C301BC82F}">
      <dsp:nvSpPr>
        <dsp:cNvPr id="0" name=""/>
        <dsp:cNvSpPr/>
      </dsp:nvSpPr>
      <dsp:spPr>
        <a:xfrm>
          <a:off x="0" y="0"/>
          <a:ext cx="4964371" cy="47338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ويتميز وطننا العربى بالإبل العربية ذات الشهرة الكبيرة والتى تستخدم فى سباق الهجن كما فى الأمارات والسعودية ومصر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0"/>
        <a:ext cx="4964371" cy="47338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623E4-168E-40C2-B531-F2ACA4EAD16A}">
      <dsp:nvSpPr>
        <dsp:cNvPr id="0" name=""/>
        <dsp:cNvSpPr/>
      </dsp:nvSpPr>
      <dsp:spPr>
        <a:xfrm>
          <a:off x="0" y="0"/>
          <a:ext cx="3333188" cy="2083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70488-C2A3-4B10-B027-024352919E34}">
      <dsp:nvSpPr>
        <dsp:cNvPr id="0" name=""/>
        <dsp:cNvSpPr/>
      </dsp:nvSpPr>
      <dsp:spPr>
        <a:xfrm>
          <a:off x="2574232" y="422481"/>
          <a:ext cx="246655" cy="24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06FC-3352-4656-901E-DE50CE99936F}">
      <dsp:nvSpPr>
        <dsp:cNvPr id="0" name=""/>
        <dsp:cNvSpPr/>
      </dsp:nvSpPr>
      <dsp:spPr>
        <a:xfrm>
          <a:off x="1409989" y="564235"/>
          <a:ext cx="1128831" cy="108808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30698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463105" y="617351"/>
        <a:ext cx="1022599" cy="98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295" y="4956050"/>
            <a:ext cx="5039265" cy="1068935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572298"/>
            <a:ext cx="1832460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51755" y="680310"/>
            <a:ext cx="2290575" cy="76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2054655"/>
            <a:ext cx="4115157" cy="3974937"/>
          </a:xfrm>
          <a:prstGeom prst="rect">
            <a:avLst/>
          </a:prstGeom>
        </p:spPr>
      </p:pic>
      <p:grpSp>
        <p:nvGrpSpPr>
          <p:cNvPr id="7" name="Diagram group"/>
          <p:cNvGrpSpPr/>
          <p:nvPr/>
        </p:nvGrpSpPr>
        <p:grpSpPr>
          <a:xfrm>
            <a:off x="4179629" y="1675195"/>
            <a:ext cx="4964371" cy="4733855"/>
            <a:chOff x="0" y="0"/>
            <a:chExt cx="4964371" cy="4733855"/>
          </a:xfrm>
          <a:scene3d>
            <a:camera prst="isometricOffAxis2Left" zoom="95000"/>
            <a:lightRig rig="flat" dir="t"/>
          </a:scene3d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4964371" cy="4733855"/>
              <a:chOff x="0" y="0"/>
              <a:chExt cx="4964371" cy="47338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227584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200" b="1" kern="1200" dirty="0" smtClean="0">
                    <a:solidFill>
                      <a:schemeClr val="tx1"/>
                    </a:solidFill>
                  </a:rPr>
                  <a:t>5- يربى الجاموس فى مصر والعراق على ضفاف الأنهار</a:t>
                </a:r>
                <a:endParaRPr lang="en-US" sz="32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Right Arrow 10"/>
          <p:cNvSpPr/>
          <p:nvPr/>
        </p:nvSpPr>
        <p:spPr>
          <a:xfrm>
            <a:off x="2201133" y="3123590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32266" y="2533904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473395" cy="763525"/>
          </a:xfrm>
        </p:spPr>
        <p:txBody>
          <a:bodyPr>
            <a:no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يمتلك الوطن العربى نواعا متعددة من الحيوانات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749245"/>
            <a:ext cx="4036770" cy="349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749244"/>
            <a:ext cx="4275740" cy="3492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7375" y="5414165"/>
            <a:ext cx="320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الأغنام تتركز فى السودان والمغرب والجزائر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8965" y="5414165"/>
            <a:ext cx="320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الماعز تتركز فى الصومال والسودان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78" y="1291130"/>
            <a:ext cx="4183279" cy="4123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291130"/>
            <a:ext cx="4275740" cy="4123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7778" y="5473005"/>
            <a:ext cx="41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الأبقار تتركز فى جهورية السودان ومصر والمغرب وسوريا والصومال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689" y="5719575"/>
            <a:ext cx="418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الجاموس يربى فى مصر والعراق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49245"/>
            <a:ext cx="4197565" cy="3817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555" y="5756049"/>
            <a:ext cx="381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الإبل فى جمهورية السودان وبعض الدول العربية الأخرى 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749244"/>
            <a:ext cx="4342180" cy="3817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2514" y="5756050"/>
            <a:ext cx="3281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/>
              <a:t>الخيول العربية الأصيلة فى مصر والمغرب والعراق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3830316"/>
              </p:ext>
            </p:extLst>
          </p:nvPr>
        </p:nvGraphicFramePr>
        <p:xfrm>
          <a:off x="4179629" y="1836129"/>
          <a:ext cx="4964371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2" y="2196176"/>
            <a:ext cx="4479130" cy="35780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907080" y="5774212"/>
            <a:ext cx="2901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 smtClean="0"/>
              <a:t>سباق الهجن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6796736"/>
              </p:ext>
            </p:extLst>
          </p:nvPr>
        </p:nvGraphicFramePr>
        <p:xfrm>
          <a:off x="5488230" y="222195"/>
          <a:ext cx="3395207" cy="208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3682786"/>
              </p:ext>
            </p:extLst>
          </p:nvPr>
        </p:nvGraphicFramePr>
        <p:xfrm>
          <a:off x="296261" y="2360064"/>
          <a:ext cx="8398774" cy="412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3523" y="44369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ar-EG" sz="3600" b="1" dirty="0" smtClean="0">
                <a:solidFill>
                  <a:srgbClr val="FF0000"/>
                </a:solidFill>
              </a:rPr>
              <a:t>أهمية هذه الحيوانات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0473800"/>
              </p:ext>
            </p:extLst>
          </p:nvPr>
        </p:nvGraphicFramePr>
        <p:xfrm>
          <a:off x="0" y="2054655"/>
          <a:ext cx="9315596" cy="480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431596"/>
            <a:ext cx="1228742" cy="9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Graphic spid="6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37490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FF0000"/>
                </a:solidFill>
              </a:rPr>
              <a:t>ثانيا : تربية الدواجن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48949273"/>
              </p:ext>
            </p:extLst>
          </p:nvPr>
        </p:nvGraphicFramePr>
        <p:xfrm>
          <a:off x="3044950" y="1749246"/>
          <a:ext cx="6270645" cy="526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220105"/>
            <a:ext cx="1228742" cy="96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21" y="2180821"/>
            <a:ext cx="3752920" cy="35387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Graphic spid="6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37490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ثالثا :الثروة السمكية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9898309"/>
              </p:ext>
            </p:extLst>
          </p:nvPr>
        </p:nvGraphicFramePr>
        <p:xfrm>
          <a:off x="3197654" y="1901951"/>
          <a:ext cx="6117941" cy="496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220105"/>
            <a:ext cx="1228742" cy="96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3421924"/>
            <a:ext cx="1228742" cy="960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59" y="2053853"/>
            <a:ext cx="3722926" cy="3664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Graphic spid="6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7634528"/>
              </p:ext>
            </p:extLst>
          </p:nvPr>
        </p:nvGraphicFramePr>
        <p:xfrm>
          <a:off x="582779" y="1749245"/>
          <a:ext cx="8561221" cy="4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5414165"/>
            <a:ext cx="1228742" cy="9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الدرس الثالث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1661229"/>
              </p:ext>
            </p:extLst>
          </p:nvPr>
        </p:nvGraphicFramePr>
        <p:xfrm>
          <a:off x="0" y="1396999"/>
          <a:ext cx="9144000" cy="20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3532038"/>
            <a:ext cx="4123035" cy="2739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3527488"/>
            <a:ext cx="4123035" cy="27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6963691"/>
              </p:ext>
            </p:extLst>
          </p:nvPr>
        </p:nvGraphicFramePr>
        <p:xfrm>
          <a:off x="-34865" y="1591212"/>
          <a:ext cx="9315596" cy="526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833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1" y="222195"/>
            <a:ext cx="6709870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FF0000"/>
                </a:solidFill>
              </a:rPr>
              <a:t>يمتلك وطننا العربى مصايد أسماك متعددة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749245"/>
            <a:ext cx="8398775" cy="5108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876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15"/>
            <a:ext cx="2489607" cy="18672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2207360"/>
            <a:ext cx="5039265" cy="351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Diagram group"/>
          <p:cNvGrpSpPr/>
          <p:nvPr/>
        </p:nvGrpSpPr>
        <p:grpSpPr>
          <a:xfrm>
            <a:off x="5182820" y="1443836"/>
            <a:ext cx="4200846" cy="5074010"/>
            <a:chOff x="0" y="0"/>
            <a:chExt cx="4964371" cy="4733855"/>
          </a:xfrm>
          <a:scene3d>
            <a:camera prst="isometricOffAxis2Left" zoom="95000"/>
            <a:lightRig rig="flat" dir="t"/>
          </a:scene3d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4964371" cy="4733855"/>
              <a:chOff x="0" y="0"/>
              <a:chExt cx="4964371" cy="47338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TextBox 11"/>
              <p:cNvSpPr txBox="1"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kern="1200" dirty="0" smtClean="0">
                    <a:solidFill>
                      <a:schemeClr val="tx1"/>
                    </a:solidFill>
                  </a:rPr>
                  <a:t>1- الوطن العربى يمتلك مصايد بحرية :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dirty="0" smtClean="0">
                    <a:solidFill>
                      <a:schemeClr val="tx1"/>
                    </a:solidFill>
                  </a:rPr>
                  <a:t>مثل بحيرات مصر الشمالية وبحيرة قارون وبحيرة ناصر جنوب مصر </a:t>
                </a:r>
                <a:endParaRPr lang="en-US" sz="36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3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07360"/>
            <a:ext cx="4886560" cy="351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Diagram group"/>
          <p:cNvGrpSpPr/>
          <p:nvPr/>
        </p:nvGrpSpPr>
        <p:grpSpPr>
          <a:xfrm>
            <a:off x="4992582" y="1426462"/>
            <a:ext cx="4353551" cy="5074010"/>
            <a:chOff x="0" y="0"/>
            <a:chExt cx="4964371" cy="4733855"/>
          </a:xfrm>
          <a:scene3d>
            <a:camera prst="isometricOffAxis2Left" zoom="95000"/>
            <a:lightRig rig="flat" dir="t"/>
          </a:scene3d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4964371" cy="4733855"/>
              <a:chOff x="0" y="0"/>
              <a:chExt cx="4964371" cy="47338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kern="1200" dirty="0" smtClean="0">
                    <a:solidFill>
                      <a:schemeClr val="tx1"/>
                    </a:solidFill>
                  </a:rPr>
                  <a:t>2- مصايد نهرية :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dirty="0" smtClean="0">
                    <a:solidFill>
                      <a:schemeClr val="tx1"/>
                    </a:solidFill>
                  </a:rPr>
                  <a:t>مثل نهر النيل بمصر وجمهورية السودان ونهرا دجلة والفرات بالعراق </a:t>
                </a:r>
                <a:endParaRPr lang="ar-EG" sz="3600" b="1" kern="1200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4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07360"/>
            <a:ext cx="4886560" cy="351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Diagram group"/>
          <p:cNvGrpSpPr/>
          <p:nvPr/>
        </p:nvGrpSpPr>
        <p:grpSpPr>
          <a:xfrm>
            <a:off x="4877410" y="1443835"/>
            <a:ext cx="4506256" cy="5074011"/>
            <a:chOff x="0" y="0"/>
            <a:chExt cx="4964371" cy="4733855"/>
          </a:xfrm>
          <a:scene3d>
            <a:camera prst="isometricOffAxis2Left" zoom="95000"/>
            <a:lightRig rig="flat" dir="t"/>
          </a:scene3d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4964371" cy="4733855"/>
              <a:chOff x="0" y="0"/>
              <a:chExt cx="4964371" cy="47338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4964371" cy="47338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dirty="0" smtClean="0">
                    <a:solidFill>
                      <a:schemeClr val="tx1"/>
                    </a:solidFill>
                  </a:rPr>
                  <a:t>3- مصايد بحرية :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EG" sz="3600" b="1" kern="1200" dirty="0" smtClean="0">
                    <a:solidFill>
                      <a:schemeClr val="tx1"/>
                    </a:solidFill>
                  </a:rPr>
                  <a:t>مثل مصايد المحيط الأطلنطى والمحيط الهندى ومصايد البحر الأحمر والبحر المتوسط والبحر العربى والخليج العربى كما فى مصر والمغرب وعمان </a:t>
                </a:r>
                <a:endParaRPr lang="en-US" sz="36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8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64379107"/>
              </p:ext>
            </p:extLst>
          </p:nvPr>
        </p:nvGraphicFramePr>
        <p:xfrm>
          <a:off x="4572000" y="1443835"/>
          <a:ext cx="4581150" cy="519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07360"/>
            <a:ext cx="4428445" cy="351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9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9695714"/>
              </p:ext>
            </p:extLst>
          </p:nvPr>
        </p:nvGraphicFramePr>
        <p:xfrm>
          <a:off x="601670" y="1443835"/>
          <a:ext cx="8551480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594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37490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FF0000"/>
                </a:solidFill>
              </a:rPr>
              <a:t>أسباب قلة إنتاج الأسماك بالوطن العربى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22" y="1220105"/>
            <a:ext cx="1457992" cy="113996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00068320"/>
              </p:ext>
            </p:extLst>
          </p:nvPr>
        </p:nvGraphicFramePr>
        <p:xfrm>
          <a:off x="-161855" y="1749246"/>
          <a:ext cx="9315595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7926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15305" y="69490"/>
            <a:ext cx="9467711" cy="1325563"/>
          </a:xfrm>
        </p:spPr>
        <p:txBody>
          <a:bodyPr>
            <a:normAutofit/>
          </a:bodyPr>
          <a:lstStyle/>
          <a:p>
            <a:pPr algn="r" rtl="1"/>
            <a:r>
              <a:rPr lang="ar-EG" sz="3600" b="1" dirty="0" smtClean="0">
                <a:solidFill>
                  <a:srgbClr val="FF0000"/>
                </a:solidFill>
              </a:rPr>
              <a:t>اقتراحات لتنمية الثروة الحيوانية والسمكية من خلال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7764651"/>
              </p:ext>
            </p:extLst>
          </p:nvPr>
        </p:nvGraphicFramePr>
        <p:xfrm>
          <a:off x="0" y="2054655"/>
          <a:ext cx="9315595" cy="465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161117"/>
            <a:ext cx="1457992" cy="11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8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6456545"/>
              </p:ext>
            </p:extLst>
          </p:nvPr>
        </p:nvGraphicFramePr>
        <p:xfrm>
          <a:off x="0" y="1443835"/>
          <a:ext cx="9315595" cy="526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996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2522" y="833015"/>
            <a:ext cx="7010362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400" b="1" dirty="0" smtClean="0">
                <a:solidFill>
                  <a:srgbClr val="FF0000"/>
                </a:solidFill>
              </a:rPr>
              <a:t>أهداف الدرس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405" y="2360065"/>
            <a:ext cx="8551479" cy="320680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يميز بين أنواع المراعى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قلة الثرة الحيوانية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يضع خطة لتنمية الثروة الحيوانية والسمكية بالوطن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التنوع فى الثروة الحيوانية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9531607"/>
              </p:ext>
            </p:extLst>
          </p:nvPr>
        </p:nvGraphicFramePr>
        <p:xfrm>
          <a:off x="3350360" y="1485198"/>
          <a:ext cx="6099049" cy="53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2477781"/>
            <a:ext cx="3817625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863303"/>
              </p:ext>
            </p:extLst>
          </p:nvPr>
        </p:nvGraphicFramePr>
        <p:xfrm>
          <a:off x="3950030" y="1596540"/>
          <a:ext cx="5182819" cy="503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054655"/>
            <a:ext cx="3722926" cy="3664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6117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أولا : الحيوانات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3203239"/>
              </p:ext>
            </p:extLst>
          </p:nvPr>
        </p:nvGraphicFramePr>
        <p:xfrm>
          <a:off x="3961180" y="1620758"/>
          <a:ext cx="5760186" cy="526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138426"/>
            <a:ext cx="1130600" cy="883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054655"/>
            <a:ext cx="4113886" cy="3453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836388" y="2878183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05072" y="3585063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44950" y="4348967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670" y="2360065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" y="2512770"/>
            <a:ext cx="4113885" cy="3970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8534049"/>
              </p:ext>
            </p:extLst>
          </p:nvPr>
        </p:nvGraphicFramePr>
        <p:xfrm>
          <a:off x="4179629" y="1836129"/>
          <a:ext cx="4964371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6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680310"/>
            <a:ext cx="2135710" cy="1601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93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" y="2512770"/>
            <a:ext cx="4113885" cy="39703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8416854"/>
              </p:ext>
            </p:extLst>
          </p:nvPr>
        </p:nvGraphicFramePr>
        <p:xfrm>
          <a:off x="4179629" y="1836129"/>
          <a:ext cx="4964371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9074"/>
            <a:ext cx="1130600" cy="8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2054655"/>
            <a:ext cx="4115157" cy="397493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5090773"/>
              </p:ext>
            </p:extLst>
          </p:nvPr>
        </p:nvGraphicFramePr>
        <p:xfrm>
          <a:off x="4179629" y="1836129"/>
          <a:ext cx="4964371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ight Arrow 7"/>
          <p:cNvSpPr/>
          <p:nvPr/>
        </p:nvSpPr>
        <p:spPr>
          <a:xfrm>
            <a:off x="2201133" y="3908213"/>
            <a:ext cx="458115" cy="5896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441</TotalTime>
  <Words>704</Words>
  <Application>Microsoft Office PowerPoint</Application>
  <PresentationFormat>On-screen Show (4:3)</PresentationFormat>
  <Paragraphs>75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الصف الثانى الإعدادى </vt:lpstr>
      <vt:lpstr>الدرس الثالث </vt:lpstr>
      <vt:lpstr>أهداف الدرس </vt:lpstr>
      <vt:lpstr>PowerPoint Presentation</vt:lpstr>
      <vt:lpstr>PowerPoint Presentation</vt:lpstr>
      <vt:lpstr>أولا : الحيوانات :</vt:lpstr>
      <vt:lpstr>PowerPoint Presentation</vt:lpstr>
      <vt:lpstr>PowerPoint Presentation</vt:lpstr>
      <vt:lpstr>PowerPoint Presentation</vt:lpstr>
      <vt:lpstr>PowerPoint Presentation</vt:lpstr>
      <vt:lpstr>يمتلك الوطن العربى نواعا متعددة من الحيوانات :</vt:lpstr>
      <vt:lpstr>PowerPoint Presentation</vt:lpstr>
      <vt:lpstr>PowerPoint Presentation</vt:lpstr>
      <vt:lpstr>PowerPoint Presentation</vt:lpstr>
      <vt:lpstr>PowerPoint Presentation</vt:lpstr>
      <vt:lpstr>أهمية هذه الحيوانات :</vt:lpstr>
      <vt:lpstr>ثانيا : تربية الدواجن :</vt:lpstr>
      <vt:lpstr>ثالثا :الثروة السمكية :</vt:lpstr>
      <vt:lpstr>PowerPoint Presentation</vt:lpstr>
      <vt:lpstr>PowerPoint Presentation</vt:lpstr>
      <vt:lpstr>يمتلك وطننا العربى مصايد أسماك متعددة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أسباب قلة إنتاج الأسماك بالوطن العربى :</vt:lpstr>
      <vt:lpstr>اقتراحات لتنمية الثروة الحيوانية والسمكية من خلال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163</cp:revision>
  <dcterms:created xsi:type="dcterms:W3CDTF">2013-08-21T19:17:07Z</dcterms:created>
  <dcterms:modified xsi:type="dcterms:W3CDTF">2024-01-27T07:42:08Z</dcterms:modified>
</cp:coreProperties>
</file>