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1"/>
  </p:notesMasterIdLst>
  <p:handoutMasterIdLst>
    <p:handoutMasterId r:id="rId12"/>
  </p:handoutMasterIdLst>
  <p:sldIdLst>
    <p:sldId id="271" r:id="rId3"/>
    <p:sldId id="264" r:id="rId4"/>
    <p:sldId id="272" r:id="rId5"/>
    <p:sldId id="273" r:id="rId6"/>
    <p:sldId id="274" r:id="rId7"/>
    <p:sldId id="275" r:id="rId8"/>
    <p:sldId id="276" r:id="rId9"/>
    <p:sldId id="270" r:id="rId10"/>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Roboto" panose="02000000000000000000" pitchFamily="2" charset="0"/>
      <p:regular r:id="rId17"/>
      <p:bold r:id="rId18"/>
      <p:italic r:id="rId19"/>
      <p:boldItalic r:id="rId20"/>
    </p:embeddedFont>
    <p:embeddedFont>
      <p:font typeface="Twinkl" panose="02000000000000000000" pitchFamily="2" charset="77"/>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9"/>
    <a:srgbClr val="BC0105"/>
    <a:srgbClr val="21A6F9"/>
    <a:srgbClr val="4DB1E3"/>
    <a:srgbClr val="E34192"/>
    <a:srgbClr val="18A0DB"/>
    <a:srgbClr val="DE1E5A"/>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5" autoAdjust="0"/>
    <p:restoredTop sz="94660"/>
  </p:normalViewPr>
  <p:slideViewPr>
    <p:cSldViewPr snapToGrid="0" showGuides="1">
      <p:cViewPr varScale="1">
        <p:scale>
          <a:sx n="124" d="100"/>
          <a:sy n="124" d="100"/>
        </p:scale>
        <p:origin x="248" y="16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05/12/2023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05/12/2023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hyperlink" Target="https://www.twinkl.ie/resources/reading-comprehension-worksheets-roi-resources-junior-senior-infants/other-subjects-junior-senior-infants-english-medium-schools-twinkl-ireland-resources/stem-junior-senior-infants-english-medium-schools-republic-of-irelan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www.twinkl.ie/resources/reading-comprehension-worksheets-roi-resources-junior-senior-infants/other-subjects-junior-senior-infants-english-medium-schools-twinkl-ireland-resources/stem-junior-senior-infants-english-medium-schools-republic-of-ireland"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70E5237F-F534-4727-2A1E-2EFA2F8C1535}"/>
              </a:ext>
            </a:extLst>
          </p:cNvPr>
          <p:cNvSpPr/>
          <p:nvPr userDrawn="1"/>
        </p:nvSpPr>
        <p:spPr>
          <a:xfrm>
            <a:off x="0" y="5699050"/>
            <a:ext cx="9144000" cy="1158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8106"/>
            </a:avLst>
          </a:prstGeom>
          <a:solidFill>
            <a:schemeClr val="bg1"/>
          </a:solidFill>
          <a:ln w="76200" cap="rnd">
            <a:solidFill>
              <a:srgbClr val="003B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dirty="0"/>
              <a:t>Click to edit Master title style</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id="{7FC8ED34-159B-D247-7B84-DEA238D2597D}"/>
              </a:ext>
            </a:extLst>
          </p:cNvPr>
          <p:cNvSpPr/>
          <p:nvPr userDrawn="1"/>
        </p:nvSpPr>
        <p:spPr>
          <a:xfrm>
            <a:off x="0" y="5699050"/>
            <a:ext cx="9144000" cy="1158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295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8325" y="765175"/>
            <a:ext cx="8686802" cy="994306"/>
          </a:xfrm>
        </p:spPr>
        <p:txBody>
          <a:bodyPr/>
          <a:lstStyle/>
          <a:p>
            <a:r>
              <a:rPr lang="en-GB" sz="2700" i="0" u="none" strike="noStrike" dirty="0">
                <a:solidFill>
                  <a:srgbClr val="003B79"/>
                </a:solidFill>
                <a:effectLst/>
                <a:latin typeface="+mn-lt"/>
              </a:rPr>
              <a:t>Which skipping rope is long and which is short?</a:t>
            </a:r>
            <a:endParaRPr lang="en-GB" sz="2700" dirty="0">
              <a:solidFill>
                <a:srgbClr val="003B79"/>
              </a:solidFill>
              <a:latin typeface="+mn-lt"/>
            </a:endParaRPr>
          </a:p>
        </p:txBody>
      </p:sp>
      <p:sp>
        <p:nvSpPr>
          <p:cNvPr id="4" name="Trigger">
            <a:extLst>
              <a:ext uri="{FF2B5EF4-FFF2-40B4-BE49-F238E27FC236}">
                <a16:creationId xmlns:a16="http://schemas.microsoft.com/office/drawing/2014/main" id="{276FCA85-87C2-BC6E-A8A1-0623203B7D55}"/>
              </a:ext>
            </a:extLst>
          </p:cNvPr>
          <p:cNvSpPr/>
          <p:nvPr/>
        </p:nvSpPr>
        <p:spPr>
          <a:xfrm>
            <a:off x="775699" y="5098520"/>
            <a:ext cx="75720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reveal the answer</a:t>
            </a:r>
          </a:p>
        </p:txBody>
      </p:sp>
      <p:sp>
        <p:nvSpPr>
          <p:cNvPr id="7" name="Rounded Rectangle 6">
            <a:hlinkClick r:id="" action="ppaction://hlinkshowjump?jump=nextslide"/>
            <a:extLst>
              <a:ext uri="{FF2B5EF4-FFF2-40B4-BE49-F238E27FC236}">
                <a16:creationId xmlns:a16="http://schemas.microsoft.com/office/drawing/2014/main" id="{ECA196C3-A51E-F5CF-A652-ACE9E9FF41B3}"/>
              </a:ext>
            </a:extLst>
          </p:cNvPr>
          <p:cNvSpPr/>
          <p:nvPr/>
        </p:nvSpPr>
        <p:spPr>
          <a:xfrm>
            <a:off x="3747499" y="6033718"/>
            <a:ext cx="16284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 slide</a:t>
            </a:r>
          </a:p>
        </p:txBody>
      </p:sp>
      <p:pic>
        <p:nvPicPr>
          <p:cNvPr id="9" name="Picture 8">
            <a:extLst>
              <a:ext uri="{FF2B5EF4-FFF2-40B4-BE49-F238E27FC236}">
                <a16:creationId xmlns:a16="http://schemas.microsoft.com/office/drawing/2014/main" id="{A0BC444A-B08E-E9E5-98E3-75EA2372BD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5526" y="2059433"/>
            <a:ext cx="7772400" cy="250025"/>
          </a:xfrm>
          <a:prstGeom prst="rect">
            <a:avLst/>
          </a:prstGeom>
        </p:spPr>
      </p:pic>
      <p:pic>
        <p:nvPicPr>
          <p:cNvPr id="11" name="Picture 10">
            <a:extLst>
              <a:ext uri="{FF2B5EF4-FFF2-40B4-BE49-F238E27FC236}">
                <a16:creationId xmlns:a16="http://schemas.microsoft.com/office/drawing/2014/main" id="{A58597FB-5DA5-BD7D-12C9-705B97BB36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48529" y="3582513"/>
            <a:ext cx="4826049" cy="242952"/>
          </a:xfrm>
          <a:prstGeom prst="rect">
            <a:avLst/>
          </a:prstGeom>
        </p:spPr>
      </p:pic>
      <p:grpSp>
        <p:nvGrpSpPr>
          <p:cNvPr id="18" name="Group 17">
            <a:extLst>
              <a:ext uri="{FF2B5EF4-FFF2-40B4-BE49-F238E27FC236}">
                <a16:creationId xmlns:a16="http://schemas.microsoft.com/office/drawing/2014/main" id="{A335B799-625C-5561-9B17-7BE64CA1358D}"/>
              </a:ext>
            </a:extLst>
          </p:cNvPr>
          <p:cNvGrpSpPr/>
          <p:nvPr/>
        </p:nvGrpSpPr>
        <p:grpSpPr>
          <a:xfrm>
            <a:off x="218325" y="2477043"/>
            <a:ext cx="8686802" cy="1023396"/>
            <a:chOff x="218325" y="2339427"/>
            <a:chExt cx="8686802" cy="1125734"/>
          </a:xfrm>
        </p:grpSpPr>
        <p:sp>
          <p:nvSpPr>
            <p:cNvPr id="12" name="Title">
              <a:extLst>
                <a:ext uri="{FF2B5EF4-FFF2-40B4-BE49-F238E27FC236}">
                  <a16:creationId xmlns:a16="http://schemas.microsoft.com/office/drawing/2014/main" id="{81320354-36D8-72E9-C560-619DFB641C46}"/>
                </a:ext>
              </a:extLst>
            </p:cNvPr>
            <p:cNvSpPr txBox="1">
              <a:spLocks/>
            </p:cNvSpPr>
            <p:nvPr/>
          </p:nvSpPr>
          <p:spPr>
            <a:xfrm>
              <a:off x="218325" y="2470855"/>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Long</a:t>
              </a:r>
            </a:p>
          </p:txBody>
        </p:sp>
        <p:cxnSp>
          <p:nvCxnSpPr>
            <p:cNvPr id="15" name="Straight Arrow Connector 14">
              <a:extLst>
                <a:ext uri="{FF2B5EF4-FFF2-40B4-BE49-F238E27FC236}">
                  <a16:creationId xmlns:a16="http://schemas.microsoft.com/office/drawing/2014/main" id="{2025CF2C-4819-36EA-84E5-F688B551F757}"/>
                </a:ext>
              </a:extLst>
            </p:cNvPr>
            <p:cNvCxnSpPr/>
            <p:nvPr/>
          </p:nvCxnSpPr>
          <p:spPr>
            <a:xfrm flipV="1">
              <a:off x="4572000" y="2339427"/>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83F5599-6023-5962-5F0F-E168D6445CFF}"/>
              </a:ext>
            </a:extLst>
          </p:cNvPr>
          <p:cNvGrpSpPr/>
          <p:nvPr/>
        </p:nvGrpSpPr>
        <p:grpSpPr>
          <a:xfrm>
            <a:off x="218325" y="3996644"/>
            <a:ext cx="8686802" cy="1081557"/>
            <a:chOff x="218325" y="3852808"/>
            <a:chExt cx="8686802" cy="1081557"/>
          </a:xfrm>
        </p:grpSpPr>
        <p:sp>
          <p:nvSpPr>
            <p:cNvPr id="13" name="Title">
              <a:extLst>
                <a:ext uri="{FF2B5EF4-FFF2-40B4-BE49-F238E27FC236}">
                  <a16:creationId xmlns:a16="http://schemas.microsoft.com/office/drawing/2014/main" id="{83BCFE34-D101-79D0-8ECD-7C0B1DBED814}"/>
                </a:ext>
              </a:extLst>
            </p:cNvPr>
            <p:cNvSpPr txBox="1">
              <a:spLocks/>
            </p:cNvSpPr>
            <p:nvPr/>
          </p:nvSpPr>
          <p:spPr>
            <a:xfrm>
              <a:off x="218325" y="3940059"/>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Short</a:t>
              </a:r>
            </a:p>
          </p:txBody>
        </p:sp>
        <p:cxnSp>
          <p:nvCxnSpPr>
            <p:cNvPr id="16" name="Straight Arrow Connector 15">
              <a:extLst>
                <a:ext uri="{FF2B5EF4-FFF2-40B4-BE49-F238E27FC236}">
                  <a16:creationId xmlns:a16="http://schemas.microsoft.com/office/drawing/2014/main" id="{4663F9F3-15C1-1780-F4C2-20D20988312C}"/>
                </a:ext>
              </a:extLst>
            </p:cNvPr>
            <p:cNvCxnSpPr>
              <a:cxnSpLocks/>
            </p:cNvCxnSpPr>
            <p:nvPr/>
          </p:nvCxnSpPr>
          <p:spPr>
            <a:xfrm flipV="1">
              <a:off x="4572000" y="3852808"/>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nextCondLst>
                <p:cond evt="onClick" delay="0">
                  <p:tgtEl>
                    <p:spTgt spid="4"/>
                  </p:tgtEl>
                </p:cond>
              </p:nextCondLst>
            </p:seq>
          </p:childTnLst>
        </p:cTn>
      </p:par>
    </p:tnLst>
    <p:bldLst>
      <p:bldP spid="21" grpId="0"/>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8325" y="765175"/>
            <a:ext cx="8686802" cy="994306"/>
          </a:xfrm>
        </p:spPr>
        <p:txBody>
          <a:bodyPr/>
          <a:lstStyle/>
          <a:p>
            <a:r>
              <a:rPr lang="en-GB" sz="2700" i="0" u="none" strike="noStrike" dirty="0">
                <a:solidFill>
                  <a:srgbClr val="003B79"/>
                </a:solidFill>
                <a:effectLst/>
                <a:latin typeface="+mn-lt"/>
              </a:rPr>
              <a:t>Which scarf is long and which is short?</a:t>
            </a:r>
            <a:endParaRPr lang="en-GB" sz="2700" dirty="0">
              <a:solidFill>
                <a:srgbClr val="003B79"/>
              </a:solidFill>
              <a:latin typeface="+mn-lt"/>
            </a:endParaRPr>
          </a:p>
        </p:txBody>
      </p:sp>
      <p:sp>
        <p:nvSpPr>
          <p:cNvPr id="4" name="Trigger">
            <a:extLst>
              <a:ext uri="{FF2B5EF4-FFF2-40B4-BE49-F238E27FC236}">
                <a16:creationId xmlns:a16="http://schemas.microsoft.com/office/drawing/2014/main" id="{276FCA85-87C2-BC6E-A8A1-0623203B7D55}"/>
              </a:ext>
            </a:extLst>
          </p:cNvPr>
          <p:cNvSpPr/>
          <p:nvPr/>
        </p:nvSpPr>
        <p:spPr>
          <a:xfrm>
            <a:off x="775699" y="5098520"/>
            <a:ext cx="75720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reveal the answer</a:t>
            </a:r>
          </a:p>
        </p:txBody>
      </p:sp>
      <p:sp>
        <p:nvSpPr>
          <p:cNvPr id="7" name="Rounded Rectangle 6">
            <a:hlinkClick r:id="" action="ppaction://hlinkshowjump?jump=nextslide"/>
            <a:extLst>
              <a:ext uri="{FF2B5EF4-FFF2-40B4-BE49-F238E27FC236}">
                <a16:creationId xmlns:a16="http://schemas.microsoft.com/office/drawing/2014/main" id="{ECA196C3-A51E-F5CF-A652-ACE9E9FF41B3}"/>
              </a:ext>
            </a:extLst>
          </p:cNvPr>
          <p:cNvSpPr/>
          <p:nvPr/>
        </p:nvSpPr>
        <p:spPr>
          <a:xfrm>
            <a:off x="3747499" y="6033718"/>
            <a:ext cx="16284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 slide</a:t>
            </a:r>
          </a:p>
        </p:txBody>
      </p:sp>
      <p:pic>
        <p:nvPicPr>
          <p:cNvPr id="9" name="Picture 8">
            <a:extLst>
              <a:ext uri="{FF2B5EF4-FFF2-40B4-BE49-F238E27FC236}">
                <a16:creationId xmlns:a16="http://schemas.microsoft.com/office/drawing/2014/main" id="{A0BC444A-B08E-E9E5-98E3-75EA2372BD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6200000">
            <a:off x="3994300" y="1189640"/>
            <a:ext cx="1155399" cy="1989609"/>
          </a:xfrm>
          <a:prstGeom prst="rect">
            <a:avLst/>
          </a:prstGeom>
        </p:spPr>
      </p:pic>
      <p:pic>
        <p:nvPicPr>
          <p:cNvPr id="11" name="Picture 10">
            <a:extLst>
              <a:ext uri="{FF2B5EF4-FFF2-40B4-BE49-F238E27FC236}">
                <a16:creationId xmlns:a16="http://schemas.microsoft.com/office/drawing/2014/main" id="{A58597FB-5DA5-BD7D-12C9-705B97BB36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3248204" y="1914553"/>
            <a:ext cx="2426701" cy="3853982"/>
          </a:xfrm>
          <a:prstGeom prst="rect">
            <a:avLst/>
          </a:prstGeom>
        </p:spPr>
      </p:pic>
      <p:grpSp>
        <p:nvGrpSpPr>
          <p:cNvPr id="18" name="Group 17">
            <a:extLst>
              <a:ext uri="{FF2B5EF4-FFF2-40B4-BE49-F238E27FC236}">
                <a16:creationId xmlns:a16="http://schemas.microsoft.com/office/drawing/2014/main" id="{A335B799-625C-5561-9B17-7BE64CA1358D}"/>
              </a:ext>
            </a:extLst>
          </p:cNvPr>
          <p:cNvGrpSpPr/>
          <p:nvPr/>
        </p:nvGrpSpPr>
        <p:grpSpPr>
          <a:xfrm>
            <a:off x="2766316" y="3606228"/>
            <a:ext cx="8686802" cy="1096343"/>
            <a:chOff x="218325" y="2259185"/>
            <a:chExt cx="8686802" cy="1205976"/>
          </a:xfrm>
        </p:grpSpPr>
        <p:sp>
          <p:nvSpPr>
            <p:cNvPr id="12" name="Title">
              <a:extLst>
                <a:ext uri="{FF2B5EF4-FFF2-40B4-BE49-F238E27FC236}">
                  <a16:creationId xmlns:a16="http://schemas.microsoft.com/office/drawing/2014/main" id="{81320354-36D8-72E9-C560-619DFB641C46}"/>
                </a:ext>
              </a:extLst>
            </p:cNvPr>
            <p:cNvSpPr txBox="1">
              <a:spLocks/>
            </p:cNvSpPr>
            <p:nvPr/>
          </p:nvSpPr>
          <p:spPr>
            <a:xfrm>
              <a:off x="218325" y="2470855"/>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Long</a:t>
              </a:r>
            </a:p>
          </p:txBody>
        </p:sp>
        <p:cxnSp>
          <p:nvCxnSpPr>
            <p:cNvPr id="15" name="Straight Arrow Connector 14">
              <a:extLst>
                <a:ext uri="{FF2B5EF4-FFF2-40B4-BE49-F238E27FC236}">
                  <a16:creationId xmlns:a16="http://schemas.microsoft.com/office/drawing/2014/main" id="{2025CF2C-4819-36EA-84E5-F688B551F757}"/>
                </a:ext>
              </a:extLst>
            </p:cNvPr>
            <p:cNvCxnSpPr>
              <a:cxnSpLocks/>
            </p:cNvCxnSpPr>
            <p:nvPr/>
          </p:nvCxnSpPr>
          <p:spPr>
            <a:xfrm flipH="1" flipV="1">
              <a:off x="3164440" y="2259185"/>
              <a:ext cx="676115" cy="467356"/>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83F5599-6023-5962-5F0F-E168D6445CFF}"/>
              </a:ext>
            </a:extLst>
          </p:cNvPr>
          <p:cNvGrpSpPr/>
          <p:nvPr/>
        </p:nvGrpSpPr>
        <p:grpSpPr>
          <a:xfrm>
            <a:off x="-2530009" y="1982912"/>
            <a:ext cx="8686802" cy="1179474"/>
            <a:chOff x="218325" y="3754891"/>
            <a:chExt cx="8686802" cy="1179474"/>
          </a:xfrm>
        </p:grpSpPr>
        <p:sp>
          <p:nvSpPr>
            <p:cNvPr id="13" name="Title">
              <a:extLst>
                <a:ext uri="{FF2B5EF4-FFF2-40B4-BE49-F238E27FC236}">
                  <a16:creationId xmlns:a16="http://schemas.microsoft.com/office/drawing/2014/main" id="{83BCFE34-D101-79D0-8ECD-7C0B1DBED814}"/>
                </a:ext>
              </a:extLst>
            </p:cNvPr>
            <p:cNvSpPr txBox="1">
              <a:spLocks/>
            </p:cNvSpPr>
            <p:nvPr/>
          </p:nvSpPr>
          <p:spPr>
            <a:xfrm>
              <a:off x="218325" y="3940059"/>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Short</a:t>
              </a:r>
            </a:p>
          </p:txBody>
        </p:sp>
        <p:cxnSp>
          <p:nvCxnSpPr>
            <p:cNvPr id="16" name="Straight Arrow Connector 15">
              <a:extLst>
                <a:ext uri="{FF2B5EF4-FFF2-40B4-BE49-F238E27FC236}">
                  <a16:creationId xmlns:a16="http://schemas.microsoft.com/office/drawing/2014/main" id="{4663F9F3-15C1-1780-F4C2-20D20988312C}"/>
                </a:ext>
              </a:extLst>
            </p:cNvPr>
            <p:cNvCxnSpPr>
              <a:cxnSpLocks/>
            </p:cNvCxnSpPr>
            <p:nvPr/>
          </p:nvCxnSpPr>
          <p:spPr>
            <a:xfrm flipV="1">
              <a:off x="5368244" y="3754891"/>
              <a:ext cx="863029" cy="478656"/>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9924373"/>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nextCondLst>
                <p:cond evt="onClick" delay="0">
                  <p:tgtEl>
                    <p:spTgt spid="4"/>
                  </p:tgtEl>
                </p:cond>
              </p:nextCondLst>
            </p:seq>
          </p:childTnLst>
        </p:cTn>
      </p:par>
    </p:tnLst>
    <p:bldLst>
      <p:bldP spid="21" grpId="0"/>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8325" y="765175"/>
            <a:ext cx="8686802" cy="994306"/>
          </a:xfrm>
        </p:spPr>
        <p:txBody>
          <a:bodyPr/>
          <a:lstStyle/>
          <a:p>
            <a:r>
              <a:rPr lang="en-GB" sz="2700" i="0" u="none" strike="noStrike" dirty="0">
                <a:solidFill>
                  <a:srgbClr val="003B79"/>
                </a:solidFill>
                <a:effectLst/>
                <a:latin typeface="+mn-lt"/>
              </a:rPr>
              <a:t>Which carrot is long and which is short?</a:t>
            </a:r>
            <a:endParaRPr lang="en-GB" sz="2700" dirty="0">
              <a:solidFill>
                <a:srgbClr val="003B79"/>
              </a:solidFill>
              <a:latin typeface="+mn-lt"/>
            </a:endParaRPr>
          </a:p>
        </p:txBody>
      </p:sp>
      <p:sp>
        <p:nvSpPr>
          <p:cNvPr id="4" name="Trigger">
            <a:extLst>
              <a:ext uri="{FF2B5EF4-FFF2-40B4-BE49-F238E27FC236}">
                <a16:creationId xmlns:a16="http://schemas.microsoft.com/office/drawing/2014/main" id="{276FCA85-87C2-BC6E-A8A1-0623203B7D55}"/>
              </a:ext>
            </a:extLst>
          </p:cNvPr>
          <p:cNvSpPr/>
          <p:nvPr/>
        </p:nvSpPr>
        <p:spPr>
          <a:xfrm>
            <a:off x="775699" y="5098520"/>
            <a:ext cx="75720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reveal the answer</a:t>
            </a:r>
          </a:p>
        </p:txBody>
      </p:sp>
      <p:sp>
        <p:nvSpPr>
          <p:cNvPr id="7" name="Rounded Rectangle 6">
            <a:hlinkClick r:id="" action="ppaction://hlinkshowjump?jump=nextslide"/>
            <a:extLst>
              <a:ext uri="{FF2B5EF4-FFF2-40B4-BE49-F238E27FC236}">
                <a16:creationId xmlns:a16="http://schemas.microsoft.com/office/drawing/2014/main" id="{ECA196C3-A51E-F5CF-A652-ACE9E9FF41B3}"/>
              </a:ext>
            </a:extLst>
          </p:cNvPr>
          <p:cNvSpPr/>
          <p:nvPr/>
        </p:nvSpPr>
        <p:spPr>
          <a:xfrm>
            <a:off x="3747499" y="6033718"/>
            <a:ext cx="16284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 slide</a:t>
            </a:r>
          </a:p>
        </p:txBody>
      </p:sp>
      <p:pic>
        <p:nvPicPr>
          <p:cNvPr id="9" name="Picture 8">
            <a:extLst>
              <a:ext uri="{FF2B5EF4-FFF2-40B4-BE49-F238E27FC236}">
                <a16:creationId xmlns:a16="http://schemas.microsoft.com/office/drawing/2014/main" id="{A0BC444A-B08E-E9E5-98E3-75EA2372BD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6432473">
            <a:off x="3761637" y="165852"/>
            <a:ext cx="2052351" cy="4486372"/>
          </a:xfrm>
          <a:prstGeom prst="rect">
            <a:avLst/>
          </a:prstGeom>
        </p:spPr>
      </p:pic>
      <p:pic>
        <p:nvPicPr>
          <p:cNvPr id="11" name="Picture 10">
            <a:extLst>
              <a:ext uri="{FF2B5EF4-FFF2-40B4-BE49-F238E27FC236}">
                <a16:creationId xmlns:a16="http://schemas.microsoft.com/office/drawing/2014/main" id="{A58597FB-5DA5-BD7D-12C9-705B97BB36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689517">
            <a:off x="3811857" y="3370822"/>
            <a:ext cx="1809446" cy="762490"/>
          </a:xfrm>
          <a:prstGeom prst="rect">
            <a:avLst/>
          </a:prstGeom>
        </p:spPr>
      </p:pic>
      <p:grpSp>
        <p:nvGrpSpPr>
          <p:cNvPr id="18" name="Group 17">
            <a:extLst>
              <a:ext uri="{FF2B5EF4-FFF2-40B4-BE49-F238E27FC236}">
                <a16:creationId xmlns:a16="http://schemas.microsoft.com/office/drawing/2014/main" id="{A335B799-625C-5561-9B17-7BE64CA1358D}"/>
              </a:ext>
            </a:extLst>
          </p:cNvPr>
          <p:cNvGrpSpPr/>
          <p:nvPr/>
        </p:nvGrpSpPr>
        <p:grpSpPr>
          <a:xfrm>
            <a:off x="-2001949" y="2886914"/>
            <a:ext cx="8423295" cy="1349619"/>
            <a:chOff x="218324" y="1980582"/>
            <a:chExt cx="8423295" cy="1484579"/>
          </a:xfrm>
        </p:grpSpPr>
        <p:sp>
          <p:nvSpPr>
            <p:cNvPr id="12" name="Title">
              <a:extLst>
                <a:ext uri="{FF2B5EF4-FFF2-40B4-BE49-F238E27FC236}">
                  <a16:creationId xmlns:a16="http://schemas.microsoft.com/office/drawing/2014/main" id="{81320354-36D8-72E9-C560-619DFB641C46}"/>
                </a:ext>
              </a:extLst>
            </p:cNvPr>
            <p:cNvSpPr txBox="1">
              <a:spLocks/>
            </p:cNvSpPr>
            <p:nvPr/>
          </p:nvSpPr>
          <p:spPr>
            <a:xfrm>
              <a:off x="218324" y="2470855"/>
              <a:ext cx="8423295"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Long</a:t>
              </a:r>
            </a:p>
          </p:txBody>
        </p:sp>
        <p:cxnSp>
          <p:nvCxnSpPr>
            <p:cNvPr id="15" name="Straight Arrow Connector 14">
              <a:extLst>
                <a:ext uri="{FF2B5EF4-FFF2-40B4-BE49-F238E27FC236}">
                  <a16:creationId xmlns:a16="http://schemas.microsoft.com/office/drawing/2014/main" id="{2025CF2C-4819-36EA-84E5-F688B551F757}"/>
                </a:ext>
              </a:extLst>
            </p:cNvPr>
            <p:cNvCxnSpPr>
              <a:cxnSpLocks/>
            </p:cNvCxnSpPr>
            <p:nvPr/>
          </p:nvCxnSpPr>
          <p:spPr>
            <a:xfrm flipV="1">
              <a:off x="4706618" y="1980582"/>
              <a:ext cx="410966" cy="684866"/>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83F5599-6023-5962-5F0F-E168D6445CFF}"/>
              </a:ext>
            </a:extLst>
          </p:cNvPr>
          <p:cNvGrpSpPr/>
          <p:nvPr/>
        </p:nvGrpSpPr>
        <p:grpSpPr>
          <a:xfrm>
            <a:off x="2890771" y="3929844"/>
            <a:ext cx="8686802" cy="994306"/>
            <a:chOff x="218325" y="3940059"/>
            <a:chExt cx="8686802" cy="994306"/>
          </a:xfrm>
        </p:grpSpPr>
        <p:sp>
          <p:nvSpPr>
            <p:cNvPr id="13" name="Title">
              <a:extLst>
                <a:ext uri="{FF2B5EF4-FFF2-40B4-BE49-F238E27FC236}">
                  <a16:creationId xmlns:a16="http://schemas.microsoft.com/office/drawing/2014/main" id="{83BCFE34-D101-79D0-8ECD-7C0B1DBED814}"/>
                </a:ext>
              </a:extLst>
            </p:cNvPr>
            <p:cNvSpPr txBox="1">
              <a:spLocks/>
            </p:cNvSpPr>
            <p:nvPr/>
          </p:nvSpPr>
          <p:spPr>
            <a:xfrm>
              <a:off x="218325" y="3940059"/>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Short</a:t>
              </a:r>
            </a:p>
          </p:txBody>
        </p:sp>
        <p:cxnSp>
          <p:nvCxnSpPr>
            <p:cNvPr id="16" name="Straight Arrow Connector 15">
              <a:extLst>
                <a:ext uri="{FF2B5EF4-FFF2-40B4-BE49-F238E27FC236}">
                  <a16:creationId xmlns:a16="http://schemas.microsoft.com/office/drawing/2014/main" id="{4663F9F3-15C1-1780-F4C2-20D20988312C}"/>
                </a:ext>
              </a:extLst>
            </p:cNvPr>
            <p:cNvCxnSpPr>
              <a:cxnSpLocks/>
            </p:cNvCxnSpPr>
            <p:nvPr/>
          </p:nvCxnSpPr>
          <p:spPr>
            <a:xfrm flipH="1" flipV="1">
              <a:off x="3000135" y="4012208"/>
              <a:ext cx="748766" cy="284122"/>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4980872"/>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nextCondLst>
                <p:cond evt="onClick" delay="0">
                  <p:tgtEl>
                    <p:spTgt spid="4"/>
                  </p:tgtEl>
                </p:cond>
              </p:nextCondLst>
            </p:seq>
          </p:childTnLst>
        </p:cTn>
      </p:par>
    </p:tnLst>
    <p:bldLst>
      <p:bldP spid="21" grpId="0"/>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8325" y="765175"/>
            <a:ext cx="8686802" cy="994306"/>
          </a:xfrm>
        </p:spPr>
        <p:txBody>
          <a:bodyPr/>
          <a:lstStyle/>
          <a:p>
            <a:r>
              <a:rPr lang="en-GB" sz="2700" i="0" u="none" strike="noStrike" dirty="0">
                <a:solidFill>
                  <a:srgbClr val="003B79"/>
                </a:solidFill>
                <a:effectLst/>
                <a:latin typeface="+mn-lt"/>
              </a:rPr>
              <a:t>Which toothbrush is long and which is short?</a:t>
            </a:r>
            <a:endParaRPr lang="en-GB" sz="2700" dirty="0">
              <a:solidFill>
                <a:srgbClr val="003B79"/>
              </a:solidFill>
              <a:latin typeface="+mn-lt"/>
            </a:endParaRPr>
          </a:p>
        </p:txBody>
      </p:sp>
      <p:sp>
        <p:nvSpPr>
          <p:cNvPr id="4" name="Trigger">
            <a:extLst>
              <a:ext uri="{FF2B5EF4-FFF2-40B4-BE49-F238E27FC236}">
                <a16:creationId xmlns:a16="http://schemas.microsoft.com/office/drawing/2014/main" id="{276FCA85-87C2-BC6E-A8A1-0623203B7D55}"/>
              </a:ext>
            </a:extLst>
          </p:cNvPr>
          <p:cNvSpPr/>
          <p:nvPr/>
        </p:nvSpPr>
        <p:spPr>
          <a:xfrm>
            <a:off x="775699" y="5098520"/>
            <a:ext cx="75720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reveal the answer</a:t>
            </a:r>
          </a:p>
        </p:txBody>
      </p:sp>
      <p:sp>
        <p:nvSpPr>
          <p:cNvPr id="7" name="Rounded Rectangle 6">
            <a:hlinkClick r:id="" action="ppaction://hlinkshowjump?jump=nextslide"/>
            <a:extLst>
              <a:ext uri="{FF2B5EF4-FFF2-40B4-BE49-F238E27FC236}">
                <a16:creationId xmlns:a16="http://schemas.microsoft.com/office/drawing/2014/main" id="{ECA196C3-A51E-F5CF-A652-ACE9E9FF41B3}"/>
              </a:ext>
            </a:extLst>
          </p:cNvPr>
          <p:cNvSpPr/>
          <p:nvPr/>
        </p:nvSpPr>
        <p:spPr>
          <a:xfrm>
            <a:off x="3747499" y="6033718"/>
            <a:ext cx="16284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 slide</a:t>
            </a:r>
          </a:p>
        </p:txBody>
      </p:sp>
      <p:pic>
        <p:nvPicPr>
          <p:cNvPr id="9" name="Picture 8">
            <a:extLst>
              <a:ext uri="{FF2B5EF4-FFF2-40B4-BE49-F238E27FC236}">
                <a16:creationId xmlns:a16="http://schemas.microsoft.com/office/drawing/2014/main" id="{A0BC444A-B08E-E9E5-98E3-75EA2372BD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3832126">
            <a:off x="2922122" y="577728"/>
            <a:ext cx="3279207" cy="6387576"/>
          </a:xfrm>
          <a:prstGeom prst="rect">
            <a:avLst/>
          </a:prstGeom>
        </p:spPr>
      </p:pic>
      <p:pic>
        <p:nvPicPr>
          <p:cNvPr id="11" name="Picture 10">
            <a:extLst>
              <a:ext uri="{FF2B5EF4-FFF2-40B4-BE49-F238E27FC236}">
                <a16:creationId xmlns:a16="http://schemas.microsoft.com/office/drawing/2014/main" id="{A58597FB-5DA5-BD7D-12C9-705B97BB36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8849289">
            <a:off x="3483481" y="836752"/>
            <a:ext cx="2156487" cy="2393020"/>
          </a:xfrm>
          <a:prstGeom prst="rect">
            <a:avLst/>
          </a:prstGeom>
        </p:spPr>
      </p:pic>
      <p:grpSp>
        <p:nvGrpSpPr>
          <p:cNvPr id="18" name="Group 17">
            <a:extLst>
              <a:ext uri="{FF2B5EF4-FFF2-40B4-BE49-F238E27FC236}">
                <a16:creationId xmlns:a16="http://schemas.microsoft.com/office/drawing/2014/main" id="{A335B799-625C-5561-9B17-7BE64CA1358D}"/>
              </a:ext>
            </a:extLst>
          </p:cNvPr>
          <p:cNvGrpSpPr/>
          <p:nvPr/>
        </p:nvGrpSpPr>
        <p:grpSpPr>
          <a:xfrm>
            <a:off x="218325" y="2477043"/>
            <a:ext cx="8686802" cy="1023396"/>
            <a:chOff x="218325" y="2339427"/>
            <a:chExt cx="8686802" cy="1125734"/>
          </a:xfrm>
        </p:grpSpPr>
        <p:sp>
          <p:nvSpPr>
            <p:cNvPr id="12" name="Title">
              <a:extLst>
                <a:ext uri="{FF2B5EF4-FFF2-40B4-BE49-F238E27FC236}">
                  <a16:creationId xmlns:a16="http://schemas.microsoft.com/office/drawing/2014/main" id="{81320354-36D8-72E9-C560-619DFB641C46}"/>
                </a:ext>
              </a:extLst>
            </p:cNvPr>
            <p:cNvSpPr txBox="1">
              <a:spLocks/>
            </p:cNvSpPr>
            <p:nvPr/>
          </p:nvSpPr>
          <p:spPr>
            <a:xfrm>
              <a:off x="218325" y="2470855"/>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Short</a:t>
              </a:r>
            </a:p>
          </p:txBody>
        </p:sp>
        <p:cxnSp>
          <p:nvCxnSpPr>
            <p:cNvPr id="15" name="Straight Arrow Connector 14">
              <a:extLst>
                <a:ext uri="{FF2B5EF4-FFF2-40B4-BE49-F238E27FC236}">
                  <a16:creationId xmlns:a16="http://schemas.microsoft.com/office/drawing/2014/main" id="{2025CF2C-4819-36EA-84E5-F688B551F757}"/>
                </a:ext>
              </a:extLst>
            </p:cNvPr>
            <p:cNvCxnSpPr/>
            <p:nvPr/>
          </p:nvCxnSpPr>
          <p:spPr>
            <a:xfrm flipV="1">
              <a:off x="4572000" y="2339427"/>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83F5599-6023-5962-5F0F-E168D6445CFF}"/>
              </a:ext>
            </a:extLst>
          </p:cNvPr>
          <p:cNvGrpSpPr/>
          <p:nvPr/>
        </p:nvGrpSpPr>
        <p:grpSpPr>
          <a:xfrm>
            <a:off x="218323" y="3978790"/>
            <a:ext cx="8686802" cy="1173328"/>
            <a:chOff x="218323" y="3346153"/>
            <a:chExt cx="8686802" cy="1173328"/>
          </a:xfrm>
        </p:grpSpPr>
        <p:sp>
          <p:nvSpPr>
            <p:cNvPr id="13" name="Title">
              <a:extLst>
                <a:ext uri="{FF2B5EF4-FFF2-40B4-BE49-F238E27FC236}">
                  <a16:creationId xmlns:a16="http://schemas.microsoft.com/office/drawing/2014/main" id="{83BCFE34-D101-79D0-8ECD-7C0B1DBED814}"/>
                </a:ext>
              </a:extLst>
            </p:cNvPr>
            <p:cNvSpPr txBox="1">
              <a:spLocks/>
            </p:cNvSpPr>
            <p:nvPr/>
          </p:nvSpPr>
          <p:spPr>
            <a:xfrm>
              <a:off x="218323" y="3525175"/>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Long</a:t>
              </a:r>
            </a:p>
          </p:txBody>
        </p:sp>
        <p:cxnSp>
          <p:nvCxnSpPr>
            <p:cNvPr id="16" name="Straight Arrow Connector 15">
              <a:extLst>
                <a:ext uri="{FF2B5EF4-FFF2-40B4-BE49-F238E27FC236}">
                  <a16:creationId xmlns:a16="http://schemas.microsoft.com/office/drawing/2014/main" id="{4663F9F3-15C1-1780-F4C2-20D20988312C}"/>
                </a:ext>
              </a:extLst>
            </p:cNvPr>
            <p:cNvCxnSpPr>
              <a:cxnSpLocks/>
            </p:cNvCxnSpPr>
            <p:nvPr/>
          </p:nvCxnSpPr>
          <p:spPr>
            <a:xfrm flipV="1">
              <a:off x="4572000" y="3346153"/>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9763487"/>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nextCondLst>
                <p:cond evt="onClick" delay="0">
                  <p:tgtEl>
                    <p:spTgt spid="4"/>
                  </p:tgtEl>
                </p:cond>
              </p:nextCondLst>
            </p:seq>
          </p:childTnLst>
        </p:cTn>
      </p:par>
    </p:tnLst>
    <p:bldLst>
      <p:bldP spid="21" grpId="0"/>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8325" y="765175"/>
            <a:ext cx="8686802" cy="994306"/>
          </a:xfrm>
        </p:spPr>
        <p:txBody>
          <a:bodyPr/>
          <a:lstStyle/>
          <a:p>
            <a:r>
              <a:rPr lang="en-GB" sz="2700" i="0" u="none" strike="noStrike" dirty="0">
                <a:solidFill>
                  <a:srgbClr val="003B79"/>
                </a:solidFill>
                <a:effectLst/>
                <a:latin typeface="+mn-lt"/>
              </a:rPr>
              <a:t>Which pencil is long and which is short?</a:t>
            </a:r>
            <a:endParaRPr lang="en-GB" sz="2700" dirty="0">
              <a:solidFill>
                <a:srgbClr val="003B79"/>
              </a:solidFill>
              <a:latin typeface="+mn-lt"/>
            </a:endParaRPr>
          </a:p>
        </p:txBody>
      </p:sp>
      <p:sp>
        <p:nvSpPr>
          <p:cNvPr id="4" name="Trigger">
            <a:extLst>
              <a:ext uri="{FF2B5EF4-FFF2-40B4-BE49-F238E27FC236}">
                <a16:creationId xmlns:a16="http://schemas.microsoft.com/office/drawing/2014/main" id="{276FCA85-87C2-BC6E-A8A1-0623203B7D55}"/>
              </a:ext>
            </a:extLst>
          </p:cNvPr>
          <p:cNvSpPr/>
          <p:nvPr/>
        </p:nvSpPr>
        <p:spPr>
          <a:xfrm>
            <a:off x="775699" y="5098520"/>
            <a:ext cx="75720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reveal the answer</a:t>
            </a:r>
          </a:p>
        </p:txBody>
      </p:sp>
      <p:sp>
        <p:nvSpPr>
          <p:cNvPr id="7" name="Rounded Rectangle 6">
            <a:hlinkClick r:id="" action="ppaction://hlinkshowjump?jump=nextslide"/>
            <a:extLst>
              <a:ext uri="{FF2B5EF4-FFF2-40B4-BE49-F238E27FC236}">
                <a16:creationId xmlns:a16="http://schemas.microsoft.com/office/drawing/2014/main" id="{ECA196C3-A51E-F5CF-A652-ACE9E9FF41B3}"/>
              </a:ext>
            </a:extLst>
          </p:cNvPr>
          <p:cNvSpPr/>
          <p:nvPr/>
        </p:nvSpPr>
        <p:spPr>
          <a:xfrm>
            <a:off x="3747499" y="6033718"/>
            <a:ext cx="16284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 slide</a:t>
            </a:r>
          </a:p>
        </p:txBody>
      </p:sp>
      <p:pic>
        <p:nvPicPr>
          <p:cNvPr id="9" name="Picture 8">
            <a:extLst>
              <a:ext uri="{FF2B5EF4-FFF2-40B4-BE49-F238E27FC236}">
                <a16:creationId xmlns:a16="http://schemas.microsoft.com/office/drawing/2014/main" id="{A0BC444A-B08E-E9E5-98E3-75EA2372BD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2951" y="1929078"/>
            <a:ext cx="7994237" cy="2238805"/>
          </a:xfrm>
          <a:prstGeom prst="rect">
            <a:avLst/>
          </a:prstGeom>
        </p:spPr>
      </p:pic>
      <p:pic>
        <p:nvPicPr>
          <p:cNvPr id="11" name="Picture 10">
            <a:extLst>
              <a:ext uri="{FF2B5EF4-FFF2-40B4-BE49-F238E27FC236}">
                <a16:creationId xmlns:a16="http://schemas.microsoft.com/office/drawing/2014/main" id="{A58597FB-5DA5-BD7D-12C9-705B97BB36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rot="16200000">
            <a:off x="4457560" y="1952179"/>
            <a:ext cx="208332" cy="3503620"/>
          </a:xfrm>
          <a:prstGeom prst="rect">
            <a:avLst/>
          </a:prstGeom>
        </p:spPr>
      </p:pic>
      <p:grpSp>
        <p:nvGrpSpPr>
          <p:cNvPr id="18" name="Group 17">
            <a:extLst>
              <a:ext uri="{FF2B5EF4-FFF2-40B4-BE49-F238E27FC236}">
                <a16:creationId xmlns:a16="http://schemas.microsoft.com/office/drawing/2014/main" id="{A335B799-625C-5561-9B17-7BE64CA1358D}"/>
              </a:ext>
            </a:extLst>
          </p:cNvPr>
          <p:cNvGrpSpPr/>
          <p:nvPr/>
        </p:nvGrpSpPr>
        <p:grpSpPr>
          <a:xfrm>
            <a:off x="218325" y="2477043"/>
            <a:ext cx="8686802" cy="1023396"/>
            <a:chOff x="218325" y="2339427"/>
            <a:chExt cx="8686802" cy="1125734"/>
          </a:xfrm>
        </p:grpSpPr>
        <p:sp>
          <p:nvSpPr>
            <p:cNvPr id="12" name="Title">
              <a:extLst>
                <a:ext uri="{FF2B5EF4-FFF2-40B4-BE49-F238E27FC236}">
                  <a16:creationId xmlns:a16="http://schemas.microsoft.com/office/drawing/2014/main" id="{81320354-36D8-72E9-C560-619DFB641C46}"/>
                </a:ext>
              </a:extLst>
            </p:cNvPr>
            <p:cNvSpPr txBox="1">
              <a:spLocks/>
            </p:cNvSpPr>
            <p:nvPr/>
          </p:nvSpPr>
          <p:spPr>
            <a:xfrm>
              <a:off x="218325" y="2470855"/>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Long</a:t>
              </a:r>
            </a:p>
          </p:txBody>
        </p:sp>
        <p:cxnSp>
          <p:nvCxnSpPr>
            <p:cNvPr id="15" name="Straight Arrow Connector 14">
              <a:extLst>
                <a:ext uri="{FF2B5EF4-FFF2-40B4-BE49-F238E27FC236}">
                  <a16:creationId xmlns:a16="http://schemas.microsoft.com/office/drawing/2014/main" id="{2025CF2C-4819-36EA-84E5-F688B551F757}"/>
                </a:ext>
              </a:extLst>
            </p:cNvPr>
            <p:cNvCxnSpPr/>
            <p:nvPr/>
          </p:nvCxnSpPr>
          <p:spPr>
            <a:xfrm flipV="1">
              <a:off x="4572000" y="2339427"/>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83F5599-6023-5962-5F0F-E168D6445CFF}"/>
              </a:ext>
            </a:extLst>
          </p:cNvPr>
          <p:cNvGrpSpPr/>
          <p:nvPr/>
        </p:nvGrpSpPr>
        <p:grpSpPr>
          <a:xfrm>
            <a:off x="218325" y="3996644"/>
            <a:ext cx="8686802" cy="1081557"/>
            <a:chOff x="218325" y="3852808"/>
            <a:chExt cx="8686802" cy="1081557"/>
          </a:xfrm>
        </p:grpSpPr>
        <p:sp>
          <p:nvSpPr>
            <p:cNvPr id="13" name="Title">
              <a:extLst>
                <a:ext uri="{FF2B5EF4-FFF2-40B4-BE49-F238E27FC236}">
                  <a16:creationId xmlns:a16="http://schemas.microsoft.com/office/drawing/2014/main" id="{83BCFE34-D101-79D0-8ECD-7C0B1DBED814}"/>
                </a:ext>
              </a:extLst>
            </p:cNvPr>
            <p:cNvSpPr txBox="1">
              <a:spLocks/>
            </p:cNvSpPr>
            <p:nvPr/>
          </p:nvSpPr>
          <p:spPr>
            <a:xfrm>
              <a:off x="218325" y="3940059"/>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Short</a:t>
              </a:r>
            </a:p>
          </p:txBody>
        </p:sp>
        <p:cxnSp>
          <p:nvCxnSpPr>
            <p:cNvPr id="16" name="Straight Arrow Connector 15">
              <a:extLst>
                <a:ext uri="{FF2B5EF4-FFF2-40B4-BE49-F238E27FC236}">
                  <a16:creationId xmlns:a16="http://schemas.microsoft.com/office/drawing/2014/main" id="{4663F9F3-15C1-1780-F4C2-20D20988312C}"/>
                </a:ext>
              </a:extLst>
            </p:cNvPr>
            <p:cNvCxnSpPr>
              <a:cxnSpLocks/>
            </p:cNvCxnSpPr>
            <p:nvPr/>
          </p:nvCxnSpPr>
          <p:spPr>
            <a:xfrm flipV="1">
              <a:off x="4572000" y="3852808"/>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50882985"/>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nextCondLst>
                <p:cond evt="onClick" delay="0">
                  <p:tgtEl>
                    <p:spTgt spid="4"/>
                  </p:tgtEl>
                </p:cond>
              </p:nextCondLst>
            </p:seq>
          </p:childTnLst>
        </p:cTn>
      </p:par>
    </p:tnLst>
    <p:bldLst>
      <p:bldP spid="21" grpId="0"/>
      <p:bldP spid="4"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p:cNvSpPr>
            <a:spLocks noGrp="1"/>
          </p:cNvSpPr>
          <p:nvPr>
            <p:ph type="title"/>
          </p:nvPr>
        </p:nvSpPr>
        <p:spPr>
          <a:xfrm>
            <a:off x="218325" y="765175"/>
            <a:ext cx="8686802" cy="994306"/>
          </a:xfrm>
        </p:spPr>
        <p:txBody>
          <a:bodyPr/>
          <a:lstStyle/>
          <a:p>
            <a:r>
              <a:rPr lang="en-GB" sz="2700" i="0" u="none" strike="noStrike" dirty="0">
                <a:solidFill>
                  <a:srgbClr val="003B79"/>
                </a:solidFill>
                <a:effectLst/>
                <a:latin typeface="+mn-lt"/>
              </a:rPr>
              <a:t>Which twig is long and which is short?</a:t>
            </a:r>
            <a:endParaRPr lang="en-GB" sz="2700" dirty="0">
              <a:solidFill>
                <a:srgbClr val="003B79"/>
              </a:solidFill>
              <a:latin typeface="+mn-lt"/>
            </a:endParaRPr>
          </a:p>
        </p:txBody>
      </p:sp>
      <p:sp>
        <p:nvSpPr>
          <p:cNvPr id="4" name="Trigger">
            <a:extLst>
              <a:ext uri="{FF2B5EF4-FFF2-40B4-BE49-F238E27FC236}">
                <a16:creationId xmlns:a16="http://schemas.microsoft.com/office/drawing/2014/main" id="{276FCA85-87C2-BC6E-A8A1-0623203B7D55}"/>
              </a:ext>
            </a:extLst>
          </p:cNvPr>
          <p:cNvSpPr/>
          <p:nvPr/>
        </p:nvSpPr>
        <p:spPr>
          <a:xfrm>
            <a:off x="775699" y="5098520"/>
            <a:ext cx="75720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Click here to reveal the answer</a:t>
            </a:r>
          </a:p>
        </p:txBody>
      </p:sp>
      <p:sp>
        <p:nvSpPr>
          <p:cNvPr id="7" name="Rounded Rectangle 6">
            <a:hlinkClick r:id="" action="ppaction://hlinkshowjump?jump=nextslide"/>
            <a:extLst>
              <a:ext uri="{FF2B5EF4-FFF2-40B4-BE49-F238E27FC236}">
                <a16:creationId xmlns:a16="http://schemas.microsoft.com/office/drawing/2014/main" id="{ECA196C3-A51E-F5CF-A652-ACE9E9FF41B3}"/>
              </a:ext>
            </a:extLst>
          </p:cNvPr>
          <p:cNvSpPr/>
          <p:nvPr/>
        </p:nvSpPr>
        <p:spPr>
          <a:xfrm>
            <a:off x="3747499" y="6033718"/>
            <a:ext cx="1628454" cy="616449"/>
          </a:xfrm>
          <a:prstGeom prst="roundRect">
            <a:avLst>
              <a:gd name="adj" fmla="val 33333"/>
            </a:avLst>
          </a:prstGeom>
          <a:solidFill>
            <a:srgbClr val="00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Next slide</a:t>
            </a:r>
          </a:p>
        </p:txBody>
      </p:sp>
      <p:pic>
        <p:nvPicPr>
          <p:cNvPr id="9" name="Picture 8">
            <a:extLst>
              <a:ext uri="{FF2B5EF4-FFF2-40B4-BE49-F238E27FC236}">
                <a16:creationId xmlns:a16="http://schemas.microsoft.com/office/drawing/2014/main" id="{A0BC444A-B08E-E9E5-98E3-75EA2372BDD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352560" y="3359029"/>
            <a:ext cx="6418332" cy="589547"/>
          </a:xfrm>
          <a:prstGeom prst="rect">
            <a:avLst/>
          </a:prstGeom>
        </p:spPr>
      </p:pic>
      <p:pic>
        <p:nvPicPr>
          <p:cNvPr id="11" name="Picture 10">
            <a:extLst>
              <a:ext uri="{FF2B5EF4-FFF2-40B4-BE49-F238E27FC236}">
                <a16:creationId xmlns:a16="http://schemas.microsoft.com/office/drawing/2014/main" id="{A58597FB-5DA5-BD7D-12C9-705B97BB36E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139056" y="2052457"/>
            <a:ext cx="2644995" cy="242952"/>
          </a:xfrm>
          <a:prstGeom prst="rect">
            <a:avLst/>
          </a:prstGeom>
        </p:spPr>
      </p:pic>
      <p:grpSp>
        <p:nvGrpSpPr>
          <p:cNvPr id="18" name="Group 17">
            <a:extLst>
              <a:ext uri="{FF2B5EF4-FFF2-40B4-BE49-F238E27FC236}">
                <a16:creationId xmlns:a16="http://schemas.microsoft.com/office/drawing/2014/main" id="{A335B799-625C-5561-9B17-7BE64CA1358D}"/>
              </a:ext>
            </a:extLst>
          </p:cNvPr>
          <p:cNvGrpSpPr/>
          <p:nvPr/>
        </p:nvGrpSpPr>
        <p:grpSpPr>
          <a:xfrm>
            <a:off x="218325" y="2477043"/>
            <a:ext cx="8686802" cy="1023396"/>
            <a:chOff x="218325" y="2339427"/>
            <a:chExt cx="8686802" cy="1125734"/>
          </a:xfrm>
        </p:grpSpPr>
        <p:sp>
          <p:nvSpPr>
            <p:cNvPr id="12" name="Title">
              <a:extLst>
                <a:ext uri="{FF2B5EF4-FFF2-40B4-BE49-F238E27FC236}">
                  <a16:creationId xmlns:a16="http://schemas.microsoft.com/office/drawing/2014/main" id="{81320354-36D8-72E9-C560-619DFB641C46}"/>
                </a:ext>
              </a:extLst>
            </p:cNvPr>
            <p:cNvSpPr txBox="1">
              <a:spLocks/>
            </p:cNvSpPr>
            <p:nvPr/>
          </p:nvSpPr>
          <p:spPr>
            <a:xfrm>
              <a:off x="218325" y="2470855"/>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Short</a:t>
              </a:r>
            </a:p>
          </p:txBody>
        </p:sp>
        <p:cxnSp>
          <p:nvCxnSpPr>
            <p:cNvPr id="15" name="Straight Arrow Connector 14">
              <a:extLst>
                <a:ext uri="{FF2B5EF4-FFF2-40B4-BE49-F238E27FC236}">
                  <a16:creationId xmlns:a16="http://schemas.microsoft.com/office/drawing/2014/main" id="{2025CF2C-4819-36EA-84E5-F688B551F757}"/>
                </a:ext>
              </a:extLst>
            </p:cNvPr>
            <p:cNvCxnSpPr/>
            <p:nvPr/>
          </p:nvCxnSpPr>
          <p:spPr>
            <a:xfrm flipV="1">
              <a:off x="4572000" y="2339427"/>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83F5599-6023-5962-5F0F-E168D6445CFF}"/>
              </a:ext>
            </a:extLst>
          </p:cNvPr>
          <p:cNvGrpSpPr/>
          <p:nvPr/>
        </p:nvGrpSpPr>
        <p:grpSpPr>
          <a:xfrm>
            <a:off x="218325" y="3996644"/>
            <a:ext cx="8686802" cy="1081557"/>
            <a:chOff x="218325" y="3852808"/>
            <a:chExt cx="8686802" cy="1081557"/>
          </a:xfrm>
        </p:grpSpPr>
        <p:sp>
          <p:nvSpPr>
            <p:cNvPr id="13" name="Title">
              <a:extLst>
                <a:ext uri="{FF2B5EF4-FFF2-40B4-BE49-F238E27FC236}">
                  <a16:creationId xmlns:a16="http://schemas.microsoft.com/office/drawing/2014/main" id="{83BCFE34-D101-79D0-8ECD-7C0B1DBED814}"/>
                </a:ext>
              </a:extLst>
            </p:cNvPr>
            <p:cNvSpPr txBox="1">
              <a:spLocks/>
            </p:cNvSpPr>
            <p:nvPr/>
          </p:nvSpPr>
          <p:spPr>
            <a:xfrm>
              <a:off x="218325" y="3940059"/>
              <a:ext cx="8686802" cy="994306"/>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3600" b="1" kern="1200">
                  <a:solidFill>
                    <a:srgbClr val="1C1C1C"/>
                  </a:solidFill>
                  <a:latin typeface="Twinkl" pitchFamily="2" charset="0"/>
                  <a:ea typeface="+mj-ea"/>
                  <a:cs typeface="+mj-cs"/>
                </a:defRPr>
              </a:lvl1pPr>
            </a:lstStyle>
            <a:p>
              <a:r>
                <a:rPr lang="en-GB" sz="4800" dirty="0">
                  <a:solidFill>
                    <a:srgbClr val="003B79"/>
                  </a:solidFill>
                  <a:latin typeface="+mn-lt"/>
                </a:rPr>
                <a:t>Long</a:t>
              </a:r>
            </a:p>
          </p:txBody>
        </p:sp>
        <p:cxnSp>
          <p:nvCxnSpPr>
            <p:cNvPr id="16" name="Straight Arrow Connector 15">
              <a:extLst>
                <a:ext uri="{FF2B5EF4-FFF2-40B4-BE49-F238E27FC236}">
                  <a16:creationId xmlns:a16="http://schemas.microsoft.com/office/drawing/2014/main" id="{4663F9F3-15C1-1780-F4C2-20D20988312C}"/>
                </a:ext>
              </a:extLst>
            </p:cNvPr>
            <p:cNvCxnSpPr>
              <a:cxnSpLocks/>
            </p:cNvCxnSpPr>
            <p:nvPr/>
          </p:nvCxnSpPr>
          <p:spPr>
            <a:xfrm flipV="1">
              <a:off x="4572000" y="3852808"/>
              <a:ext cx="0" cy="390418"/>
            </a:xfrm>
            <a:prstGeom prst="straightConnector1">
              <a:avLst/>
            </a:prstGeom>
            <a:ln w="57150">
              <a:solidFill>
                <a:srgbClr val="003B79"/>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399679"/>
      </p:ext>
    </p:extLst>
  </p:cSld>
  <p:clrMapOvr>
    <a:masterClrMapping/>
  </p:clrMapOvr>
  <mc:AlternateContent xmlns:mc="http://schemas.openxmlformats.org/markup-compatibility/2006">
    <mc:Choice xmlns:p14="http://schemas.microsoft.com/office/powerpoint/2010/main" Requires="p14">
      <p:transition spd="med" p14:dur="700" advClick="0">
        <p:fade/>
      </p:transition>
    </mc:Choice>
    <mc:Fallback>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500"/>
                            </p:stCondLst>
                            <p:childTnLst>
                              <p:par>
                                <p:cTn id="17" presetID="10" presetClass="entr" presetSubtype="0" fill="hold" grpId="0"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childTnLst>
                                </p:cTn>
                              </p:par>
                            </p:childTnLst>
                          </p:cTn>
                        </p:par>
                      </p:childTnLst>
                    </p:cTn>
                  </p:par>
                </p:childTnLst>
              </p:cTn>
              <p:nextCondLst>
                <p:cond evt="onClick" delay="0">
                  <p:tgtEl>
                    <p:spTgt spid="4"/>
                  </p:tgtEl>
                </p:cond>
              </p:nextCondLst>
            </p:seq>
          </p:childTnLst>
        </p:cTn>
      </p:par>
    </p:tnLst>
    <p:bldLst>
      <p:bldP spid="21" grpId="0"/>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3B1C08F5-5315-487F-9B55-50747BA125B9}" vid="{591DCDC8-B5CB-40D9-895D-BF0BE3276CC9}"/>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3B1C08F5-5315-487F-9B55-50747BA125B9}" vid="{CC6DB3A1-B424-437D-9AB2-DB05A7DEA7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23</TotalTime>
  <Words>115</Words>
  <Application>Microsoft Macintosh PowerPoint</Application>
  <PresentationFormat>On-screen Show (4:3)</PresentationFormat>
  <Paragraphs>30</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Twinkl</vt:lpstr>
      <vt:lpstr>Roboto</vt:lpstr>
      <vt:lpstr>Calibri</vt:lpstr>
      <vt:lpstr>Slide Layouts</vt:lpstr>
      <vt:lpstr>Disclaimers/Guidance</vt:lpstr>
      <vt:lpstr>PowerPoint Presentation</vt:lpstr>
      <vt:lpstr>Which skipping rope is long and which is short?</vt:lpstr>
      <vt:lpstr>Which scarf is long and which is short?</vt:lpstr>
      <vt:lpstr>Which carrot is long and which is short?</vt:lpstr>
      <vt:lpstr>Which toothbrush is long and which is short?</vt:lpstr>
      <vt:lpstr>Which pencil is long and which is short?</vt:lpstr>
      <vt:lpstr>Which twig is long and which is short?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Twinkl Twinkl</cp:lastModifiedBy>
  <cp:revision>1</cp:revision>
  <dcterms:created xsi:type="dcterms:W3CDTF">2023-12-05T15:32:17Z</dcterms:created>
  <dcterms:modified xsi:type="dcterms:W3CDTF">2023-12-05T15:56:02Z</dcterms:modified>
</cp:coreProperties>
</file>