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6" r:id="rId8"/>
    <p:sldId id="263" r:id="rId9"/>
    <p:sldId id="264" r:id="rId10"/>
    <p:sldId id="262" r:id="rId11"/>
    <p:sldId id="261" r:id="rId12"/>
    <p:sldId id="267" r:id="rId13"/>
    <p:sldId id="269" r:id="rId14"/>
    <p:sldId id="270" r:id="rId15"/>
    <p:sldId id="268"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76F1A4-1578-4E8C-8640-64B02A45679E}"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4265457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76F1A4-1578-4E8C-8640-64B02A45679E}" type="datetimeFigureOut">
              <a:rPr lang="en-US" smtClean="0"/>
              <a:t>3/12/2023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336961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76F1A4-1578-4E8C-8640-64B02A45679E}" type="datetimeFigureOut">
              <a:rPr lang="en-US" smtClean="0"/>
              <a:t>3/12/2023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9701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6F1A4-1578-4E8C-8640-64B02A45679E}"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376769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6F1A4-1578-4E8C-8640-64B02A45679E}"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199210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576F1A4-1578-4E8C-8640-64B02A45679E}" type="datetimeFigureOut">
              <a:rPr lang="en-US" smtClean="0"/>
              <a:t>3/12/2023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192873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576F1A4-1578-4E8C-8640-64B02A45679E}" type="datetimeFigureOut">
              <a:rPr lang="en-US" smtClean="0"/>
              <a:t>3/12/2023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413211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576F1A4-1578-4E8C-8640-64B02A45679E}" type="datetimeFigureOut">
              <a:rPr lang="en-US" smtClean="0"/>
              <a:t>3/12/2023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142295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76F1A4-1578-4E8C-8640-64B02A45679E}"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395504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576F1A4-1578-4E8C-8640-64B02A45679E}" type="datetimeFigureOut">
              <a:rPr lang="en-US" smtClean="0"/>
              <a:t>3/12/2023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386130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576F1A4-1578-4E8C-8640-64B02A45679E}" type="datetimeFigureOut">
              <a:rPr lang="en-US" smtClean="0"/>
              <a:t>3/12/2023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258472CB-E95E-4B08-8DCE-27C73EA5A5C9}" type="slidenum">
              <a:rPr lang="en-US" smtClean="0"/>
              <a:t>‹#›</a:t>
            </a:fld>
            <a:endParaRPr lang="en-US"/>
          </a:p>
        </p:txBody>
      </p:sp>
    </p:spTree>
    <p:extLst>
      <p:ext uri="{BB962C8B-B14F-4D97-AF65-F5344CB8AC3E}">
        <p14:creationId xmlns:p14="http://schemas.microsoft.com/office/powerpoint/2010/main" val="183272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576F1A4-1578-4E8C-8640-64B02A45679E}" type="datetimeFigureOut">
              <a:rPr lang="en-US" smtClean="0"/>
              <a:t>3/12/2023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58472CB-E95E-4B08-8DCE-27C73EA5A5C9}" type="slidenum">
              <a:rPr lang="en-US" smtClean="0"/>
              <a:t>‹#›</a:t>
            </a:fld>
            <a:endParaRPr lang="en-US"/>
          </a:p>
        </p:txBody>
      </p:sp>
    </p:spTree>
    <p:extLst>
      <p:ext uri="{BB962C8B-B14F-4D97-AF65-F5344CB8AC3E}">
        <p14:creationId xmlns:p14="http://schemas.microsoft.com/office/powerpoint/2010/main" val="293415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fif"/><Relationship Id="rId3" Type="http://schemas.openxmlformats.org/officeDocument/2006/relationships/image" Target="../media/image17.jfif"/><Relationship Id="rId7" Type="http://schemas.openxmlformats.org/officeDocument/2006/relationships/image" Target="../media/image21.jfif"/><Relationship Id="rId2" Type="http://schemas.openxmlformats.org/officeDocument/2006/relationships/image" Target="../media/image16.jfif"/><Relationship Id="rId1" Type="http://schemas.openxmlformats.org/officeDocument/2006/relationships/slideLayout" Target="../slideLayouts/slideLayout2.xml"/><Relationship Id="rId6" Type="http://schemas.openxmlformats.org/officeDocument/2006/relationships/image" Target="../media/image20.jfif"/><Relationship Id="rId5" Type="http://schemas.openxmlformats.org/officeDocument/2006/relationships/image" Target="../media/image19.jfif"/><Relationship Id="rId4" Type="http://schemas.openxmlformats.org/officeDocument/2006/relationships/image" Target="../media/image18.jfif"/></Relationships>
</file>

<file path=ppt/slides/_rels/slide11.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2.xml"/><Relationship Id="rId4" Type="http://schemas.openxmlformats.org/officeDocument/2006/relationships/image" Target="../media/image25.jfif"/></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jfif"/><Relationship Id="rId1" Type="http://schemas.openxmlformats.org/officeDocument/2006/relationships/slideLayout" Target="../slideLayouts/slideLayout2.xml"/><Relationship Id="rId4" Type="http://schemas.openxmlformats.org/officeDocument/2006/relationships/image" Target="../media/image32.jfif"/></Relationships>
</file>

<file path=ppt/slides/_rels/slide16.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jfif"/><Relationship Id="rId1" Type="http://schemas.openxmlformats.org/officeDocument/2006/relationships/slideLayout" Target="../slideLayouts/slideLayout2.xml"/><Relationship Id="rId6" Type="http://schemas.openxmlformats.org/officeDocument/2006/relationships/image" Target="../media/image37.jfif"/><Relationship Id="rId5" Type="http://schemas.openxmlformats.org/officeDocument/2006/relationships/image" Target="../media/image36.jfif"/><Relationship Id="rId4" Type="http://schemas.openxmlformats.org/officeDocument/2006/relationships/image" Target="../media/image35.jfif"/></Relationships>
</file>

<file path=ppt/slides/_rels/slide17.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 Id="rId6" Type="http://schemas.openxmlformats.org/officeDocument/2006/relationships/image" Target="../media/image11.jfif"/><Relationship Id="rId5" Type="http://schemas.openxmlformats.org/officeDocument/2006/relationships/image" Target="../media/image10.jfif"/><Relationship Id="rId4" Type="http://schemas.openxmlformats.org/officeDocument/2006/relationships/image" Target="../media/image9.jfif"/></Relationships>
</file>

<file path=ppt/slides/_rels/slide7.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6440-C96D-4BF4-89C7-30C70A1B1FC9}"/>
              </a:ext>
            </a:extLst>
          </p:cNvPr>
          <p:cNvSpPr>
            <a:spLocks noGrp="1"/>
          </p:cNvSpPr>
          <p:nvPr>
            <p:ph type="ctrTitle"/>
          </p:nvPr>
        </p:nvSpPr>
        <p:spPr/>
        <p:txBody>
          <a:bodyPr>
            <a:normAutofit fontScale="90000"/>
          </a:bodyPr>
          <a:lstStyle/>
          <a:p>
            <a:pPr algn="ctr"/>
            <a:r>
              <a:rPr lang="en-US" dirty="0"/>
              <a:t> </a:t>
            </a:r>
            <a:r>
              <a:rPr lang="en-US" b="1" dirty="0">
                <a:solidFill>
                  <a:srgbClr val="FFFF00"/>
                </a:solidFill>
                <a:latin typeface="Comic Sans MS" panose="030F0702030302020204" pitchFamily="66" charset="0"/>
              </a:rPr>
              <a:t>5.3  Light reflects off different surfaces</a:t>
            </a:r>
            <a:br>
              <a:rPr lang="en-US" b="1" dirty="0">
                <a:solidFill>
                  <a:srgbClr val="FFFF00"/>
                </a:solidFill>
                <a:latin typeface="Comic Sans MS" panose="030F0702030302020204" pitchFamily="66" charset="0"/>
              </a:rPr>
            </a:br>
            <a:endParaRPr lang="en-US" b="1" dirty="0">
              <a:solidFill>
                <a:srgbClr val="FFFF00"/>
              </a:solidFill>
              <a:latin typeface="Comic Sans MS" panose="030F0702030302020204" pitchFamily="66" charset="0"/>
            </a:endParaRPr>
          </a:p>
        </p:txBody>
      </p:sp>
      <p:pic>
        <p:nvPicPr>
          <p:cNvPr id="7" name="Picture 6">
            <a:extLst>
              <a:ext uri="{FF2B5EF4-FFF2-40B4-BE49-F238E27FC236}">
                <a16:creationId xmlns:a16="http://schemas.microsoft.com/office/drawing/2014/main" id="{2D10F8AA-7F7F-3E8A-787B-10C666598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836" y="2147455"/>
            <a:ext cx="2770909" cy="2253095"/>
          </a:xfrm>
          <a:prstGeom prst="rect">
            <a:avLst/>
          </a:prstGeom>
        </p:spPr>
      </p:pic>
    </p:spTree>
    <p:extLst>
      <p:ext uri="{BB962C8B-B14F-4D97-AF65-F5344CB8AC3E}">
        <p14:creationId xmlns:p14="http://schemas.microsoft.com/office/powerpoint/2010/main" val="186497234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74AE-3B07-CA65-28BD-8A4158776F61}"/>
              </a:ext>
            </a:extLst>
          </p:cNvPr>
          <p:cNvSpPr>
            <a:spLocks noGrp="1"/>
          </p:cNvSpPr>
          <p:nvPr>
            <p:ph type="title"/>
          </p:nvPr>
        </p:nvSpPr>
        <p:spPr/>
        <p:txBody>
          <a:bodyPr/>
          <a:lstStyle/>
          <a:p>
            <a:pPr algn="ctr"/>
            <a:r>
              <a:rPr lang="en-US" dirty="0">
                <a:solidFill>
                  <a:srgbClr val="FFFF00"/>
                </a:solidFill>
              </a:rPr>
              <a:t>What is the importance of mirrors in our life?</a:t>
            </a:r>
            <a:br>
              <a:rPr lang="en-US" dirty="0"/>
            </a:br>
            <a:r>
              <a:rPr lang="en-US" dirty="0">
                <a:solidFill>
                  <a:srgbClr val="FFFF00"/>
                </a:solidFill>
                <a:latin typeface="Comic Sans MS" panose="030F0702030302020204" pitchFamily="66" charset="0"/>
              </a:rPr>
              <a:t>Imagine our life without mirrors.</a:t>
            </a:r>
          </a:p>
        </p:txBody>
      </p:sp>
      <p:pic>
        <p:nvPicPr>
          <p:cNvPr id="5" name="Content Placeholder 4">
            <a:extLst>
              <a:ext uri="{FF2B5EF4-FFF2-40B4-BE49-F238E27FC236}">
                <a16:creationId xmlns:a16="http://schemas.microsoft.com/office/drawing/2014/main" id="{24751C16-2E7F-7C9E-5695-7F079E4EA9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5972" y="320792"/>
            <a:ext cx="2522031" cy="2821998"/>
          </a:xfrm>
        </p:spPr>
      </p:pic>
      <p:pic>
        <p:nvPicPr>
          <p:cNvPr id="7" name="Picture 6">
            <a:extLst>
              <a:ext uri="{FF2B5EF4-FFF2-40B4-BE49-F238E27FC236}">
                <a16:creationId xmlns:a16="http://schemas.microsoft.com/office/drawing/2014/main" id="{CD3F1E28-585F-7699-28C6-F4692BC71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124" y="64357"/>
            <a:ext cx="2161309" cy="2703992"/>
          </a:xfrm>
          <a:prstGeom prst="rect">
            <a:avLst/>
          </a:prstGeom>
        </p:spPr>
      </p:pic>
      <p:pic>
        <p:nvPicPr>
          <p:cNvPr id="9" name="Picture 8">
            <a:extLst>
              <a:ext uri="{FF2B5EF4-FFF2-40B4-BE49-F238E27FC236}">
                <a16:creationId xmlns:a16="http://schemas.microsoft.com/office/drawing/2014/main" id="{A81FFEE2-9B01-92A3-6037-B6F27701E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0530" y="4574724"/>
            <a:ext cx="2624238" cy="2300591"/>
          </a:xfrm>
          <a:prstGeom prst="rect">
            <a:avLst/>
          </a:prstGeom>
        </p:spPr>
      </p:pic>
      <p:pic>
        <p:nvPicPr>
          <p:cNvPr id="11" name="Picture 10">
            <a:extLst>
              <a:ext uri="{FF2B5EF4-FFF2-40B4-BE49-F238E27FC236}">
                <a16:creationId xmlns:a16="http://schemas.microsoft.com/office/drawing/2014/main" id="{7189C76C-BBBE-406D-EA7F-BC60147B56F8}"/>
              </a:ext>
            </a:extLst>
          </p:cNvPr>
          <p:cNvPicPr>
            <a:picLocks noChangeAspect="1"/>
          </p:cNvPicPr>
          <p:nvPr/>
        </p:nvPicPr>
        <p:blipFill rotWithShape="1">
          <a:blip r:embed="rId5">
            <a:extLst>
              <a:ext uri="{28A0092B-C50C-407E-A947-70E740481C1C}">
                <a14:useLocalDpi xmlns:a14="http://schemas.microsoft.com/office/drawing/2010/main" val="0"/>
              </a:ext>
            </a:extLst>
          </a:blip>
          <a:srcRect r="3605" b="7541"/>
          <a:stretch/>
        </p:blipFill>
        <p:spPr>
          <a:xfrm>
            <a:off x="6080480" y="3107506"/>
            <a:ext cx="2504209" cy="2821998"/>
          </a:xfrm>
          <a:prstGeom prst="rect">
            <a:avLst/>
          </a:prstGeom>
        </p:spPr>
      </p:pic>
      <p:pic>
        <p:nvPicPr>
          <p:cNvPr id="13" name="Picture 12">
            <a:extLst>
              <a:ext uri="{FF2B5EF4-FFF2-40B4-BE49-F238E27FC236}">
                <a16:creationId xmlns:a16="http://schemas.microsoft.com/office/drawing/2014/main" id="{EBB77622-6C91-567F-6FFC-5D26D4D636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4339" y="365954"/>
            <a:ext cx="2481247" cy="2100798"/>
          </a:xfrm>
          <a:prstGeom prst="rect">
            <a:avLst/>
          </a:prstGeom>
        </p:spPr>
      </p:pic>
      <p:pic>
        <p:nvPicPr>
          <p:cNvPr id="15" name="Picture 14">
            <a:extLst>
              <a:ext uri="{FF2B5EF4-FFF2-40B4-BE49-F238E27FC236}">
                <a16:creationId xmlns:a16="http://schemas.microsoft.com/office/drawing/2014/main" id="{9AC74754-DD9C-5069-2F09-A70A784313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1658" y="2668892"/>
            <a:ext cx="1945582" cy="2100798"/>
          </a:xfrm>
          <a:prstGeom prst="rect">
            <a:avLst/>
          </a:prstGeom>
        </p:spPr>
      </p:pic>
      <p:pic>
        <p:nvPicPr>
          <p:cNvPr id="17" name="Picture 16">
            <a:extLst>
              <a:ext uri="{FF2B5EF4-FFF2-40B4-BE49-F238E27FC236}">
                <a16:creationId xmlns:a16="http://schemas.microsoft.com/office/drawing/2014/main" id="{C5D701F5-78F5-2D03-CFA6-136CC6452F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5210" y="3765372"/>
            <a:ext cx="2410461" cy="1618704"/>
          </a:xfrm>
          <a:prstGeom prst="rect">
            <a:avLst/>
          </a:prstGeom>
        </p:spPr>
      </p:pic>
    </p:spTree>
    <p:extLst>
      <p:ext uri="{BB962C8B-B14F-4D97-AF65-F5344CB8AC3E}">
        <p14:creationId xmlns:p14="http://schemas.microsoft.com/office/powerpoint/2010/main" val="18413989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A6537F-24D6-02D5-711F-339AC85FD884}"/>
              </a:ext>
            </a:extLst>
          </p:cNvPr>
          <p:cNvSpPr>
            <a:spLocks noGrp="1"/>
          </p:cNvSpPr>
          <p:nvPr>
            <p:ph idx="1"/>
          </p:nvPr>
        </p:nvSpPr>
        <p:spPr/>
        <p:txBody>
          <a:bodyPr/>
          <a:lstStyle/>
          <a:p>
            <a:r>
              <a:rPr lang="en-US" dirty="0">
                <a:latin typeface="Comic Sans MS" panose="030F0702030302020204" pitchFamily="66" charset="0"/>
              </a:rPr>
              <a:t>1- Imagine you are riding the bike in the photo. Describe the way the light travels when you see a bike behind you in the rear view mirror.</a:t>
            </a:r>
          </a:p>
          <a:p>
            <a:r>
              <a:rPr lang="en-US" dirty="0">
                <a:solidFill>
                  <a:srgbClr val="00B0F0"/>
                </a:solidFill>
                <a:latin typeface="Comic Sans MS" panose="030F0702030302020204" pitchFamily="66" charset="0"/>
              </a:rPr>
              <a:t>Light travels from the bike behind me to my rear view mirror. Light reflects off the mirror into my eyes.</a:t>
            </a:r>
          </a:p>
          <a:p>
            <a:r>
              <a:rPr lang="en-US" dirty="0">
                <a:latin typeface="Comic Sans MS" panose="030F0702030302020204" pitchFamily="66" charset="0"/>
              </a:rPr>
              <a:t> 2- How does the mirror in the shop help the shop manager? </a:t>
            </a:r>
          </a:p>
          <a:p>
            <a:r>
              <a:rPr lang="en-US" dirty="0">
                <a:solidFill>
                  <a:srgbClr val="00B0F0"/>
                </a:solidFill>
                <a:latin typeface="Comic Sans MS" panose="030F0702030302020204" pitchFamily="66" charset="0"/>
              </a:rPr>
              <a:t>The shop manager can see what people are doing at the back of the shop. Light travels from the people to the mirror .Light reflects off the mirror into the shop manager’s eye.</a:t>
            </a:r>
          </a:p>
          <a:p>
            <a:r>
              <a:rPr lang="en-US" dirty="0">
                <a:latin typeface="Comic Sans MS" panose="030F0702030302020204" pitchFamily="66" charset="0"/>
              </a:rPr>
              <a:t>3- How does the mirror help the dentist to see the patient’s teeth?</a:t>
            </a:r>
          </a:p>
          <a:p>
            <a:r>
              <a:rPr lang="en-US" dirty="0">
                <a:solidFill>
                  <a:srgbClr val="00B0F0"/>
                </a:solidFill>
                <a:latin typeface="Comic Sans MS" panose="030F0702030302020204" pitchFamily="66" charset="0"/>
              </a:rPr>
              <a:t>Light from the patient's teeth travels to the mirror ,the light reflects off the mirror into the dentist’s eyes.</a:t>
            </a:r>
          </a:p>
        </p:txBody>
      </p:sp>
      <p:pic>
        <p:nvPicPr>
          <p:cNvPr id="5" name="Picture 4">
            <a:extLst>
              <a:ext uri="{FF2B5EF4-FFF2-40B4-BE49-F238E27FC236}">
                <a16:creationId xmlns:a16="http://schemas.microsoft.com/office/drawing/2014/main" id="{90921A3E-F129-CB81-4D3E-8057322E6037}"/>
              </a:ext>
            </a:extLst>
          </p:cNvPr>
          <p:cNvPicPr>
            <a:picLocks noChangeAspect="1"/>
          </p:cNvPicPr>
          <p:nvPr/>
        </p:nvPicPr>
        <p:blipFill rotWithShape="1">
          <a:blip r:embed="rId2">
            <a:extLst>
              <a:ext uri="{28A0092B-C50C-407E-A947-70E740481C1C}">
                <a14:useLocalDpi xmlns:a14="http://schemas.microsoft.com/office/drawing/2010/main" val="0"/>
              </a:ext>
            </a:extLst>
          </a:blip>
          <a:srcRect b="7512"/>
          <a:stretch/>
        </p:blipFill>
        <p:spPr>
          <a:xfrm>
            <a:off x="0" y="0"/>
            <a:ext cx="3449782" cy="2299855"/>
          </a:xfrm>
          <a:prstGeom prst="rect">
            <a:avLst/>
          </a:prstGeom>
        </p:spPr>
      </p:pic>
      <p:pic>
        <p:nvPicPr>
          <p:cNvPr id="7" name="Picture 6">
            <a:extLst>
              <a:ext uri="{FF2B5EF4-FFF2-40B4-BE49-F238E27FC236}">
                <a16:creationId xmlns:a16="http://schemas.microsoft.com/office/drawing/2014/main" id="{4204FAD1-FA88-8CF6-2D08-C62209EA6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9855"/>
            <a:ext cx="3449782" cy="2466109"/>
          </a:xfrm>
          <a:prstGeom prst="rect">
            <a:avLst/>
          </a:prstGeom>
        </p:spPr>
      </p:pic>
      <p:pic>
        <p:nvPicPr>
          <p:cNvPr id="9" name="Picture 8">
            <a:extLst>
              <a:ext uri="{FF2B5EF4-FFF2-40B4-BE49-F238E27FC236}">
                <a16:creationId xmlns:a16="http://schemas.microsoft.com/office/drawing/2014/main" id="{6D2CA343-CB32-EA97-2B08-488884133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65964"/>
            <a:ext cx="3449782" cy="2092036"/>
          </a:xfrm>
          <a:prstGeom prst="rect">
            <a:avLst/>
          </a:prstGeom>
        </p:spPr>
      </p:pic>
    </p:spTree>
    <p:extLst>
      <p:ext uri="{BB962C8B-B14F-4D97-AF65-F5344CB8AC3E}">
        <p14:creationId xmlns:p14="http://schemas.microsoft.com/office/powerpoint/2010/main" val="37006331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B788-FC9A-1F81-F0C8-9873A4D7B14E}"/>
              </a:ext>
            </a:extLst>
          </p:cNvPr>
          <p:cNvSpPr>
            <a:spLocks noGrp="1"/>
          </p:cNvSpPr>
          <p:nvPr>
            <p:ph type="title"/>
          </p:nvPr>
        </p:nvSpPr>
        <p:spPr/>
        <p:txBody>
          <a:bodyPr>
            <a:normAutofit/>
          </a:bodyPr>
          <a:lstStyle/>
          <a:p>
            <a:pPr algn="ctr"/>
            <a:r>
              <a:rPr lang="en-US" sz="4000" dirty="0">
                <a:solidFill>
                  <a:srgbClr val="FFFF00"/>
                </a:solidFill>
                <a:latin typeface="Comic Sans MS" panose="030F0702030302020204" pitchFamily="66" charset="0"/>
              </a:rPr>
              <a:t>Do some surfaces reflect light better than others? </a:t>
            </a:r>
          </a:p>
        </p:txBody>
      </p:sp>
      <p:sp>
        <p:nvSpPr>
          <p:cNvPr id="3" name="Content Placeholder 2">
            <a:extLst>
              <a:ext uri="{FF2B5EF4-FFF2-40B4-BE49-F238E27FC236}">
                <a16:creationId xmlns:a16="http://schemas.microsoft.com/office/drawing/2014/main" id="{F54F9D58-BDBD-14ED-CCB3-4B701D877414}"/>
              </a:ext>
            </a:extLst>
          </p:cNvPr>
          <p:cNvSpPr>
            <a:spLocks noGrp="1"/>
          </p:cNvSpPr>
          <p:nvPr>
            <p:ph idx="1"/>
          </p:nvPr>
        </p:nvSpPr>
        <p:spPr>
          <a:xfrm>
            <a:off x="3616036" y="864108"/>
            <a:ext cx="7568432" cy="2564892"/>
          </a:xfrm>
        </p:spPr>
        <p:txBody>
          <a:bodyPr/>
          <a:lstStyle/>
          <a:p>
            <a:r>
              <a:rPr lang="en-US" dirty="0"/>
              <a:t>Arun can see himself in the mirror. </a:t>
            </a:r>
          </a:p>
          <a:p>
            <a:r>
              <a:rPr lang="en-US" dirty="0"/>
              <a:t>The mirror </a:t>
            </a:r>
            <a:r>
              <a:rPr lang="en-US" b="1" dirty="0">
                <a:solidFill>
                  <a:srgbClr val="FF0000"/>
                </a:solidFill>
              </a:rPr>
              <a:t>reflects </a:t>
            </a:r>
            <a:r>
              <a:rPr lang="en-US" dirty="0"/>
              <a:t>his image back to him. </a:t>
            </a:r>
          </a:p>
          <a:p>
            <a:r>
              <a:rPr lang="en-US" dirty="0"/>
              <a:t>Marcus can’t see himself in the wooden chopping board. </a:t>
            </a:r>
          </a:p>
          <a:p>
            <a:r>
              <a:rPr lang="en-US" dirty="0"/>
              <a:t>The wooden surface </a:t>
            </a:r>
            <a:r>
              <a:rPr lang="en-US" b="1" dirty="0">
                <a:solidFill>
                  <a:srgbClr val="FF0000"/>
                </a:solidFill>
              </a:rPr>
              <a:t>absorbs</a:t>
            </a:r>
            <a:r>
              <a:rPr lang="en-US" dirty="0"/>
              <a:t> light</a:t>
            </a:r>
            <a:r>
              <a:rPr lang="en-US" b="1" dirty="0">
                <a:solidFill>
                  <a:srgbClr val="00B0F0"/>
                </a:solidFill>
              </a:rPr>
              <a:t>. It takes the light in and does not reflect it. </a:t>
            </a:r>
          </a:p>
        </p:txBody>
      </p:sp>
      <p:pic>
        <p:nvPicPr>
          <p:cNvPr id="5" name="Picture 4">
            <a:extLst>
              <a:ext uri="{FF2B5EF4-FFF2-40B4-BE49-F238E27FC236}">
                <a16:creationId xmlns:a16="http://schemas.microsoft.com/office/drawing/2014/main" id="{6B3E1243-F0BC-6953-FE19-483F94E7C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654" y="3204107"/>
            <a:ext cx="5403273" cy="3321383"/>
          </a:xfrm>
          <a:prstGeom prst="rect">
            <a:avLst/>
          </a:prstGeom>
        </p:spPr>
      </p:pic>
    </p:spTree>
    <p:extLst>
      <p:ext uri="{BB962C8B-B14F-4D97-AF65-F5344CB8AC3E}">
        <p14:creationId xmlns:p14="http://schemas.microsoft.com/office/powerpoint/2010/main" val="2383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CFBE-576F-5CAC-AAC8-AE1543433EF9}"/>
              </a:ext>
            </a:extLst>
          </p:cNvPr>
          <p:cNvSpPr>
            <a:spLocks noGrp="1"/>
          </p:cNvSpPr>
          <p:nvPr>
            <p:ph type="title"/>
          </p:nvPr>
        </p:nvSpPr>
        <p:spPr>
          <a:xfrm>
            <a:off x="110836" y="1123837"/>
            <a:ext cx="3200399" cy="4601183"/>
          </a:xfrm>
        </p:spPr>
        <p:txBody>
          <a:bodyPr>
            <a:normAutofit/>
          </a:bodyPr>
          <a:lstStyle/>
          <a:p>
            <a:pPr algn="ctr"/>
            <a:r>
              <a:rPr lang="en-US" sz="4400" b="1" dirty="0">
                <a:solidFill>
                  <a:srgbClr val="FFFF00"/>
                </a:solidFill>
                <a:latin typeface="Comic Sans MS" panose="030F0702030302020204" pitchFamily="66" charset="0"/>
              </a:rPr>
              <a:t>Absorb is to take in a substance.</a:t>
            </a:r>
            <a:br>
              <a:rPr lang="en-US" sz="4400" b="1" dirty="0">
                <a:solidFill>
                  <a:srgbClr val="FFFF00"/>
                </a:solidFill>
                <a:latin typeface="Comic Sans MS" panose="030F0702030302020204" pitchFamily="66" charset="0"/>
              </a:rPr>
            </a:br>
            <a:endParaRPr lang="en-US" sz="4400" b="1" dirty="0">
              <a:solidFill>
                <a:srgbClr val="FFFF00"/>
              </a:solidFill>
              <a:latin typeface="Comic Sans MS" panose="030F0702030302020204" pitchFamily="66" charset="0"/>
            </a:endParaRPr>
          </a:p>
        </p:txBody>
      </p:sp>
      <p:pic>
        <p:nvPicPr>
          <p:cNvPr id="5" name="Content Placeholder 4">
            <a:extLst>
              <a:ext uri="{FF2B5EF4-FFF2-40B4-BE49-F238E27FC236}">
                <a16:creationId xmlns:a16="http://schemas.microsoft.com/office/drawing/2014/main" id="{3DD384EC-ECC4-F76D-4C64-70B9FAF7E1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7726" y="863600"/>
            <a:ext cx="6557224" cy="5121275"/>
          </a:xfrm>
        </p:spPr>
      </p:pic>
    </p:spTree>
    <p:extLst>
      <p:ext uri="{BB962C8B-B14F-4D97-AF65-F5344CB8AC3E}">
        <p14:creationId xmlns:p14="http://schemas.microsoft.com/office/powerpoint/2010/main" val="361565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55FBF-D074-9C0D-6E53-E99D4E23656A}"/>
              </a:ext>
            </a:extLst>
          </p:cNvPr>
          <p:cNvSpPr>
            <a:spLocks noGrp="1"/>
          </p:cNvSpPr>
          <p:nvPr>
            <p:ph idx="1"/>
          </p:nvPr>
        </p:nvSpPr>
        <p:spPr/>
        <p:txBody>
          <a:bodyPr>
            <a:normAutofit/>
          </a:bodyPr>
          <a:lstStyle/>
          <a:p>
            <a:r>
              <a:rPr lang="en-US" sz="3200" dirty="0">
                <a:latin typeface="Comic Sans MS" panose="030F0702030302020204" pitchFamily="66" charset="0"/>
              </a:rPr>
              <a:t>All objects ………….</a:t>
            </a:r>
          </a:p>
          <a:p>
            <a:r>
              <a:rPr lang="en-US" sz="3200" dirty="0">
                <a:latin typeface="Comic Sans MS" panose="030F0702030302020204" pitchFamily="66" charset="0"/>
              </a:rPr>
              <a:t>1- Reflect light       </a:t>
            </a:r>
          </a:p>
          <a:p>
            <a:r>
              <a:rPr lang="en-US" sz="3200" dirty="0">
                <a:solidFill>
                  <a:srgbClr val="FF0000"/>
                </a:solidFill>
                <a:latin typeface="Comic Sans MS" panose="030F0702030302020204" pitchFamily="66" charset="0"/>
              </a:rPr>
              <a:t>……………. Or….. </a:t>
            </a:r>
          </a:p>
          <a:p>
            <a:r>
              <a:rPr lang="en-US" sz="3200" dirty="0">
                <a:latin typeface="Comic Sans MS" panose="030F0702030302020204" pitchFamily="66" charset="0"/>
              </a:rPr>
              <a:t>2- Absorb light. </a:t>
            </a:r>
          </a:p>
        </p:txBody>
      </p:sp>
      <p:pic>
        <p:nvPicPr>
          <p:cNvPr id="5" name="Picture 4">
            <a:extLst>
              <a:ext uri="{FF2B5EF4-FFF2-40B4-BE49-F238E27FC236}">
                <a16:creationId xmlns:a16="http://schemas.microsoft.com/office/drawing/2014/main" id="{CC046D74-D76C-2C07-D477-146E707FA37B}"/>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966363" y="1346055"/>
            <a:ext cx="3422073" cy="2082945"/>
          </a:xfrm>
          <a:prstGeom prst="rect">
            <a:avLst/>
          </a:prstGeom>
        </p:spPr>
      </p:pic>
      <p:pic>
        <p:nvPicPr>
          <p:cNvPr id="7" name="Picture 6">
            <a:extLst>
              <a:ext uri="{FF2B5EF4-FFF2-40B4-BE49-F238E27FC236}">
                <a16:creationId xmlns:a16="http://schemas.microsoft.com/office/drawing/2014/main" id="{9DB8053C-6251-4DB5-4964-A2300797D118}"/>
              </a:ext>
            </a:extLst>
          </p:cNvPr>
          <p:cNvPicPr>
            <a:picLocks noChangeAspect="1"/>
          </p:cNvPicPr>
          <p:nvPr/>
        </p:nvPicPr>
        <p:blipFill rotWithShape="1">
          <a:blip r:embed="rId3">
            <a:extLst>
              <a:ext uri="{28A0092B-C50C-407E-A947-70E740481C1C}">
                <a14:useLocalDpi xmlns:a14="http://schemas.microsoft.com/office/drawing/2010/main" val="0"/>
              </a:ext>
            </a:extLst>
          </a:blip>
          <a:srcRect t="15058" r="392"/>
          <a:stretch/>
        </p:blipFill>
        <p:spPr>
          <a:xfrm>
            <a:off x="7869383" y="3893128"/>
            <a:ext cx="3519054" cy="2258290"/>
          </a:xfrm>
          <a:prstGeom prst="rect">
            <a:avLst/>
          </a:prstGeom>
        </p:spPr>
      </p:pic>
    </p:spTree>
    <p:extLst>
      <p:ext uri="{BB962C8B-B14F-4D97-AF65-F5344CB8AC3E}">
        <p14:creationId xmlns:p14="http://schemas.microsoft.com/office/powerpoint/2010/main" val="98289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BCEAC-6468-706F-C491-D1A45125A804}"/>
              </a:ext>
            </a:extLst>
          </p:cNvPr>
          <p:cNvSpPr>
            <a:spLocks noGrp="1"/>
          </p:cNvSpPr>
          <p:nvPr>
            <p:ph idx="1"/>
          </p:nvPr>
        </p:nvSpPr>
        <p:spPr/>
        <p:txBody>
          <a:bodyPr/>
          <a:lstStyle/>
          <a:p>
            <a:r>
              <a:rPr lang="en-US" sz="2400" dirty="0">
                <a:latin typeface="Comic Sans MS" panose="030F0702030302020204" pitchFamily="66" charset="0"/>
              </a:rPr>
              <a:t>A piece of paper  is smooth and flat.</a:t>
            </a:r>
          </a:p>
          <a:p>
            <a:r>
              <a:rPr lang="en-US" sz="2400" dirty="0">
                <a:latin typeface="Comic Sans MS" panose="030F0702030302020204" pitchFamily="66" charset="0"/>
              </a:rPr>
              <a:t>Can you see your picture through it?</a:t>
            </a:r>
          </a:p>
          <a:p>
            <a:r>
              <a:rPr lang="en-US" sz="2400" dirty="0">
                <a:latin typeface="Comic Sans MS" panose="030F0702030302020204" pitchFamily="66" charset="0"/>
              </a:rPr>
              <a:t>But…….why not?!!!</a:t>
            </a:r>
          </a:p>
          <a:p>
            <a:r>
              <a:rPr lang="en-US" sz="2400" dirty="0">
                <a:latin typeface="Comic Sans MS" panose="030F0702030302020204" pitchFamily="66" charset="0"/>
              </a:rPr>
              <a:t>Let’s look at a piece of paper under a microscope…….</a:t>
            </a:r>
          </a:p>
          <a:p>
            <a:r>
              <a:rPr lang="en-US" sz="2400" dirty="0">
                <a:latin typeface="Comic Sans MS" panose="030F0702030302020204" pitchFamily="66" charset="0"/>
              </a:rPr>
              <a:t> The microscope makes everything bigger </a:t>
            </a:r>
          </a:p>
          <a:p>
            <a:r>
              <a:rPr lang="en-US" sz="2400" dirty="0">
                <a:latin typeface="Comic Sans MS" panose="030F0702030302020204" pitchFamily="66" charset="0"/>
              </a:rPr>
              <a:t>The paper contains lots of bumps. </a:t>
            </a:r>
          </a:p>
          <a:p>
            <a:r>
              <a:rPr lang="en-US" sz="2400" dirty="0">
                <a:latin typeface="Comic Sans MS" panose="030F0702030302020204" pitchFamily="66" charset="0"/>
              </a:rPr>
              <a:t>You can  see the bumps that you can’t see with your eyes.</a:t>
            </a:r>
          </a:p>
          <a:p>
            <a:r>
              <a:rPr lang="en-US" sz="2400" dirty="0">
                <a:latin typeface="Comic Sans MS" panose="030F0702030302020204" pitchFamily="66" charset="0"/>
              </a:rPr>
              <a:t> Because its surface is not completely smooth, paper </a:t>
            </a:r>
            <a:r>
              <a:rPr lang="en-US" sz="2400" b="1" dirty="0">
                <a:solidFill>
                  <a:srgbClr val="FF0000"/>
                </a:solidFill>
                <a:latin typeface="Comic Sans MS" panose="030F0702030302020204" pitchFamily="66" charset="0"/>
              </a:rPr>
              <a:t>absorbs</a:t>
            </a:r>
            <a:r>
              <a:rPr lang="en-US" sz="2400" dirty="0">
                <a:latin typeface="Comic Sans MS" panose="030F0702030302020204" pitchFamily="66" charset="0"/>
              </a:rPr>
              <a:t> </a:t>
            </a:r>
            <a:r>
              <a:rPr lang="en-US" sz="2400" b="1" dirty="0">
                <a:solidFill>
                  <a:srgbClr val="FF0000"/>
                </a:solidFill>
                <a:latin typeface="Comic Sans MS" panose="030F0702030302020204" pitchFamily="66" charset="0"/>
              </a:rPr>
              <a:t>a lot more light </a:t>
            </a:r>
            <a:r>
              <a:rPr lang="en-US" sz="2400" dirty="0">
                <a:latin typeface="Comic Sans MS" panose="030F0702030302020204" pitchFamily="66" charset="0"/>
              </a:rPr>
              <a:t>than it reflects</a:t>
            </a:r>
          </a:p>
          <a:p>
            <a:endParaRPr lang="en-US" dirty="0"/>
          </a:p>
        </p:txBody>
      </p:sp>
      <p:pic>
        <p:nvPicPr>
          <p:cNvPr id="5" name="Picture 4">
            <a:extLst>
              <a:ext uri="{FF2B5EF4-FFF2-40B4-BE49-F238E27FC236}">
                <a16:creationId xmlns:a16="http://schemas.microsoft.com/office/drawing/2014/main" id="{D3FA484D-0F4A-2341-C56D-7F1D16168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5745"/>
            <a:ext cx="3463636" cy="2576946"/>
          </a:xfrm>
          <a:prstGeom prst="rect">
            <a:avLst/>
          </a:prstGeom>
        </p:spPr>
      </p:pic>
      <p:pic>
        <p:nvPicPr>
          <p:cNvPr id="7" name="Picture 6">
            <a:extLst>
              <a:ext uri="{FF2B5EF4-FFF2-40B4-BE49-F238E27FC236}">
                <a16:creationId xmlns:a16="http://schemas.microsoft.com/office/drawing/2014/main" id="{5187170C-E25B-8AC1-983A-6F96958EB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2691"/>
            <a:ext cx="3463637" cy="2981325"/>
          </a:xfrm>
          <a:prstGeom prst="rect">
            <a:avLst/>
          </a:prstGeom>
        </p:spPr>
      </p:pic>
      <p:pic>
        <p:nvPicPr>
          <p:cNvPr id="9" name="Picture 8">
            <a:extLst>
              <a:ext uri="{FF2B5EF4-FFF2-40B4-BE49-F238E27FC236}">
                <a16:creationId xmlns:a16="http://schemas.microsoft.com/office/drawing/2014/main" id="{93C5036D-2EE9-C578-824E-C556990A1347}"/>
              </a:ext>
            </a:extLst>
          </p:cNvPr>
          <p:cNvPicPr>
            <a:picLocks noChangeAspect="1"/>
          </p:cNvPicPr>
          <p:nvPr/>
        </p:nvPicPr>
        <p:blipFill rotWithShape="1">
          <a:blip r:embed="rId4">
            <a:extLst>
              <a:ext uri="{28A0092B-C50C-407E-A947-70E740481C1C}">
                <a14:useLocalDpi xmlns:a14="http://schemas.microsoft.com/office/drawing/2010/main" val="0"/>
              </a:ext>
            </a:extLst>
          </a:blip>
          <a:srcRect b="9602"/>
          <a:stretch/>
        </p:blipFill>
        <p:spPr>
          <a:xfrm>
            <a:off x="9801177" y="595745"/>
            <a:ext cx="1919768" cy="2308584"/>
          </a:xfrm>
          <a:prstGeom prst="rect">
            <a:avLst/>
          </a:prstGeom>
        </p:spPr>
      </p:pic>
    </p:spTree>
    <p:extLst>
      <p:ext uri="{BB962C8B-B14F-4D97-AF65-F5344CB8AC3E}">
        <p14:creationId xmlns:p14="http://schemas.microsoft.com/office/powerpoint/2010/main" val="409145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additive="base">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additive="base">
                                        <p:cTn id="5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additive="base">
                                        <p:cTn id="6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67C9-375E-39C8-47CD-B995E2BA7B7A}"/>
              </a:ext>
            </a:extLst>
          </p:cNvPr>
          <p:cNvSpPr>
            <a:spLocks noGrp="1"/>
          </p:cNvSpPr>
          <p:nvPr>
            <p:ph type="title"/>
          </p:nvPr>
        </p:nvSpPr>
        <p:spPr>
          <a:xfrm>
            <a:off x="252919" y="864108"/>
            <a:ext cx="2947482" cy="4860912"/>
          </a:xfrm>
        </p:spPr>
        <p:txBody>
          <a:bodyPr>
            <a:normAutofit fontScale="90000"/>
          </a:bodyPr>
          <a:lstStyle/>
          <a:p>
            <a:pPr algn="ctr"/>
            <a:r>
              <a:rPr lang="en-US" sz="2800" dirty="0">
                <a:solidFill>
                  <a:schemeClr val="bg1"/>
                </a:solidFill>
                <a:latin typeface="Comic Sans MS" panose="030F0702030302020204" pitchFamily="66" charset="0"/>
              </a:rPr>
              <a:t>If a surface </a:t>
            </a:r>
            <a:r>
              <a:rPr lang="en-US" sz="2800" b="1" dirty="0">
                <a:solidFill>
                  <a:srgbClr val="FFFF00"/>
                </a:solidFill>
                <a:latin typeface="Comic Sans MS" panose="030F0702030302020204" pitchFamily="66" charset="0"/>
              </a:rPr>
              <a:t>reflects</a:t>
            </a:r>
            <a:r>
              <a:rPr lang="en-US" sz="2800" dirty="0">
                <a:solidFill>
                  <a:schemeClr val="bg1"/>
                </a:solidFill>
                <a:latin typeface="Comic Sans MS" panose="030F0702030302020204" pitchFamily="66" charset="0"/>
              </a:rPr>
              <a:t> light very well, you will be able to see your reflection in the surface. If you can’t see your reflection at all in a surface it means the surface </a:t>
            </a:r>
            <a:r>
              <a:rPr lang="en-US" sz="2800" b="1" dirty="0">
                <a:solidFill>
                  <a:srgbClr val="FFFF00"/>
                </a:solidFill>
                <a:latin typeface="Comic Sans MS" panose="030F0702030302020204" pitchFamily="66" charset="0"/>
              </a:rPr>
              <a:t>absorbs</a:t>
            </a:r>
            <a:r>
              <a:rPr lang="en-US" sz="2800" dirty="0">
                <a:solidFill>
                  <a:schemeClr val="bg1"/>
                </a:solidFill>
                <a:latin typeface="Comic Sans MS" panose="030F0702030302020204" pitchFamily="66" charset="0"/>
              </a:rPr>
              <a:t> light.</a:t>
            </a:r>
            <a:br>
              <a:rPr lang="en-US" sz="2800" dirty="0">
                <a:solidFill>
                  <a:schemeClr val="bg1"/>
                </a:solidFill>
                <a:latin typeface="Comic Sans MS" panose="030F0702030302020204" pitchFamily="66" charset="0"/>
              </a:rPr>
            </a:br>
            <a:endParaRPr lang="en-US" sz="2800" dirty="0">
              <a:solidFill>
                <a:schemeClr val="bg1"/>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6D9C204D-6B85-6CD5-F80F-6413BC31DE20}"/>
              </a:ext>
            </a:extLst>
          </p:cNvPr>
          <p:cNvSpPr>
            <a:spLocks noGrp="1"/>
          </p:cNvSpPr>
          <p:nvPr>
            <p:ph idx="1"/>
          </p:nvPr>
        </p:nvSpPr>
        <p:spPr>
          <a:xfrm>
            <a:off x="3869268" y="221673"/>
            <a:ext cx="7315200" cy="1525798"/>
          </a:xfrm>
        </p:spPr>
        <p:txBody>
          <a:bodyPr>
            <a:normAutofit/>
          </a:bodyPr>
          <a:lstStyle/>
          <a:p>
            <a:pPr algn="ctr"/>
            <a:r>
              <a:rPr lang="en-US" sz="2800" dirty="0">
                <a:latin typeface="Comic Sans MS" panose="030F0702030302020204" pitchFamily="66" charset="0"/>
              </a:rPr>
              <a:t>Mention which surface has </a:t>
            </a:r>
          </a:p>
          <a:p>
            <a:pPr algn="ctr"/>
            <a:r>
              <a:rPr lang="en-US" sz="2800" dirty="0">
                <a:latin typeface="Comic Sans MS" panose="030F0702030302020204" pitchFamily="66" charset="0"/>
              </a:rPr>
              <a:t> </a:t>
            </a:r>
            <a:r>
              <a:rPr lang="en-US" sz="2800" dirty="0">
                <a:solidFill>
                  <a:srgbClr val="FF0000"/>
                </a:solidFill>
                <a:latin typeface="Comic Sans MS" panose="030F0702030302020204" pitchFamily="66" charset="0"/>
              </a:rPr>
              <a:t>Perfect reﬂection </a:t>
            </a:r>
            <a:r>
              <a:rPr lang="en-US" sz="2800" dirty="0">
                <a:latin typeface="Comic Sans MS" panose="030F0702030302020204" pitchFamily="66" charset="0"/>
              </a:rPr>
              <a:t>,</a:t>
            </a:r>
            <a:r>
              <a:rPr lang="en-US" sz="2800" dirty="0">
                <a:solidFill>
                  <a:srgbClr val="00B0F0"/>
                </a:solidFill>
                <a:latin typeface="Comic Sans MS" panose="030F0702030302020204" pitchFamily="66" charset="0"/>
              </a:rPr>
              <a:t>Fairly good reﬂection  </a:t>
            </a:r>
            <a:r>
              <a:rPr lang="en-US" sz="2800" dirty="0">
                <a:solidFill>
                  <a:srgbClr val="00B050"/>
                </a:solidFill>
                <a:latin typeface="Comic Sans MS" panose="030F0702030302020204" pitchFamily="66" charset="0"/>
              </a:rPr>
              <a:t>Poor reﬂection </a:t>
            </a:r>
            <a:r>
              <a:rPr lang="en-US" sz="2800" dirty="0">
                <a:latin typeface="Comic Sans MS" panose="030F0702030302020204" pitchFamily="66" charset="0"/>
              </a:rPr>
              <a:t>or  </a:t>
            </a:r>
            <a:r>
              <a:rPr lang="en-US" sz="2800" dirty="0">
                <a:solidFill>
                  <a:srgbClr val="7030A0"/>
                </a:solidFill>
                <a:latin typeface="Comic Sans MS" panose="030F0702030302020204" pitchFamily="66" charset="0"/>
              </a:rPr>
              <a:t>No reﬂection </a:t>
            </a:r>
            <a:r>
              <a:rPr lang="en-US" sz="2800" dirty="0">
                <a:latin typeface="Comic Sans MS" panose="030F0702030302020204" pitchFamily="66" charset="0"/>
              </a:rPr>
              <a:t>?</a:t>
            </a:r>
          </a:p>
        </p:txBody>
      </p:sp>
      <p:pic>
        <p:nvPicPr>
          <p:cNvPr id="5" name="Picture 4">
            <a:extLst>
              <a:ext uri="{FF2B5EF4-FFF2-40B4-BE49-F238E27FC236}">
                <a16:creationId xmlns:a16="http://schemas.microsoft.com/office/drawing/2014/main" id="{A28A1F2B-C675-9AC5-D801-A6296C68E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185" y="4407544"/>
            <a:ext cx="2947482" cy="2008909"/>
          </a:xfrm>
          <a:prstGeom prst="rect">
            <a:avLst/>
          </a:prstGeom>
        </p:spPr>
      </p:pic>
      <p:pic>
        <p:nvPicPr>
          <p:cNvPr id="7" name="Picture 6">
            <a:extLst>
              <a:ext uri="{FF2B5EF4-FFF2-40B4-BE49-F238E27FC236}">
                <a16:creationId xmlns:a16="http://schemas.microsoft.com/office/drawing/2014/main" id="{30B3352B-F186-E481-58CC-725BD7C34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809" y="2064326"/>
            <a:ext cx="3476625" cy="2147455"/>
          </a:xfrm>
          <a:prstGeom prst="rect">
            <a:avLst/>
          </a:prstGeom>
        </p:spPr>
      </p:pic>
      <p:pic>
        <p:nvPicPr>
          <p:cNvPr id="9" name="Picture 8">
            <a:extLst>
              <a:ext uri="{FF2B5EF4-FFF2-40B4-BE49-F238E27FC236}">
                <a16:creationId xmlns:a16="http://schemas.microsoft.com/office/drawing/2014/main" id="{93F2BE42-648A-0450-AD42-C344A7D66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1" y="3782291"/>
            <a:ext cx="2757054" cy="2951018"/>
          </a:xfrm>
          <a:prstGeom prst="rect">
            <a:avLst/>
          </a:prstGeom>
        </p:spPr>
      </p:pic>
      <p:pic>
        <p:nvPicPr>
          <p:cNvPr id="11" name="Picture 10">
            <a:extLst>
              <a:ext uri="{FF2B5EF4-FFF2-40B4-BE49-F238E27FC236}">
                <a16:creationId xmlns:a16="http://schemas.microsoft.com/office/drawing/2014/main" id="{BBA0DD55-A48F-B0D8-FA34-EEB7521E9AEC}"/>
              </a:ext>
            </a:extLst>
          </p:cNvPr>
          <p:cNvPicPr>
            <a:picLocks noChangeAspect="1"/>
          </p:cNvPicPr>
          <p:nvPr/>
        </p:nvPicPr>
        <p:blipFill rotWithShape="1">
          <a:blip r:embed="rId5">
            <a:extLst>
              <a:ext uri="{28A0092B-C50C-407E-A947-70E740481C1C}">
                <a14:useLocalDpi xmlns:a14="http://schemas.microsoft.com/office/drawing/2010/main" val="0"/>
              </a:ext>
            </a:extLst>
          </a:blip>
          <a:srcRect r="5375" b="11564"/>
          <a:stretch/>
        </p:blipFill>
        <p:spPr>
          <a:xfrm>
            <a:off x="7827819" y="1995055"/>
            <a:ext cx="3356650" cy="2008909"/>
          </a:xfrm>
          <a:prstGeom prst="rect">
            <a:avLst/>
          </a:prstGeom>
        </p:spPr>
      </p:pic>
      <p:pic>
        <p:nvPicPr>
          <p:cNvPr id="13" name="Picture 12">
            <a:extLst>
              <a:ext uri="{FF2B5EF4-FFF2-40B4-BE49-F238E27FC236}">
                <a16:creationId xmlns:a16="http://schemas.microsoft.com/office/drawing/2014/main" id="{21A30BD6-B8FC-8BC2-EAAC-8BD8BE1877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1" y="4220109"/>
            <a:ext cx="2974784" cy="2513200"/>
          </a:xfrm>
          <a:prstGeom prst="rect">
            <a:avLst/>
          </a:prstGeom>
        </p:spPr>
      </p:pic>
    </p:spTree>
    <p:extLst>
      <p:ext uri="{BB962C8B-B14F-4D97-AF65-F5344CB8AC3E}">
        <p14:creationId xmlns:p14="http://schemas.microsoft.com/office/powerpoint/2010/main" val="8074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06FD-906C-7F05-CB3A-C47FD2AADF93}"/>
              </a:ext>
            </a:extLst>
          </p:cNvPr>
          <p:cNvSpPr>
            <a:spLocks noGrp="1"/>
          </p:cNvSpPr>
          <p:nvPr>
            <p:ph type="title"/>
          </p:nvPr>
        </p:nvSpPr>
        <p:spPr/>
        <p:txBody>
          <a:bodyPr>
            <a:normAutofit/>
          </a:bodyPr>
          <a:lstStyle/>
          <a:p>
            <a:r>
              <a:rPr lang="en-US" sz="4400" b="1" dirty="0">
                <a:solidFill>
                  <a:srgbClr val="FFFF00"/>
                </a:solidFill>
                <a:latin typeface="Comic Sans MS" panose="030F0702030302020204" pitchFamily="66" charset="0"/>
              </a:rPr>
              <a:t>Thank you</a:t>
            </a:r>
          </a:p>
        </p:txBody>
      </p:sp>
      <p:pic>
        <p:nvPicPr>
          <p:cNvPr id="5" name="Content Placeholder 4">
            <a:extLst>
              <a:ext uri="{FF2B5EF4-FFF2-40B4-BE49-F238E27FC236}">
                <a16:creationId xmlns:a16="http://schemas.microsoft.com/office/drawing/2014/main" id="{5D4DC702-158F-D0BB-C8D8-221D6EAE95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8799" y="1123837"/>
            <a:ext cx="2660074" cy="4059382"/>
          </a:xfrm>
        </p:spPr>
      </p:pic>
    </p:spTree>
    <p:extLst>
      <p:ext uri="{BB962C8B-B14F-4D97-AF65-F5344CB8AC3E}">
        <p14:creationId xmlns:p14="http://schemas.microsoft.com/office/powerpoint/2010/main" val="40067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5BF5-69BC-BA72-BB97-493FF1F3A4EA}"/>
              </a:ext>
            </a:extLst>
          </p:cNvPr>
          <p:cNvSpPr>
            <a:spLocks noGrp="1"/>
          </p:cNvSpPr>
          <p:nvPr>
            <p:ph type="title"/>
          </p:nvPr>
        </p:nvSpPr>
        <p:spPr>
          <a:xfrm>
            <a:off x="252919" y="-1357745"/>
            <a:ext cx="2947482" cy="7082765"/>
          </a:xfrm>
        </p:spPr>
        <p:txBody>
          <a:bodyPr/>
          <a:lstStyle/>
          <a:p>
            <a:pPr algn="ctr"/>
            <a:r>
              <a:rPr lang="en-US" b="1" dirty="0">
                <a:solidFill>
                  <a:srgbClr val="FFFF00"/>
                </a:solidFill>
                <a:latin typeface="Comic Sans MS" panose="030F0702030302020204" pitchFamily="66" charset="0"/>
              </a:rPr>
              <a:t>Our Objectives</a:t>
            </a:r>
          </a:p>
        </p:txBody>
      </p:sp>
      <p:sp>
        <p:nvSpPr>
          <p:cNvPr id="3" name="Content Placeholder 2">
            <a:extLst>
              <a:ext uri="{FF2B5EF4-FFF2-40B4-BE49-F238E27FC236}">
                <a16:creationId xmlns:a16="http://schemas.microsoft.com/office/drawing/2014/main" id="{D5FD7F92-6AC7-C1C0-2FB9-6335FEDFA277}"/>
              </a:ext>
            </a:extLst>
          </p:cNvPr>
          <p:cNvSpPr>
            <a:spLocks noGrp="1"/>
          </p:cNvSpPr>
          <p:nvPr>
            <p:ph idx="1"/>
          </p:nvPr>
        </p:nvSpPr>
        <p:spPr/>
        <p:txBody>
          <a:bodyPr/>
          <a:lstStyle/>
          <a:p>
            <a:r>
              <a:rPr lang="en-US" dirty="0"/>
              <a:t> </a:t>
            </a:r>
            <a:r>
              <a:rPr lang="en-US" sz="2400" dirty="0">
                <a:latin typeface="Comic Sans MS" panose="030F0702030302020204" pitchFamily="66" charset="0"/>
              </a:rPr>
              <a:t>Determine  that light can reflect off surfaces.</a:t>
            </a:r>
          </a:p>
          <a:p>
            <a:r>
              <a:rPr lang="en-US" sz="2400" dirty="0">
                <a:latin typeface="Comic Sans MS" panose="030F0702030302020204" pitchFamily="66" charset="0"/>
              </a:rPr>
              <a:t>Make predictions and see if results support our predictions • </a:t>
            </a:r>
          </a:p>
          <a:p>
            <a:r>
              <a:rPr lang="en-US" sz="2400" dirty="0">
                <a:latin typeface="Comic Sans MS" panose="030F0702030302020204" pitchFamily="66" charset="0"/>
              </a:rPr>
              <a:t>Describe simple patterns in results and make a conclusion.</a:t>
            </a:r>
          </a:p>
          <a:p>
            <a:pPr marL="0" indent="0">
              <a:buNone/>
            </a:pPr>
            <a:endParaRPr lang="en-US" sz="3200" dirty="0">
              <a:latin typeface="Comic Sans MS" panose="030F0702030302020204" pitchFamily="66" charset="0"/>
            </a:endParaRPr>
          </a:p>
        </p:txBody>
      </p:sp>
      <p:pic>
        <p:nvPicPr>
          <p:cNvPr id="5" name="Picture 4">
            <a:extLst>
              <a:ext uri="{FF2B5EF4-FFF2-40B4-BE49-F238E27FC236}">
                <a16:creationId xmlns:a16="http://schemas.microsoft.com/office/drawing/2014/main" id="{5CD287C1-1A7E-16C3-44E9-1F182B804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7" y="3161001"/>
            <a:ext cx="2143125" cy="2143125"/>
          </a:xfrm>
          <a:prstGeom prst="rect">
            <a:avLst/>
          </a:prstGeom>
        </p:spPr>
      </p:pic>
    </p:spTree>
    <p:extLst>
      <p:ext uri="{BB962C8B-B14F-4D97-AF65-F5344CB8AC3E}">
        <p14:creationId xmlns:p14="http://schemas.microsoft.com/office/powerpoint/2010/main" val="41164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218B-9018-E000-EA08-AFB5F623D5D8}"/>
              </a:ext>
            </a:extLst>
          </p:cNvPr>
          <p:cNvSpPr>
            <a:spLocks noGrp="1"/>
          </p:cNvSpPr>
          <p:nvPr>
            <p:ph type="title"/>
          </p:nvPr>
        </p:nvSpPr>
        <p:spPr/>
        <p:txBody>
          <a:bodyPr/>
          <a:lstStyle/>
          <a:p>
            <a:pPr algn="ctr"/>
            <a:r>
              <a:rPr lang="en-US" b="1" dirty="0">
                <a:solidFill>
                  <a:srgbClr val="FFFF00"/>
                </a:solidFill>
                <a:latin typeface="Comic Sans MS" panose="030F0702030302020204" pitchFamily="66" charset="0"/>
              </a:rPr>
              <a:t>Our New Vocabulary:</a:t>
            </a:r>
          </a:p>
        </p:txBody>
      </p:sp>
      <p:sp>
        <p:nvSpPr>
          <p:cNvPr id="3" name="Content Placeholder 2">
            <a:extLst>
              <a:ext uri="{FF2B5EF4-FFF2-40B4-BE49-F238E27FC236}">
                <a16:creationId xmlns:a16="http://schemas.microsoft.com/office/drawing/2014/main" id="{E81D3CFB-2192-CFFF-3E04-7C4BCD6125AA}"/>
              </a:ext>
            </a:extLst>
          </p:cNvPr>
          <p:cNvSpPr>
            <a:spLocks noGrp="1"/>
          </p:cNvSpPr>
          <p:nvPr>
            <p:ph idx="1"/>
          </p:nvPr>
        </p:nvSpPr>
        <p:spPr/>
        <p:txBody>
          <a:bodyPr/>
          <a:lstStyle/>
          <a:p>
            <a:r>
              <a:rPr lang="en-US" sz="3200" dirty="0">
                <a:latin typeface="Comic Sans MS" panose="030F0702030302020204" pitchFamily="66" charset="0"/>
              </a:rPr>
              <a:t>Absorb</a:t>
            </a:r>
          </a:p>
          <a:p>
            <a:r>
              <a:rPr lang="en-US" sz="3200" dirty="0">
                <a:latin typeface="Comic Sans MS" panose="030F0702030302020204" pitchFamily="66" charset="0"/>
              </a:rPr>
              <a:t> image </a:t>
            </a:r>
          </a:p>
          <a:p>
            <a:r>
              <a:rPr lang="en-US" sz="3200" dirty="0">
                <a:latin typeface="Comic Sans MS" panose="030F0702030302020204" pitchFamily="66" charset="0"/>
              </a:rPr>
              <a:t>mirror </a:t>
            </a:r>
          </a:p>
          <a:p>
            <a:r>
              <a:rPr lang="en-US" sz="3200" dirty="0">
                <a:latin typeface="Comic Sans MS" panose="030F0702030302020204" pitchFamily="66" charset="0"/>
              </a:rPr>
              <a:t>reflection </a:t>
            </a:r>
          </a:p>
          <a:p>
            <a:r>
              <a:rPr lang="en-US" sz="3200" dirty="0">
                <a:latin typeface="Comic Sans MS" panose="030F0702030302020204" pitchFamily="66" charset="0"/>
              </a:rPr>
              <a:t>surface</a:t>
            </a:r>
          </a:p>
          <a:p>
            <a:endParaRPr lang="en-US" dirty="0"/>
          </a:p>
        </p:txBody>
      </p:sp>
      <p:pic>
        <p:nvPicPr>
          <p:cNvPr id="5" name="Picture 4">
            <a:extLst>
              <a:ext uri="{FF2B5EF4-FFF2-40B4-BE49-F238E27FC236}">
                <a16:creationId xmlns:a16="http://schemas.microsoft.com/office/drawing/2014/main" id="{CFADA375-A58C-2C1F-772A-09A5C6608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055" y="2123183"/>
            <a:ext cx="2664835" cy="2602489"/>
          </a:xfrm>
          <a:prstGeom prst="rect">
            <a:avLst/>
          </a:prstGeom>
        </p:spPr>
      </p:pic>
    </p:spTree>
    <p:extLst>
      <p:ext uri="{BB962C8B-B14F-4D97-AF65-F5344CB8AC3E}">
        <p14:creationId xmlns:p14="http://schemas.microsoft.com/office/powerpoint/2010/main" val="24110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2CD1-4CA2-4DE7-DA57-0B2634827601}"/>
              </a:ext>
            </a:extLst>
          </p:cNvPr>
          <p:cNvSpPr>
            <a:spLocks noGrp="1"/>
          </p:cNvSpPr>
          <p:nvPr>
            <p:ph type="title"/>
          </p:nvPr>
        </p:nvSpPr>
        <p:spPr/>
        <p:txBody>
          <a:bodyPr>
            <a:normAutofit/>
          </a:bodyPr>
          <a:lstStyle/>
          <a:p>
            <a:pPr algn="ctr"/>
            <a:r>
              <a:rPr lang="en-US" sz="4000" dirty="0">
                <a:solidFill>
                  <a:srgbClr val="FFFF00"/>
                </a:solidFill>
                <a:latin typeface="Comic Sans MS" panose="030F0702030302020204" pitchFamily="66" charset="0"/>
              </a:rPr>
              <a:t>Can you tell me?!</a:t>
            </a:r>
          </a:p>
        </p:txBody>
      </p:sp>
      <p:sp>
        <p:nvSpPr>
          <p:cNvPr id="3" name="Content Placeholder 2">
            <a:extLst>
              <a:ext uri="{FF2B5EF4-FFF2-40B4-BE49-F238E27FC236}">
                <a16:creationId xmlns:a16="http://schemas.microsoft.com/office/drawing/2014/main" id="{A388DE5F-894B-8F18-654A-98A5855196FD}"/>
              </a:ext>
            </a:extLst>
          </p:cNvPr>
          <p:cNvSpPr>
            <a:spLocks noGrp="1"/>
          </p:cNvSpPr>
          <p:nvPr>
            <p:ph idx="1"/>
          </p:nvPr>
        </p:nvSpPr>
        <p:spPr>
          <a:xfrm>
            <a:off x="3855414" y="0"/>
            <a:ext cx="7315200" cy="5120640"/>
          </a:xfrm>
        </p:spPr>
        <p:txBody>
          <a:bodyPr>
            <a:normAutofit/>
          </a:bodyPr>
          <a:lstStyle/>
          <a:p>
            <a:pPr algn="ctr"/>
            <a:r>
              <a:rPr lang="en-US" sz="2800" dirty="0">
                <a:solidFill>
                  <a:srgbClr val="FFC000"/>
                </a:solidFill>
                <a:latin typeface="Comic Sans MS" panose="030F0702030302020204" pitchFamily="66" charset="0"/>
              </a:rPr>
              <a:t>Why can’t we see things in a completely dark room?</a:t>
            </a:r>
          </a:p>
          <a:p>
            <a:pPr algn="ctr"/>
            <a:r>
              <a:rPr lang="en-US" sz="2800" dirty="0">
                <a:solidFill>
                  <a:schemeClr val="tx1"/>
                </a:solidFill>
                <a:latin typeface="Comic Sans MS" panose="030F0702030302020204" pitchFamily="66" charset="0"/>
              </a:rPr>
              <a:t>There is no light.</a:t>
            </a:r>
          </a:p>
          <a:p>
            <a:pPr algn="ctr"/>
            <a:r>
              <a:rPr lang="en-US" sz="2800" dirty="0">
                <a:solidFill>
                  <a:srgbClr val="FFC000"/>
                </a:solidFill>
                <a:latin typeface="Comic Sans MS" panose="030F0702030302020204" pitchFamily="66" charset="0"/>
              </a:rPr>
              <a:t>Discuss how you can see the person sitting next to you?</a:t>
            </a:r>
          </a:p>
          <a:p>
            <a:pPr algn="ctr"/>
            <a:r>
              <a:rPr lang="en-US" sz="2800" dirty="0">
                <a:solidFill>
                  <a:schemeClr val="tx1"/>
                </a:solidFill>
                <a:latin typeface="Comic Sans MS" panose="030F0702030302020204" pitchFamily="66" charset="0"/>
              </a:rPr>
              <a:t>Light shines on the person.</a:t>
            </a:r>
          </a:p>
          <a:p>
            <a:pPr algn="ctr"/>
            <a:r>
              <a:rPr lang="en-US" sz="2800" dirty="0">
                <a:solidFill>
                  <a:schemeClr val="tx1"/>
                </a:solidFill>
                <a:latin typeface="Comic Sans MS" panose="030F0702030302020204" pitchFamily="66" charset="0"/>
              </a:rPr>
              <a:t>Light reflects off the person into my eyes</a:t>
            </a:r>
            <a:r>
              <a:rPr lang="en-US" sz="2800" dirty="0">
                <a:solidFill>
                  <a:srgbClr val="FFC000"/>
                </a:solidFill>
                <a:latin typeface="Comic Sans MS" panose="030F0702030302020204" pitchFamily="66" charset="0"/>
              </a:rPr>
              <a:t>.</a:t>
            </a:r>
          </a:p>
        </p:txBody>
      </p:sp>
      <p:pic>
        <p:nvPicPr>
          <p:cNvPr id="5" name="Picture 4">
            <a:extLst>
              <a:ext uri="{FF2B5EF4-FFF2-40B4-BE49-F238E27FC236}">
                <a16:creationId xmlns:a16="http://schemas.microsoft.com/office/drawing/2014/main" id="{8093819D-1C0E-860B-2554-4512E0A01C26}"/>
              </a:ext>
            </a:extLst>
          </p:cNvPr>
          <p:cNvPicPr>
            <a:picLocks noChangeAspect="1"/>
          </p:cNvPicPr>
          <p:nvPr/>
        </p:nvPicPr>
        <p:blipFill rotWithShape="1">
          <a:blip r:embed="rId2">
            <a:extLst>
              <a:ext uri="{28A0092B-C50C-407E-A947-70E740481C1C}">
                <a14:useLocalDpi xmlns:a14="http://schemas.microsoft.com/office/drawing/2010/main" val="0"/>
              </a:ext>
            </a:extLst>
          </a:blip>
          <a:srcRect b="12578"/>
          <a:stretch/>
        </p:blipFill>
        <p:spPr>
          <a:xfrm>
            <a:off x="5541818" y="4488874"/>
            <a:ext cx="4516582" cy="1925782"/>
          </a:xfrm>
          <a:prstGeom prst="rect">
            <a:avLst/>
          </a:prstGeom>
        </p:spPr>
      </p:pic>
    </p:spTree>
    <p:extLst>
      <p:ext uri="{BB962C8B-B14F-4D97-AF65-F5344CB8AC3E}">
        <p14:creationId xmlns:p14="http://schemas.microsoft.com/office/powerpoint/2010/main" val="792366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3066D-B961-66D1-6E1C-D648BA9BAA4E}"/>
              </a:ext>
            </a:extLst>
          </p:cNvPr>
          <p:cNvSpPr>
            <a:spLocks noGrp="1"/>
          </p:cNvSpPr>
          <p:nvPr>
            <p:ph idx="1"/>
          </p:nvPr>
        </p:nvSpPr>
        <p:spPr>
          <a:xfrm>
            <a:off x="3869268" y="443345"/>
            <a:ext cx="7315200" cy="5541403"/>
          </a:xfrm>
        </p:spPr>
        <p:txBody>
          <a:bodyPr>
            <a:normAutofit/>
          </a:bodyPr>
          <a:lstStyle/>
          <a:p>
            <a:r>
              <a:rPr lang="en-US" sz="2800" dirty="0">
                <a:latin typeface="Comic Sans MS" panose="030F0702030302020204" pitchFamily="66" charset="0"/>
              </a:rPr>
              <a:t>You know that when light </a:t>
            </a:r>
            <a:r>
              <a:rPr lang="en-US" sz="2800" dirty="0">
                <a:solidFill>
                  <a:srgbClr val="FF0000"/>
                </a:solidFill>
                <a:latin typeface="Comic Sans MS" panose="030F0702030302020204" pitchFamily="66" charset="0"/>
              </a:rPr>
              <a:t>reflects off </a:t>
            </a:r>
            <a:r>
              <a:rPr lang="en-US" sz="2800" dirty="0">
                <a:latin typeface="Comic Sans MS" panose="030F0702030302020204" pitchFamily="66" charset="0"/>
              </a:rPr>
              <a:t>an object into </a:t>
            </a:r>
            <a:r>
              <a:rPr lang="en-US" sz="2800" dirty="0">
                <a:solidFill>
                  <a:srgbClr val="FF0000"/>
                </a:solidFill>
                <a:latin typeface="Comic Sans MS" panose="030F0702030302020204" pitchFamily="66" charset="0"/>
              </a:rPr>
              <a:t>our eyes </a:t>
            </a:r>
            <a:r>
              <a:rPr lang="en-US" sz="2800" dirty="0">
                <a:latin typeface="Comic Sans MS" panose="030F0702030302020204" pitchFamily="66" charset="0"/>
              </a:rPr>
              <a:t>we </a:t>
            </a:r>
            <a:r>
              <a:rPr lang="en-US" sz="2800" dirty="0">
                <a:solidFill>
                  <a:srgbClr val="00B0F0"/>
                </a:solidFill>
                <a:latin typeface="Comic Sans MS" panose="030F0702030302020204" pitchFamily="66" charset="0"/>
              </a:rPr>
              <a:t>see</a:t>
            </a:r>
            <a:r>
              <a:rPr lang="en-US" sz="2800" dirty="0">
                <a:latin typeface="Comic Sans MS" panose="030F0702030302020204" pitchFamily="66" charset="0"/>
              </a:rPr>
              <a:t> the object.</a:t>
            </a:r>
          </a:p>
          <a:p>
            <a:pPr marL="0" indent="0">
              <a:buNone/>
            </a:pPr>
            <a:endParaRPr lang="en-US" sz="2800" dirty="0">
              <a:latin typeface="Comic Sans MS" panose="030F0702030302020204" pitchFamily="66" charset="0"/>
            </a:endParaRPr>
          </a:p>
          <a:p>
            <a:r>
              <a:rPr lang="en-US" sz="2800" dirty="0">
                <a:latin typeface="Comic Sans MS" panose="030F0702030302020204" pitchFamily="66" charset="0"/>
              </a:rPr>
              <a:t> Some </a:t>
            </a:r>
            <a:r>
              <a:rPr lang="en-US" sz="2800" dirty="0">
                <a:solidFill>
                  <a:srgbClr val="FFC000"/>
                </a:solidFill>
                <a:latin typeface="Comic Sans MS" panose="030F0702030302020204" pitchFamily="66" charset="0"/>
              </a:rPr>
              <a:t>surfaces </a:t>
            </a:r>
            <a:r>
              <a:rPr lang="en-US" sz="2800" dirty="0">
                <a:latin typeface="Comic Sans MS" panose="030F0702030302020204" pitchFamily="66" charset="0"/>
              </a:rPr>
              <a:t>are much better at reflecting light than other surfaces. </a:t>
            </a:r>
          </a:p>
        </p:txBody>
      </p:sp>
      <p:pic>
        <p:nvPicPr>
          <p:cNvPr id="5" name="Picture 4">
            <a:extLst>
              <a:ext uri="{FF2B5EF4-FFF2-40B4-BE49-F238E27FC236}">
                <a16:creationId xmlns:a16="http://schemas.microsoft.com/office/drawing/2014/main" id="{72168564-9691-79F7-74FE-0CB8A0A42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0" y="2147247"/>
            <a:ext cx="3048000" cy="1898072"/>
          </a:xfrm>
          <a:prstGeom prst="rect">
            <a:avLst/>
          </a:prstGeom>
        </p:spPr>
      </p:pic>
      <p:pic>
        <p:nvPicPr>
          <p:cNvPr id="7" name="Picture 6">
            <a:extLst>
              <a:ext uri="{FF2B5EF4-FFF2-40B4-BE49-F238E27FC236}">
                <a16:creationId xmlns:a16="http://schemas.microsoft.com/office/drawing/2014/main" id="{35989AD8-7D46-1505-8DEE-BF2185371886}"/>
              </a:ext>
            </a:extLst>
          </p:cNvPr>
          <p:cNvPicPr>
            <a:picLocks noChangeAspect="1"/>
          </p:cNvPicPr>
          <p:nvPr/>
        </p:nvPicPr>
        <p:blipFill rotWithShape="1">
          <a:blip r:embed="rId3">
            <a:extLst>
              <a:ext uri="{28A0092B-C50C-407E-A947-70E740481C1C}">
                <a14:useLocalDpi xmlns:a14="http://schemas.microsoft.com/office/drawing/2010/main" val="0"/>
              </a:ext>
            </a:extLst>
          </a:blip>
          <a:srcRect l="1716" t="6875" r="1718" b="8750"/>
          <a:stretch/>
        </p:blipFill>
        <p:spPr>
          <a:xfrm>
            <a:off x="4239491" y="4544291"/>
            <a:ext cx="6234545" cy="1870364"/>
          </a:xfrm>
          <a:prstGeom prst="rect">
            <a:avLst/>
          </a:prstGeom>
        </p:spPr>
      </p:pic>
    </p:spTree>
    <p:extLst>
      <p:ext uri="{BB962C8B-B14F-4D97-AF65-F5344CB8AC3E}">
        <p14:creationId xmlns:p14="http://schemas.microsoft.com/office/powerpoint/2010/main" val="4861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9CBE-187A-2CB3-D991-424E3DB6C9D0}"/>
              </a:ext>
            </a:extLst>
          </p:cNvPr>
          <p:cNvSpPr>
            <a:spLocks noGrp="1"/>
          </p:cNvSpPr>
          <p:nvPr>
            <p:ph type="title"/>
          </p:nvPr>
        </p:nvSpPr>
        <p:spPr/>
        <p:txBody>
          <a:bodyPr>
            <a:normAutofit/>
          </a:bodyPr>
          <a:lstStyle/>
          <a:p>
            <a:pPr algn="ctr"/>
            <a:r>
              <a:rPr lang="en-US" sz="4400" dirty="0">
                <a:solidFill>
                  <a:srgbClr val="FFFF00"/>
                </a:solidFill>
                <a:latin typeface="Comic Sans MS" panose="030F0702030302020204" pitchFamily="66" charset="0"/>
              </a:rPr>
              <a:t>What is a surface?</a:t>
            </a:r>
          </a:p>
        </p:txBody>
      </p:sp>
      <p:sp>
        <p:nvSpPr>
          <p:cNvPr id="3" name="Content Placeholder 2">
            <a:extLst>
              <a:ext uri="{FF2B5EF4-FFF2-40B4-BE49-F238E27FC236}">
                <a16:creationId xmlns:a16="http://schemas.microsoft.com/office/drawing/2014/main" id="{F14D783A-8EBF-D027-284D-84C2CBBF0B05}"/>
              </a:ext>
            </a:extLst>
          </p:cNvPr>
          <p:cNvSpPr>
            <a:spLocks noGrp="1"/>
          </p:cNvSpPr>
          <p:nvPr>
            <p:ph idx="1"/>
          </p:nvPr>
        </p:nvSpPr>
        <p:spPr>
          <a:xfrm>
            <a:off x="3869268" y="-637309"/>
            <a:ext cx="7315200" cy="3128964"/>
          </a:xfrm>
        </p:spPr>
        <p:txBody>
          <a:bodyPr>
            <a:normAutofit/>
          </a:bodyPr>
          <a:lstStyle/>
          <a:p>
            <a:r>
              <a:rPr lang="en-US" sz="2800" dirty="0">
                <a:latin typeface="Comic Sans MS" panose="030F0702030302020204" pitchFamily="66" charset="0"/>
              </a:rPr>
              <a:t>It is the top layer that is next to the air. </a:t>
            </a:r>
          </a:p>
        </p:txBody>
      </p:sp>
      <p:pic>
        <p:nvPicPr>
          <p:cNvPr id="5" name="Picture 4">
            <a:extLst>
              <a:ext uri="{FF2B5EF4-FFF2-40B4-BE49-F238E27FC236}">
                <a16:creationId xmlns:a16="http://schemas.microsoft.com/office/drawing/2014/main" id="{E72E912E-92B2-E130-F3F1-9F8516FFB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96" y="1296267"/>
            <a:ext cx="2800350" cy="2390775"/>
          </a:xfrm>
          <a:prstGeom prst="rect">
            <a:avLst/>
          </a:prstGeom>
        </p:spPr>
      </p:pic>
      <p:pic>
        <p:nvPicPr>
          <p:cNvPr id="7" name="Picture 6">
            <a:extLst>
              <a:ext uri="{FF2B5EF4-FFF2-40B4-BE49-F238E27FC236}">
                <a16:creationId xmlns:a16="http://schemas.microsoft.com/office/drawing/2014/main" id="{4E98EE2C-C074-97C4-6AAC-71AFB52252E0}"/>
              </a:ext>
            </a:extLst>
          </p:cNvPr>
          <p:cNvPicPr>
            <a:picLocks noChangeAspect="1"/>
          </p:cNvPicPr>
          <p:nvPr/>
        </p:nvPicPr>
        <p:blipFill rotWithShape="1">
          <a:blip r:embed="rId3">
            <a:extLst>
              <a:ext uri="{28A0092B-C50C-407E-A947-70E740481C1C}">
                <a14:useLocalDpi xmlns:a14="http://schemas.microsoft.com/office/drawing/2010/main" val="0"/>
              </a:ext>
            </a:extLst>
          </a:blip>
          <a:srcRect l="22202" r="19146"/>
          <a:stretch/>
        </p:blipFill>
        <p:spPr>
          <a:xfrm>
            <a:off x="3869268" y="4425231"/>
            <a:ext cx="1824950" cy="2143125"/>
          </a:xfrm>
          <a:prstGeom prst="rect">
            <a:avLst/>
          </a:prstGeom>
        </p:spPr>
      </p:pic>
      <p:pic>
        <p:nvPicPr>
          <p:cNvPr id="9" name="Picture 8">
            <a:extLst>
              <a:ext uri="{FF2B5EF4-FFF2-40B4-BE49-F238E27FC236}">
                <a16:creationId xmlns:a16="http://schemas.microsoft.com/office/drawing/2014/main" id="{F098ACEC-7E4D-BE21-98FA-329C8682F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085" y="1718615"/>
            <a:ext cx="2800350" cy="1968427"/>
          </a:xfrm>
          <a:prstGeom prst="rect">
            <a:avLst/>
          </a:prstGeom>
        </p:spPr>
      </p:pic>
      <p:pic>
        <p:nvPicPr>
          <p:cNvPr id="11" name="Picture 10">
            <a:extLst>
              <a:ext uri="{FF2B5EF4-FFF2-40B4-BE49-F238E27FC236}">
                <a16:creationId xmlns:a16="http://schemas.microsoft.com/office/drawing/2014/main" id="{53464913-1902-2455-9232-525895BCAF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8722" y="4335175"/>
            <a:ext cx="3082181" cy="2202010"/>
          </a:xfrm>
          <a:prstGeom prst="rect">
            <a:avLst/>
          </a:prstGeom>
        </p:spPr>
      </p:pic>
      <p:pic>
        <p:nvPicPr>
          <p:cNvPr id="13" name="Picture 12">
            <a:extLst>
              <a:ext uri="{FF2B5EF4-FFF2-40B4-BE49-F238E27FC236}">
                <a16:creationId xmlns:a16="http://schemas.microsoft.com/office/drawing/2014/main" id="{32F4873F-3AEB-650E-E816-7DBAE2314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8230" y="2164337"/>
            <a:ext cx="2212397" cy="2202009"/>
          </a:xfrm>
          <a:prstGeom prst="rect">
            <a:avLst/>
          </a:prstGeom>
        </p:spPr>
      </p:pic>
    </p:spTree>
    <p:extLst>
      <p:ext uri="{BB962C8B-B14F-4D97-AF65-F5344CB8AC3E}">
        <p14:creationId xmlns:p14="http://schemas.microsoft.com/office/powerpoint/2010/main" val="20094160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3ACA5A-29FE-040E-D276-26331332CD9A}"/>
              </a:ext>
            </a:extLst>
          </p:cNvPr>
          <p:cNvSpPr>
            <a:spLocks noGrp="1"/>
          </p:cNvSpPr>
          <p:nvPr>
            <p:ph idx="1"/>
          </p:nvPr>
        </p:nvSpPr>
        <p:spPr/>
        <p:txBody>
          <a:bodyPr>
            <a:normAutofit/>
          </a:bodyPr>
          <a:lstStyle/>
          <a:p>
            <a:r>
              <a:rPr lang="en-US" sz="4000" dirty="0">
                <a:latin typeface="Comic Sans MS" panose="030F0702030302020204" pitchFamily="66" charset="0"/>
              </a:rPr>
              <a:t>Is mirror a </a:t>
            </a:r>
            <a:r>
              <a:rPr lang="en-US" sz="4000" dirty="0">
                <a:solidFill>
                  <a:srgbClr val="FF0000"/>
                </a:solidFill>
                <a:latin typeface="Comic Sans MS" panose="030F0702030302020204" pitchFamily="66" charset="0"/>
              </a:rPr>
              <a:t>surface ?</a:t>
            </a:r>
          </a:p>
        </p:txBody>
      </p:sp>
      <p:pic>
        <p:nvPicPr>
          <p:cNvPr id="5" name="Picture 4">
            <a:extLst>
              <a:ext uri="{FF2B5EF4-FFF2-40B4-BE49-F238E27FC236}">
                <a16:creationId xmlns:a16="http://schemas.microsoft.com/office/drawing/2014/main" id="{ECE51997-8B1C-F1D5-476E-4EAF0E162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672" y="2092036"/>
            <a:ext cx="2258291" cy="3158837"/>
          </a:xfrm>
          <a:prstGeom prst="rect">
            <a:avLst/>
          </a:prstGeom>
        </p:spPr>
      </p:pic>
    </p:spTree>
    <p:extLst>
      <p:ext uri="{BB962C8B-B14F-4D97-AF65-F5344CB8AC3E}">
        <p14:creationId xmlns:p14="http://schemas.microsoft.com/office/powerpoint/2010/main" val="337476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3FEC-2C30-6AB8-2043-C06483461AAB}"/>
              </a:ext>
            </a:extLst>
          </p:cNvPr>
          <p:cNvSpPr>
            <a:spLocks noGrp="1"/>
          </p:cNvSpPr>
          <p:nvPr>
            <p:ph type="title"/>
          </p:nvPr>
        </p:nvSpPr>
        <p:spPr>
          <a:xfrm>
            <a:off x="166255" y="1123837"/>
            <a:ext cx="3034146" cy="4601183"/>
          </a:xfrm>
        </p:spPr>
        <p:txBody>
          <a:bodyPr>
            <a:normAutofit/>
          </a:bodyPr>
          <a:lstStyle/>
          <a:p>
            <a:pPr algn="ctr"/>
            <a:r>
              <a:rPr lang="en-US" sz="4400" dirty="0">
                <a:solidFill>
                  <a:srgbClr val="FFFF00"/>
                </a:solidFill>
                <a:latin typeface="Comic Sans MS" panose="030F0702030302020204" pitchFamily="66" charset="0"/>
              </a:rPr>
              <a:t>What are mirrors?</a:t>
            </a:r>
          </a:p>
        </p:txBody>
      </p:sp>
      <p:sp>
        <p:nvSpPr>
          <p:cNvPr id="3" name="Content Placeholder 2">
            <a:extLst>
              <a:ext uri="{FF2B5EF4-FFF2-40B4-BE49-F238E27FC236}">
                <a16:creationId xmlns:a16="http://schemas.microsoft.com/office/drawing/2014/main" id="{2B8F8DBA-E23D-191E-6DC1-2E0A73613748}"/>
              </a:ext>
            </a:extLst>
          </p:cNvPr>
          <p:cNvSpPr>
            <a:spLocks noGrp="1"/>
          </p:cNvSpPr>
          <p:nvPr>
            <p:ph idx="1"/>
          </p:nvPr>
        </p:nvSpPr>
        <p:spPr>
          <a:xfrm>
            <a:off x="3869268" y="864108"/>
            <a:ext cx="7315200" cy="2045347"/>
          </a:xfrm>
        </p:spPr>
        <p:txBody>
          <a:bodyPr>
            <a:normAutofit/>
          </a:bodyPr>
          <a:lstStyle/>
          <a:p>
            <a:pPr algn="ctr"/>
            <a:r>
              <a:rPr lang="en-US" sz="2800" dirty="0">
                <a:latin typeface="Comic Sans MS" panose="030F0702030302020204" pitchFamily="66" charset="0"/>
              </a:rPr>
              <a:t>A Mirror is a smooth, shiny surface which  is very good at reflecting light.</a:t>
            </a:r>
          </a:p>
          <a:p>
            <a:pPr algn="ctr"/>
            <a:endParaRPr lang="en-US" sz="2800" dirty="0">
              <a:latin typeface="Comic Sans MS" panose="030F0702030302020204" pitchFamily="66" charset="0"/>
            </a:endParaRPr>
          </a:p>
        </p:txBody>
      </p:sp>
      <p:pic>
        <p:nvPicPr>
          <p:cNvPr id="5" name="Picture 4">
            <a:extLst>
              <a:ext uri="{FF2B5EF4-FFF2-40B4-BE49-F238E27FC236}">
                <a16:creationId xmlns:a16="http://schemas.microsoft.com/office/drawing/2014/main" id="{7731F625-8F91-6440-FB64-7F7A5C909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2" y="2478047"/>
            <a:ext cx="3631493" cy="2745118"/>
          </a:xfrm>
          <a:prstGeom prst="rect">
            <a:avLst/>
          </a:prstGeom>
        </p:spPr>
      </p:pic>
      <p:pic>
        <p:nvPicPr>
          <p:cNvPr id="7" name="Picture 6">
            <a:extLst>
              <a:ext uri="{FF2B5EF4-FFF2-40B4-BE49-F238E27FC236}">
                <a16:creationId xmlns:a16="http://schemas.microsoft.com/office/drawing/2014/main" id="{E0D89F36-4DA7-8394-7E27-B0DF236FA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418" y="2646218"/>
            <a:ext cx="3858364" cy="2497025"/>
          </a:xfrm>
          <a:prstGeom prst="rect">
            <a:avLst/>
          </a:prstGeom>
        </p:spPr>
      </p:pic>
    </p:spTree>
    <p:extLst>
      <p:ext uri="{BB962C8B-B14F-4D97-AF65-F5344CB8AC3E}">
        <p14:creationId xmlns:p14="http://schemas.microsoft.com/office/powerpoint/2010/main" val="40089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96E69-0199-D028-E7DA-B2F9DCD98985}"/>
              </a:ext>
            </a:extLst>
          </p:cNvPr>
          <p:cNvSpPr>
            <a:spLocks noGrp="1"/>
          </p:cNvSpPr>
          <p:nvPr>
            <p:ph idx="1"/>
          </p:nvPr>
        </p:nvSpPr>
        <p:spPr>
          <a:xfrm>
            <a:off x="3643746" y="714272"/>
            <a:ext cx="7384472" cy="5370437"/>
          </a:xfrm>
        </p:spPr>
        <p:txBody>
          <a:bodyPr/>
          <a:lstStyle/>
          <a:p>
            <a:r>
              <a:rPr lang="en-US" sz="2800" dirty="0">
                <a:latin typeface="Comic Sans MS" panose="030F0702030302020204" pitchFamily="66" charset="0"/>
              </a:rPr>
              <a:t>When you see your face in a mirror you are seeing light from your face reflecting off the mirror.</a:t>
            </a:r>
          </a:p>
          <a:p>
            <a:r>
              <a:rPr lang="en-US" sz="2800" dirty="0">
                <a:latin typeface="Comic Sans MS" panose="030F0702030302020204" pitchFamily="66" charset="0"/>
              </a:rPr>
              <a:t> We call the reflection of your face in the mirror your…….</a:t>
            </a:r>
          </a:p>
          <a:p>
            <a:r>
              <a:rPr lang="en-US" sz="2800" dirty="0">
                <a:latin typeface="Comic Sans MS" panose="030F0702030302020204" pitchFamily="66" charset="0"/>
              </a:rPr>
              <a:t>                             </a:t>
            </a:r>
            <a:r>
              <a:rPr lang="en-US" sz="2800" b="1" dirty="0">
                <a:solidFill>
                  <a:srgbClr val="FF0000"/>
                </a:solidFill>
                <a:latin typeface="Comic Sans MS" panose="030F0702030302020204" pitchFamily="66" charset="0"/>
              </a:rPr>
              <a:t>image.</a:t>
            </a:r>
          </a:p>
          <a:p>
            <a:endParaRPr lang="en-US" dirty="0"/>
          </a:p>
        </p:txBody>
      </p:sp>
      <p:pic>
        <p:nvPicPr>
          <p:cNvPr id="5" name="Picture 4">
            <a:extLst>
              <a:ext uri="{FF2B5EF4-FFF2-40B4-BE49-F238E27FC236}">
                <a16:creationId xmlns:a16="http://schemas.microsoft.com/office/drawing/2014/main" id="{30358E1E-9071-C99C-A25C-9015DA42A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0236"/>
            <a:ext cx="3643746" cy="3583202"/>
          </a:xfrm>
          <a:prstGeom prst="rect">
            <a:avLst/>
          </a:prstGeom>
        </p:spPr>
      </p:pic>
      <p:cxnSp>
        <p:nvCxnSpPr>
          <p:cNvPr id="11" name="Straight Arrow Connector 10">
            <a:extLst>
              <a:ext uri="{FF2B5EF4-FFF2-40B4-BE49-F238E27FC236}">
                <a16:creationId xmlns:a16="http://schemas.microsoft.com/office/drawing/2014/main" id="{8D0139F7-C751-7A8D-D283-91FC82D4BA52}"/>
              </a:ext>
            </a:extLst>
          </p:cNvPr>
          <p:cNvCxnSpPr>
            <a:cxnSpLocks/>
          </p:cNvCxnSpPr>
          <p:nvPr/>
        </p:nvCxnSpPr>
        <p:spPr>
          <a:xfrm flipV="1">
            <a:off x="1163782" y="3581400"/>
            <a:ext cx="879763" cy="34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DF8BB18-F19D-5761-EE10-DC317EDFB320}"/>
              </a:ext>
            </a:extLst>
          </p:cNvPr>
          <p:cNvCxnSpPr>
            <a:cxnSpLocks/>
          </p:cNvCxnSpPr>
          <p:nvPr/>
        </p:nvCxnSpPr>
        <p:spPr>
          <a:xfrm flipH="1">
            <a:off x="1163782" y="3553691"/>
            <a:ext cx="87976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9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948</TotalTime>
  <Words>569</Words>
  <Application>Microsoft Office PowerPoint</Application>
  <PresentationFormat>Widescreen</PresentationFormat>
  <Paragraphs>57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Comic Sans MS</vt:lpstr>
      <vt:lpstr>Corbel</vt:lpstr>
      <vt:lpstr>Wingdings 2</vt:lpstr>
      <vt:lpstr>Frame</vt:lpstr>
      <vt:lpstr> 5.3  Light reflects off different surfaces </vt:lpstr>
      <vt:lpstr>Our Objectives</vt:lpstr>
      <vt:lpstr>Our New Vocabulary:</vt:lpstr>
      <vt:lpstr>Can you tell me?!</vt:lpstr>
      <vt:lpstr>PowerPoint Presentation</vt:lpstr>
      <vt:lpstr>What is a surface?</vt:lpstr>
      <vt:lpstr>PowerPoint Presentation</vt:lpstr>
      <vt:lpstr>What are mirrors?</vt:lpstr>
      <vt:lpstr>PowerPoint Presentation</vt:lpstr>
      <vt:lpstr>What is the importance of mirrors in our life? Imagine our life without mirrors.</vt:lpstr>
      <vt:lpstr>PowerPoint Presentation</vt:lpstr>
      <vt:lpstr>Do some surfaces reflect light better than others? </vt:lpstr>
      <vt:lpstr>Absorb is to take in a substance. </vt:lpstr>
      <vt:lpstr>PowerPoint Presentation</vt:lpstr>
      <vt:lpstr>PowerPoint Presentation</vt:lpstr>
      <vt:lpstr>If a surface reflects light very well, you will be able to see your reflection in the surface. If you can’t see your reflection at all in a surface it means the surface absorbs light.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5.3  Light reflects off different surfaces </dc:title>
  <dc:creator>laptpop</dc:creator>
  <cp:lastModifiedBy>laptpop</cp:lastModifiedBy>
  <cp:revision>1</cp:revision>
  <dcterms:created xsi:type="dcterms:W3CDTF">2023-03-12T08:58:30Z</dcterms:created>
  <dcterms:modified xsi:type="dcterms:W3CDTF">2023-03-13T00:47:00Z</dcterms:modified>
</cp:coreProperties>
</file>