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12/05/1445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54636" y="1800988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كتابة </a:t>
            </a:r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سيرة غيرية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كتابة سردية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4944778" y="457591"/>
            <a:ext cx="29338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18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</a:t>
            </a:r>
            <a:r>
              <a:rPr kumimoji="0" lang="ar-EG" sz="1800" b="1" i="0" u="sng" strike="noStrike" cap="none" normalizeH="0" baseline="0" bmk="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لكتابة السردية  " كتابة سيرة غيرية "</a:t>
            </a:r>
            <a:endParaRPr kumimoji="0" lang="ar-E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26"/>
          <p:cNvGrpSpPr/>
          <p:nvPr/>
        </p:nvGrpSpPr>
        <p:grpSpPr>
          <a:xfrm>
            <a:off x="1589315" y="1393370"/>
            <a:ext cx="10312252" cy="717097"/>
            <a:chOff x="0" y="0"/>
            <a:chExt cx="7218072" cy="876300"/>
          </a:xfrm>
        </p:grpSpPr>
        <p:sp>
          <p:nvSpPr>
            <p:cNvPr id="4" name="Rectangle 12583"/>
            <p:cNvSpPr>
              <a:spLocks noChangeArrowheads="1"/>
            </p:cNvSpPr>
            <p:nvPr/>
          </p:nvSpPr>
          <p:spPr bwMode="auto">
            <a:xfrm>
              <a:off x="0" y="0"/>
              <a:ext cx="5400675" cy="876300"/>
            </a:xfrm>
            <a:prstGeom prst="rect">
              <a:avLst/>
            </a:prstGeom>
            <a:solidFill>
              <a:sysClr val="window" lastClr="FFFFFF">
                <a:lumMod val="100000"/>
                <a:lumOff val="0"/>
              </a:sysClr>
            </a:solidFill>
            <a:ln w="9525">
              <a:solidFill>
                <a:sysClr val="window" lastClr="FFFFFF">
                  <a:lumMod val="100000"/>
                  <a:lumOff val="0"/>
                </a:sysClr>
              </a:solidFill>
              <a:miter lim="800000"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EG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هي حقائق ومعلومات نكتبها عن غيرنا، ونراعي فيها الترتيب الزمني، ونستخدم فيها ضمير الغائب . </a:t>
              </a:r>
              <a:endParaRPr lang="en-US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ar-SA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en-US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5" name="Group 12584"/>
            <p:cNvGrpSpPr/>
            <p:nvPr/>
          </p:nvGrpSpPr>
          <p:grpSpPr>
            <a:xfrm>
              <a:off x="5400675" y="0"/>
              <a:ext cx="1817397" cy="523875"/>
              <a:chOff x="20293" y="0"/>
              <a:chExt cx="1817370" cy="523637"/>
            </a:xfrm>
          </p:grpSpPr>
          <p:sp>
            <p:nvSpPr>
              <p:cNvPr id="6" name="AutoShape 5670"/>
              <p:cNvSpPr>
                <a:spLocks noChangeArrowheads="1"/>
              </p:cNvSpPr>
              <p:nvPr/>
            </p:nvSpPr>
            <p:spPr bwMode="auto">
              <a:xfrm>
                <a:off x="486383" y="0"/>
                <a:ext cx="1351280" cy="523637"/>
              </a:xfrm>
              <a:prstGeom prst="roundRect">
                <a:avLst>
                  <a:gd name="adj" fmla="val 16667"/>
                </a:avLst>
              </a:prstGeom>
              <a:solidFill>
                <a:sysClr val="window" lastClr="FFFFFF"/>
              </a:solidFill>
              <a:ln w="25400" cap="flat" cmpd="sng" algn="ctr">
                <a:solidFill>
                  <a:srgbClr val="C0504D"/>
                </a:solidFill>
                <a:prstDash val="solid"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السيرة الغيرية</a:t>
                </a:r>
                <a:endParaRPr lang="en-US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7" name="AutoShape 5672"/>
              <p:cNvCxnSpPr>
                <a:cxnSpLocks noChangeShapeType="1"/>
              </p:cNvCxnSpPr>
              <p:nvPr/>
            </p:nvCxnSpPr>
            <p:spPr bwMode="auto">
              <a:xfrm flipH="1">
                <a:off x="20293" y="253554"/>
                <a:ext cx="466090" cy="635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C0504D"/>
                </a:solidFill>
                <a:prstDash val="solid"/>
                <a:tailEnd type="triangle" w="med" len="me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</p:grp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15686" y="870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123825" y="457591"/>
            <a:ext cx="18399426" cy="79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grpSp>
        <p:nvGrpSpPr>
          <p:cNvPr id="10" name="Group 224"/>
          <p:cNvGrpSpPr/>
          <p:nvPr/>
        </p:nvGrpSpPr>
        <p:grpSpPr>
          <a:xfrm>
            <a:off x="0" y="2314966"/>
            <a:ext cx="11571514" cy="4151148"/>
            <a:chOff x="-18390" y="635"/>
            <a:chExt cx="7402063" cy="2401817"/>
          </a:xfrm>
        </p:grpSpPr>
        <p:sp>
          <p:nvSpPr>
            <p:cNvPr id="11" name="AutoShape 3762"/>
            <p:cNvSpPr>
              <a:spLocks noChangeArrowheads="1"/>
            </p:cNvSpPr>
            <p:nvPr/>
          </p:nvSpPr>
          <p:spPr bwMode="auto">
            <a:xfrm>
              <a:off x="5568053" y="509907"/>
              <a:ext cx="126365" cy="553720"/>
            </a:xfrm>
            <a:prstGeom prst="downArrow">
              <a:avLst>
                <a:gd name="adj1" fmla="val 50000"/>
                <a:gd name="adj2" fmla="val 1328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7DEE8"/>
                </a:gs>
              </a:gsLst>
              <a:lin ang="5400000" scaled="1"/>
            </a:gradFill>
            <a:ln w="12700">
              <a:solidFill>
                <a:srgbClr val="93CDDD"/>
              </a:solidFill>
              <a:miter lim="800000"/>
            </a:ln>
            <a:effectLst>
              <a:outerShdw dist="28398" dir="3806097" algn="ctr" rotWithShape="0">
                <a:srgbClr val="215968">
                  <a:alpha val="50000"/>
                </a:srgbClr>
              </a:outerShdw>
            </a:effectLst>
          </p:spPr>
          <p:txBody>
            <a:bodyPr rot="0" vert="eaVert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/>
            </a:p>
          </p:txBody>
        </p:sp>
        <p:grpSp>
          <p:nvGrpSpPr>
            <p:cNvPr id="12" name="Group 236"/>
            <p:cNvGrpSpPr/>
            <p:nvPr/>
          </p:nvGrpSpPr>
          <p:grpSpPr>
            <a:xfrm>
              <a:off x="-18390" y="635"/>
              <a:ext cx="7402063" cy="2401817"/>
              <a:chOff x="-18390" y="635"/>
              <a:chExt cx="7402063" cy="2401817"/>
            </a:xfrm>
          </p:grpSpPr>
          <p:sp>
            <p:nvSpPr>
              <p:cNvPr id="13" name="AutoShape 3762"/>
              <p:cNvSpPr>
                <a:spLocks noChangeArrowheads="1"/>
              </p:cNvSpPr>
              <p:nvPr/>
            </p:nvSpPr>
            <p:spPr bwMode="auto">
              <a:xfrm>
                <a:off x="2271192" y="509907"/>
                <a:ext cx="126365" cy="553720"/>
              </a:xfrm>
              <a:prstGeom prst="downArrow">
                <a:avLst>
                  <a:gd name="adj1" fmla="val 50000"/>
                  <a:gd name="adj2" fmla="val 1328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7DEE8"/>
                  </a:gs>
                </a:gsLst>
                <a:lin ang="5400000" scaled="1"/>
              </a:gradFill>
              <a:ln w="12700">
                <a:solidFill>
                  <a:srgbClr val="93CDDD"/>
                </a:solidFill>
                <a:miter lim="800000"/>
              </a:ln>
              <a:effectLst>
                <a:outerShdw dist="28398" dir="3806097" algn="ctr" rotWithShape="0">
                  <a:srgbClr val="215968">
                    <a:alpha val="50000"/>
                  </a:srgbClr>
                </a:outerShdw>
              </a:effectLst>
            </p:spPr>
            <p:txBody>
              <a:bodyPr rot="0" vert="eaVert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/>
              </a:p>
            </p:txBody>
          </p:sp>
          <p:sp>
            <p:nvSpPr>
              <p:cNvPr id="14" name="Rectangle 238"/>
              <p:cNvSpPr/>
              <p:nvPr/>
            </p:nvSpPr>
            <p:spPr>
              <a:xfrm>
                <a:off x="-18390" y="1162886"/>
                <a:ext cx="1201420" cy="54356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16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إملاء صحيح .</a:t>
                </a:r>
                <a:endParaRPr lang="en-US" sz="12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5" name="Group 248"/>
              <p:cNvGrpSpPr/>
              <p:nvPr/>
            </p:nvGrpSpPr>
            <p:grpSpPr>
              <a:xfrm>
                <a:off x="472611" y="635"/>
                <a:ext cx="6911062" cy="2401817"/>
                <a:chOff x="0" y="635"/>
                <a:chExt cx="6911062" cy="2401817"/>
              </a:xfrm>
            </p:grpSpPr>
            <p:sp>
              <p:nvSpPr>
                <p:cNvPr id="17" name="Rectangle 13578"/>
                <p:cNvSpPr/>
                <p:nvPr/>
              </p:nvSpPr>
              <p:spPr>
                <a:xfrm>
                  <a:off x="1151245" y="960905"/>
                  <a:ext cx="1355223" cy="783306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ar-EG"/>
                  </a:defPPr>
                  <a:lvl1pPr marL="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1">
                    <a:spcAft>
                      <a:spcPct val="0"/>
                    </a:spcAft>
                  </a:pPr>
                  <a:r>
                    <a:rPr lang="ar-EG" sz="240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الالتزام بالأساليب و بالتعبيرات الملائمة .</a:t>
                  </a:r>
                  <a:endParaRPr lang="en-US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18" name="Group 13649"/>
                <p:cNvGrpSpPr/>
                <p:nvPr/>
              </p:nvGrpSpPr>
              <p:grpSpPr>
                <a:xfrm>
                  <a:off x="0" y="635"/>
                  <a:ext cx="6911062" cy="2257302"/>
                  <a:chOff x="0" y="635"/>
                  <a:chExt cx="6911062" cy="2257302"/>
                </a:xfrm>
              </p:grpSpPr>
              <p:sp>
                <p:nvSpPr>
                  <p:cNvPr id="21" name="Rectangle 13653"/>
                  <p:cNvSpPr/>
                  <p:nvPr/>
                </p:nvSpPr>
                <p:spPr>
                  <a:xfrm>
                    <a:off x="2111413" y="1507939"/>
                    <a:ext cx="1376128" cy="542045"/>
                  </a:xfrm>
                  <a:prstGeom prst="rect">
                    <a:avLst/>
                  </a:prstGeom>
                  <a:noFill/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ar-EG"/>
                    </a:defPPr>
                    <a:lvl1pPr marL="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 rtl="1">
                      <a:spcAft>
                        <a:spcPct val="0"/>
                      </a:spcAft>
                    </a:pPr>
                    <a:r>
                      <a:rPr lang="ar-EG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a:t>الالتزام بخاتمة شاملة .</a:t>
                    </a:r>
                    <a:endParaRPr lang="en-US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22" name="Group 13654"/>
                  <p:cNvGrpSpPr/>
                  <p:nvPr/>
                </p:nvGrpSpPr>
                <p:grpSpPr>
                  <a:xfrm>
                    <a:off x="0" y="635"/>
                    <a:ext cx="6911062" cy="2257302"/>
                    <a:chOff x="0" y="635"/>
                    <a:chExt cx="6911062" cy="2257302"/>
                  </a:xfrm>
                </p:grpSpPr>
                <p:grpSp>
                  <p:nvGrpSpPr>
                    <p:cNvPr id="24" name="Group 13656"/>
                    <p:cNvGrpSpPr/>
                    <p:nvPr/>
                  </p:nvGrpSpPr>
                  <p:grpSpPr>
                    <a:xfrm>
                      <a:off x="0" y="635"/>
                      <a:ext cx="6911062" cy="2257302"/>
                      <a:chOff x="0" y="635"/>
                      <a:chExt cx="6911062" cy="2257302"/>
                    </a:xfrm>
                  </p:grpSpPr>
                  <p:sp>
                    <p:nvSpPr>
                      <p:cNvPr id="26" name="Rectangle 13657"/>
                      <p:cNvSpPr/>
                      <p:nvPr/>
                    </p:nvSpPr>
                    <p:spPr>
                      <a:xfrm>
                        <a:off x="5709642" y="1144381"/>
                        <a:ext cx="1201420" cy="1113556"/>
                      </a:xfrm>
                      <a:prstGeom prst="rect">
                        <a:avLst/>
                      </a:prstGeom>
                      <a:noFill/>
                      <a:ln w="25400" cap="flat" cmpd="sng" algn="ctr">
                        <a:noFill/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1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>
                        <a:defPPr>
                          <a:defRPr lang="ar-EG"/>
                        </a:defPPr>
                        <a:lvl1pPr marL="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 rtl="1">
                          <a:spcAft>
                            <a:spcPct val="0"/>
                          </a:spcAft>
                        </a:pPr>
                        <a:r>
                          <a:rPr lang="ar-EG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rPr>
                          <a:t>عدد الكلمات </a:t>
                        </a:r>
                        <a:endParaRPr lang="en-US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  <a:p>
                        <a:pPr algn="ctr" rtl="1">
                          <a:spcAft>
                            <a:spcPct val="0"/>
                          </a:spcAft>
                        </a:pPr>
                        <a:r>
                          <a:rPr lang="ar-EG" sz="2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rPr>
                          <a:t>( يترواح من 50 – 100 كلمة )</a:t>
                        </a:r>
                        <a:endParaRPr lang="en-US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27" name="Group 13660"/>
                      <p:cNvGrpSpPr/>
                      <p:nvPr/>
                    </p:nvGrpSpPr>
                    <p:grpSpPr>
                      <a:xfrm>
                        <a:off x="0" y="635"/>
                        <a:ext cx="6459548" cy="1614170"/>
                        <a:chOff x="1378" y="4071"/>
                        <a:chExt cx="9558" cy="2542"/>
                      </a:xfrm>
                    </p:grpSpPr>
                    <p:sp>
                      <p:nvSpPr>
                        <p:cNvPr id="28" name="AutoShape 1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378" y="4824"/>
                          <a:ext cx="227" cy="1226"/>
                        </a:xfrm>
                        <a:prstGeom prst="downArrow">
                          <a:avLst>
                            <a:gd name="adj1" fmla="val 50000"/>
                            <a:gd name="adj2" fmla="val 131545"/>
                          </a:avLst>
                        </a:prstGeom>
                        <a:gradFill rotWithShape="0">
                          <a:gsLst>
                            <a:gs pos="0">
                              <a:srgbClr val="93CDDD"/>
                            </a:gs>
                            <a:gs pos="50000">
                              <a:srgbClr val="DBEEF4"/>
                            </a:gs>
                            <a:gs pos="100000">
                              <a:srgbClr val="93CDDD"/>
                            </a:gs>
                          </a:gsLst>
                          <a:lin ang="18900000" scaled="1"/>
                        </a:gradFill>
                        <a:ln w="12700">
                          <a:solidFill>
                            <a:srgbClr val="93CDDD"/>
                          </a:solidFill>
                          <a:miter lim="800000"/>
                        </a:ln>
                        <a:effectLst>
                          <a:outerShdw dist="28398" dir="3806097" algn="ctr" rotWithShape="0">
                            <a:srgbClr val="215968">
                              <a:alpha val="50000"/>
                            </a:srgbClr>
                          </a:outerShdw>
                        </a:effectLst>
                      </p:spPr>
                      <p:txBody>
                        <a:bodyPr rot="0" vert="eaVert" wrap="square" lIns="91440" tIns="45720" rIns="91440" bIns="45720" anchor="t" anchorCtr="0" upright="1">
                          <a:noAutofit/>
                        </a:bodyPr>
                        <a:lstStyle>
                          <a:defPPr>
                            <a:defRPr lang="ar-EG"/>
                          </a:defPPr>
                          <a:lvl1pPr marL="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 lang="ar-SA"/>
                        </a:p>
                      </p:txBody>
                    </p:sp>
                    <p:grpSp>
                      <p:nvGrpSpPr>
                        <p:cNvPr id="29" name="Group 8"/>
                        <p:cNvGrpSpPr/>
                        <p:nvPr/>
                      </p:nvGrpSpPr>
                      <p:grpSpPr>
                        <a:xfrm>
                          <a:off x="1423" y="4071"/>
                          <a:ext cx="9513" cy="2542"/>
                          <a:chOff x="1028" y="5196"/>
                          <a:chExt cx="9513" cy="2656"/>
                        </a:xfrm>
                      </p:grpSpPr>
                      <p:sp>
                        <p:nvSpPr>
                          <p:cNvPr id="30" name="AutoShape 37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484" y="5196"/>
                            <a:ext cx="6901" cy="788"/>
                          </a:xfrm>
                          <a:prstGeom prst="roundRect">
                            <a:avLst>
                              <a:gd name="adj" fmla="val 16667"/>
                            </a:avLst>
                          </a:prstGeom>
                          <a:solidFill>
                            <a:srgbClr val="FFFFFF"/>
                          </a:solidFill>
                          <a:ln w="31750">
                            <a:solidFill>
                              <a:srgbClr val="4BACC6"/>
                            </a:solidFill>
                            <a:rou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68686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>
                            <a:defPPr>
                              <a:defRPr lang="ar-EG"/>
                            </a:defPPr>
                            <a:lvl1pPr marL="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1pPr>
                            <a:lvl2pPr marL="4572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2pPr>
                            <a:lvl3pPr marL="9144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3pPr>
                            <a:lvl4pPr marL="13716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4pPr>
                            <a:lvl5pPr marL="18288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5pPr>
                            <a:lvl6pPr marL="22860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6pPr>
                            <a:lvl7pPr marL="27432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7pPr>
                            <a:lvl8pPr marL="32004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8pPr>
                            <a:lvl9pPr marL="36576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9pPr>
                          </a:lstStyle>
                          <a:p>
                            <a:pPr algn="ctr" rtl="1">
                              <a:spcAft>
                                <a:spcPct val="0"/>
                              </a:spcAft>
                            </a:pPr>
                            <a:r>
                              <a:rPr lang="ar-EG" sz="2800" b="1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  <a:cs typeface="Simplified Arabic" panose="02020603050405020304" pitchFamily="18" charset="-78"/>
                              </a:rPr>
                              <a:t>ما يجب مـــــــــــراعاته عند كتابة سيــــــــــــرة غيـــــــــــــــرية</a:t>
                            </a:r>
                            <a:endParaRPr lang="en-US" sz="2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endParaRPr>
                          </a:p>
                          <a:p>
                            <a:pPr algn="ctr" rtl="1">
                              <a:spcAft>
                                <a:spcPct val="0"/>
                              </a:spcAft>
                            </a:pPr>
                            <a:r>
                              <a:rPr lang="en-US" sz="1600" b="1">
                                <a:effectLst/>
                                <a:latin typeface="Simplified Arabic" panose="02020603050405020304" pitchFamily="18" charset="-78"/>
                                <a:ea typeface="Times New Roman" panose="02020603050405020304" pitchFamily="18" charset="0"/>
                              </a:rPr>
                              <a:t> </a:t>
                            </a:r>
                            <a:endParaRPr lang="en-US" sz="12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31" name="Group 3760"/>
                          <p:cNvGrpSpPr/>
                          <p:nvPr/>
                        </p:nvGrpSpPr>
                        <p:grpSpPr>
                          <a:xfrm>
                            <a:off x="1028" y="6011"/>
                            <a:ext cx="9513" cy="1841"/>
                            <a:chOff x="1028" y="6011"/>
                            <a:chExt cx="9513" cy="1841"/>
                          </a:xfrm>
                        </p:grpSpPr>
                        <p:sp>
                          <p:nvSpPr>
                            <p:cNvPr id="32" name="AutoShape 376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0291" y="6014"/>
                              <a:ext cx="250" cy="1190"/>
                            </a:xfrm>
                            <a:prstGeom prst="downArrow">
                              <a:avLst>
                                <a:gd name="adj1" fmla="val 50000"/>
                                <a:gd name="adj2" fmla="val 132867"/>
                              </a:avLst>
                            </a:prstGeom>
                            <a:gradFill rotWithShape="0">
                              <a:gsLst>
                                <a:gs pos="0">
                                  <a:srgbClr val="FFFFFF"/>
                                </a:gs>
                                <a:gs pos="100000">
                                  <a:srgbClr val="B7DEE8"/>
                                </a:gs>
                              </a:gsLst>
                              <a:lin ang="5400000" scaled="1"/>
                            </a:gradFill>
                            <a:ln w="12700">
                              <a:solidFill>
                                <a:srgbClr val="93CDDD"/>
                              </a:solidFill>
                              <a:miter lim="800000"/>
                            </a:ln>
                            <a:effectLst>
                              <a:outerShdw dist="28398" dir="3806097" algn="ctr" rotWithShape="0">
                                <a:srgbClr val="215968">
                                  <a:alpha val="50000"/>
                                </a:srgbClr>
                              </a:outerShdw>
                            </a:effectLst>
                          </p:spPr>
                          <p:txBody>
                            <a:bodyPr rot="0" vert="eaVert" wrap="square" lIns="91440" tIns="45720" rIns="91440" bIns="45720" anchor="t" anchorCtr="0" upright="1">
                              <a:noAutofit/>
                            </a:bodyPr>
                            <a:lstStyle>
                              <a:defPPr>
                                <a:defRPr lang="ar-EG"/>
                              </a:defPPr>
                              <a:lvl1pPr marL="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endParaRPr lang="ar-SA"/>
                            </a:p>
                          </p:txBody>
                        </p:sp>
                        <p:sp>
                          <p:nvSpPr>
                            <p:cNvPr id="33" name="AutoShape 376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790" y="6066"/>
                              <a:ext cx="297" cy="1786"/>
                            </a:xfrm>
                            <a:prstGeom prst="downArrow">
                              <a:avLst>
                                <a:gd name="adj1" fmla="val 50000"/>
                                <a:gd name="adj2" fmla="val 132867"/>
                              </a:avLst>
                            </a:prstGeom>
                            <a:gradFill rotWithShape="0">
                              <a:gsLst>
                                <a:gs pos="0">
                                  <a:srgbClr val="FFFFFF"/>
                                </a:gs>
                                <a:gs pos="100000">
                                  <a:srgbClr val="B7DEE8"/>
                                </a:gs>
                              </a:gsLst>
                              <a:lin ang="5400000" scaled="1"/>
                            </a:gradFill>
                            <a:ln w="12700">
                              <a:solidFill>
                                <a:srgbClr val="93CDDD"/>
                              </a:solidFill>
                              <a:miter lim="800000"/>
                            </a:ln>
                            <a:effectLst>
                              <a:outerShdw dist="28398" dir="3806097" algn="ctr" rotWithShape="0">
                                <a:srgbClr val="215968">
                                  <a:alpha val="50000"/>
                                </a:srgbClr>
                              </a:outerShdw>
                            </a:effectLst>
                          </p:spPr>
                          <p:txBody>
                            <a:bodyPr rot="0" vert="eaVert" wrap="square" lIns="91440" tIns="45720" rIns="91440" bIns="45720" anchor="t" anchorCtr="0" upright="1">
                              <a:noAutofit/>
                            </a:bodyPr>
                            <a:lstStyle>
                              <a:defPPr>
                                <a:defRPr lang="ar-EG"/>
                              </a:defPPr>
                              <a:lvl1pPr marL="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endParaRPr lang="ar-SA"/>
                            </a:p>
                          </p:txBody>
                        </p:sp>
                        <p:cxnSp>
                          <p:nvCxnSpPr>
                            <p:cNvPr id="34" name="AutoShape 3764"/>
                            <p:cNvCxnSpPr>
                              <a:cxnSpLocks noChangeShapeType="1"/>
                            </p:cNvCxnSpPr>
                            <p:nvPr/>
                          </p:nvCxnSpPr>
                          <p:spPr bwMode="auto">
                            <a:xfrm>
                              <a:off x="1028" y="6011"/>
                              <a:ext cx="9449" cy="49"/>
                            </a:xfrm>
                            <a:prstGeom prst="straightConnector1">
                              <a:avLst/>
                            </a:prstGeom>
                            <a:noFill/>
                            <a:ln w="63500">
                              <a:solidFill>
                                <a:srgbClr val="4BACC6"/>
                              </a:solidFill>
                              <a:rou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68686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cxnSp>
                        <p:sp>
                          <p:nvSpPr>
                            <p:cNvPr id="35" name="AutoShape 376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7270" y="6060"/>
                              <a:ext cx="297" cy="1786"/>
                            </a:xfrm>
                            <a:prstGeom prst="downArrow">
                              <a:avLst>
                                <a:gd name="adj1" fmla="val 50000"/>
                                <a:gd name="adj2" fmla="val 132867"/>
                              </a:avLst>
                            </a:prstGeom>
                            <a:gradFill rotWithShape="0">
                              <a:gsLst>
                                <a:gs pos="0">
                                  <a:srgbClr val="FFFFFF"/>
                                </a:gs>
                                <a:gs pos="100000">
                                  <a:srgbClr val="B7DEE8"/>
                                </a:gs>
                              </a:gsLst>
                              <a:lin ang="5400000" scaled="1"/>
                            </a:gradFill>
                            <a:ln w="12700">
                              <a:solidFill>
                                <a:srgbClr val="93CDDD"/>
                              </a:solidFill>
                              <a:miter lim="800000"/>
                            </a:ln>
                            <a:effectLst>
                              <a:outerShdw dist="28398" dir="3806097" algn="ctr" rotWithShape="0">
                                <a:srgbClr val="215968">
                                  <a:alpha val="50000"/>
                                </a:srgbClr>
                              </a:outerShdw>
                            </a:effectLst>
                          </p:spPr>
                          <p:txBody>
                            <a:bodyPr rot="0" vert="eaVert" wrap="square" lIns="91440" tIns="45720" rIns="91440" bIns="45720" anchor="t" anchorCtr="0" upright="1">
                              <a:noAutofit/>
                            </a:bodyPr>
                            <a:lstStyle>
                              <a:defPPr>
                                <a:defRPr lang="ar-EG"/>
                              </a:defPPr>
                              <a:lvl1pPr marL="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endParaRPr lang="ar-SA"/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25" name="Rectangle 682"/>
                    <p:cNvSpPr/>
                    <p:nvPr/>
                  </p:nvSpPr>
                  <p:spPr>
                    <a:xfrm>
                      <a:off x="4612878" y="1042158"/>
                      <a:ext cx="1201420" cy="868165"/>
                    </a:xfrm>
                    <a:prstGeom prst="rect">
                      <a:avLst/>
                    </a:prstGeom>
                    <a:noFill/>
                    <a:ln w="25400" cap="flat" cmpd="sng" algn="ctr">
                      <a:noFill/>
                      <a:prstDash val="solid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1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>
                      <a:defPPr>
                        <a:defRPr lang="ar-EG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الالتزام بخصائص كتابة السيرة . </a:t>
                      </a:r>
                      <a:endParaRPr lang="en-US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23" name="Rectangle 689"/>
                  <p:cNvSpPr/>
                  <p:nvPr/>
                </p:nvSpPr>
                <p:spPr>
                  <a:xfrm>
                    <a:off x="3725149" y="1496884"/>
                    <a:ext cx="1201420" cy="638177"/>
                  </a:xfrm>
                  <a:prstGeom prst="rect">
                    <a:avLst/>
                  </a:prstGeom>
                  <a:noFill/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ar-EG"/>
                    </a:defPPr>
                    <a:lvl1pPr marL="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 rtl="1">
                      <a:spcAft>
                        <a:spcPct val="0"/>
                      </a:spcAft>
                    </a:pPr>
                    <a:r>
                      <a:rPr lang="ar-EG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a:t>الالتزام بالتدرج الزمني السيلم .</a:t>
                    </a:r>
                    <a:endParaRPr lang="en-US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9" name="Rectangle 690"/>
                <p:cNvSpPr/>
                <p:nvPr/>
              </p:nvSpPr>
              <p:spPr>
                <a:xfrm>
                  <a:off x="2937170" y="1042158"/>
                  <a:ext cx="1201420" cy="623787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ar-EG"/>
                  </a:defPPr>
                  <a:lvl1pPr marL="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1">
                    <a:spcAft>
                      <a:spcPct val="0"/>
                    </a:spcAft>
                  </a:pPr>
                  <a:r>
                    <a:rPr lang="ar-EG" sz="240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الالتزام بالصدق والموضوعية . </a:t>
                  </a:r>
                  <a:endParaRPr lang="en-US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691"/>
                <p:cNvSpPr/>
                <p:nvPr/>
              </p:nvSpPr>
              <p:spPr>
                <a:xfrm>
                  <a:off x="328120" y="1619146"/>
                  <a:ext cx="1201420" cy="783306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ar-EG"/>
                  </a:defPPr>
                  <a:lvl1pPr marL="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1">
                    <a:spcAft>
                      <a:spcPct val="0"/>
                    </a:spcAft>
                  </a:pPr>
                  <a:r>
                    <a:rPr lang="ar-EG" sz="24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الالتزام بعلامات الترقيم وخط جميل .</a:t>
                  </a:r>
                  <a:endPara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6" name="AutoShape 3762"/>
              <p:cNvSpPr>
                <a:spLocks noChangeArrowheads="1"/>
              </p:cNvSpPr>
              <p:nvPr/>
            </p:nvSpPr>
            <p:spPr bwMode="auto">
              <a:xfrm>
                <a:off x="3960152" y="525038"/>
                <a:ext cx="126365" cy="553720"/>
              </a:xfrm>
              <a:prstGeom prst="downArrow">
                <a:avLst>
                  <a:gd name="adj1" fmla="val 50000"/>
                  <a:gd name="adj2" fmla="val 1328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7DEE8"/>
                  </a:gs>
                </a:gsLst>
                <a:lin ang="5400000" scaled="1"/>
              </a:gradFill>
              <a:ln w="12700">
                <a:solidFill>
                  <a:srgbClr val="93CDDD"/>
                </a:solidFill>
                <a:miter lim="800000"/>
              </a:ln>
              <a:effectLst>
                <a:outerShdw dist="28398" dir="3806097" algn="ctr" rotWithShape="0">
                  <a:srgbClr val="215968">
                    <a:alpha val="50000"/>
                  </a:srgbClr>
                </a:outerShdw>
              </a:effectLst>
            </p:spPr>
            <p:txBody>
              <a:bodyPr rot="0" vert="eaVert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/>
              </a:p>
            </p:txBody>
          </p:sp>
        </p:grpSp>
      </p:grpSp>
      <p:sp>
        <p:nvSpPr>
          <p:cNvPr id="36" name="Rectangle 46"/>
          <p:cNvSpPr>
            <a:spLocks noChangeArrowheads="1"/>
          </p:cNvSpPr>
          <p:nvPr/>
        </p:nvSpPr>
        <p:spPr bwMode="auto">
          <a:xfrm>
            <a:off x="123825" y="914790"/>
            <a:ext cx="1839942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37" name="زر الإجراء: الانتقال للصفحة الرئيسية 36">
            <a:hlinkClick r:id="" action="ppaction://hlinkshowjump?jump=firs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58930B17-F609-083F-0230-25F90BD1B2AD}"/>
              </a:ext>
            </a:extLst>
          </p:cNvPr>
          <p:cNvSpPr/>
          <p:nvPr/>
        </p:nvSpPr>
        <p:spPr>
          <a:xfrm>
            <a:off x="5514975" y="6400408"/>
            <a:ext cx="1114425" cy="457591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8" name="زر الإجراء: &quot;الانتقال للأمام&quot; أو &quot;التالي&quot; 37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15474F01-7EFD-B438-B552-C56930438013}"/>
              </a:ext>
            </a:extLst>
          </p:cNvPr>
          <p:cNvSpPr/>
          <p:nvPr/>
        </p:nvSpPr>
        <p:spPr>
          <a:xfrm>
            <a:off x="6924675" y="6400408"/>
            <a:ext cx="914400" cy="457591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9" name="زر الإجراء: &quot;الانتقال للخلف&quot; أو &quot;السابق&quot; 38">
            <a:hlinkClick r:id="" action="ppaction://hlinkshowjump?jump=previous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D72E9F15-E9A3-0ED1-672F-F94B260E2E42}"/>
              </a:ext>
            </a:extLst>
          </p:cNvPr>
          <p:cNvSpPr/>
          <p:nvPr/>
        </p:nvSpPr>
        <p:spPr>
          <a:xfrm>
            <a:off x="4286250" y="6394058"/>
            <a:ext cx="914400" cy="457591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374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dur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168120" y="272534"/>
            <a:ext cx="180530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sz="2800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*نظم كتاباتك: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195944" y="1491342"/>
          <a:ext cx="11549742" cy="4840916"/>
        </p:xfrm>
        <a:graphic>
          <a:graphicData uri="http://schemas.openxmlformats.org/drawingml/2006/table">
            <a:tbl>
              <a:tblPr rtl="1"/>
              <a:tblGrid>
                <a:gridCol w="1346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1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1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780"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عناصر السيرة الغيرية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العناصر الموجودة بالنموذج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335">
                <a:tc rowSpan="3">
                  <a:txBody>
                    <a:bodyPr/>
                    <a:lstStyle/>
                    <a:p>
                      <a:pPr marL="71755" marR="71755" algn="l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الفكرة العامة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الاسم واللقب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اسم الشخصية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59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مميزات الشخصية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أهم مميزاتها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822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أهم الإنجازات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أبرز أعمالها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4416">
                <a:tc rowSpan="2">
                  <a:txBody>
                    <a:bodyPr/>
                    <a:lstStyle/>
                    <a:p>
                      <a:pPr marL="71755" marR="71755" algn="just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الفكر الداعمة للفكرة العامة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معلومات شخصية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النشأة – التعليم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الاهتمامات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معلومات عنها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1014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أحداث زمنية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متدرجة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أحداث ومواقف متدرجة زمنيًا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082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الخاتمة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رأي الكاتب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رأيك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6546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جملة ختامية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تأكيد الفكرة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زر الإجراء: الانتقال للصفحة الرئيسية 3">
            <a:hlinkClick r:id="" action="ppaction://hlinkshowjump?jump=firs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D9D245D4-83E2-1087-78AF-5960F032C24D}"/>
              </a:ext>
            </a:extLst>
          </p:cNvPr>
          <p:cNvSpPr/>
          <p:nvPr/>
        </p:nvSpPr>
        <p:spPr>
          <a:xfrm>
            <a:off x="5514975" y="6400800"/>
            <a:ext cx="1114425" cy="4572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زر الإجراء: &quot;الانتقال للأمام&quot; أو &quot;التالي&quot; 4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10D75CCC-CB56-8F43-A1C9-6B667DE83E89}"/>
              </a:ext>
            </a:extLst>
          </p:cNvPr>
          <p:cNvSpPr/>
          <p:nvPr/>
        </p:nvSpPr>
        <p:spPr>
          <a:xfrm>
            <a:off x="6924675" y="6400800"/>
            <a:ext cx="914400" cy="4572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زر الإجراء: &quot;الانتقال للخلف&quot; أو &quot;السابق&quot; 5">
            <a:hlinkClick r:id="" action="ppaction://hlinkshowjump?jump=previous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E23847DC-5D3C-7148-BD69-7BCA664FB024}"/>
              </a:ext>
            </a:extLst>
          </p:cNvPr>
          <p:cNvSpPr/>
          <p:nvPr/>
        </p:nvSpPr>
        <p:spPr>
          <a:xfrm>
            <a:off x="4286250" y="6394450"/>
            <a:ext cx="914400" cy="4572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950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245417" y="218105"/>
            <a:ext cx="649087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sz="20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مثال تطبيقي : اقرأ السيرة الغيرية الآتية ، ولاحظ تحليلها إلى عناصرها : 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637130" y="898948"/>
            <a:ext cx="1459054" cy="45858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tabLst>
                <a:tab pos="180340" algn="l"/>
              </a:tabLst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طلعت حرب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707571" y="1720839"/>
            <a:ext cx="11484429" cy="36625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tabLst>
                <a:tab pos="180340" algn="l"/>
              </a:tabLst>
            </a:pPr>
            <a:r>
              <a:rPr lang="ar-EG" sz="32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الاقتصادي والمفكر " محمد طلعت بن حسن محمد حرب " هو مؤسس بنك مصر، ويعد أحد أهم أعلام الاقتصاد في تاريخ مصر؛ إنه " طلعت حرب " ، أو كما يطلقون عليه " أبو الاقتصاد المصري "، ولد بالقاهرة، والتحق بمدرسة التوفيقية الثانوية بالقاهرة، وتخرج فيها، ودرس بعد ذلك بمدرسة الحقوق الخديوية، اهتم بدراسة الاقتصاد ، وكذلك الاطلاع على العديد من الكتب في مختلف مجالات المعرفة والعلوم . عرض " طلعت حرب " في المؤتمر المصري الأول فكرة إنشاء بنك للمصريين؛ لكي يكون هناك نظام مالي مصري خاص بها لخدمة أبناء الوطن ؛ فوافق جميع الحضور بالإجماع على هذه الفكرة وبعد بذل كثير من العمل والمتاعب التي واجهتهم تم افتتاح البنك عام1920 م ؛ ليصبح أول بنك مصري بأيد ونقود مصرية ،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13640"/>
          <p:cNvPicPr/>
          <p:nvPr/>
        </p:nvPicPr>
        <p:blipFill>
          <a:blip r:embed="rId2">
            <a:clrChange>
              <a:clrFrom>
                <a:srgbClr val="EBEBED"/>
              </a:clrFrom>
              <a:clrTo>
                <a:srgbClr val="EBEBE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161014"/>
            <a:ext cx="1883229" cy="14282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زر الإجراء: الانتقال للصفحة الرئيسية 1">
            <a:hlinkClick r:id="" action="ppaction://hlinkshowjump?jump=firs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7BD795A5-D204-8643-BF38-21173BCADA44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زر الإجراء: &quot;الانتقال للأمام&quot; أو &quot;التالي&quot; 3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7EA7F1D3-114E-8372-CA7F-9B75963BE468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زر الإجراء: &quot;الانتقال للخلف&quot; أو &quot;السابق&quot; 7">
            <a:hlinkClick r:id="" action="ppaction://hlinkshowjump?jump=previous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46D51437-14F0-4E68-7673-4AD6D33FB29D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135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245417" y="218105"/>
            <a:ext cx="649087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sz="20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مثال تطبيقي : اقرأ السيرة الغيرية الآتية ، ولاحظ تحليلها إلى عناصرها : 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637130" y="898948"/>
            <a:ext cx="1459054" cy="45858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tabLst>
                <a:tab pos="180340" algn="l"/>
              </a:tabLst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طلعت حرب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707571" y="1720839"/>
            <a:ext cx="11484429" cy="20867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tabLst>
                <a:tab pos="180340" algn="l"/>
              </a:tabLst>
            </a:pPr>
            <a:r>
              <a:rPr lang="ar-EG" sz="32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قام البنك بعد ذلك بافتتاح العديد من الشركات الكبيرة التي وفرت وظائف عمل لكثير من المصريين ، أرى أنه اقتصادي ومفكر عظيم ؛ فقد استطاع بفكرته ومشروعه إعداد نظام مالي مصري يستمر أثره حتى عصرنا هذا . وبعد حياة حافلة بترك الأثر في حياة المصريين توفى ، " طلعت حرب " وتم إطلاق اسمه على واحد من أهم وأشهر ميادين القاهرة ( ميدان طلعت حرب ) ، وتم وضع تمثال كبير له بوسط هذا الميدان .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13640"/>
          <p:cNvPicPr/>
          <p:nvPr/>
        </p:nvPicPr>
        <p:blipFill>
          <a:blip r:embed="rId2">
            <a:clrChange>
              <a:clrFrom>
                <a:srgbClr val="EBEBED"/>
              </a:clrFrom>
              <a:clrTo>
                <a:srgbClr val="EBEBE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161014"/>
            <a:ext cx="1883229" cy="14282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زر الإجراء: الانتقال للصفحة الرئيسية 1">
            <a:hlinkClick r:id="" action="ppaction://hlinkshowjump?jump=firs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D1F0EF35-E87B-2984-DAFC-476108B96715}"/>
              </a:ext>
            </a:extLst>
          </p:cNvPr>
          <p:cNvSpPr/>
          <p:nvPr/>
        </p:nvSpPr>
        <p:spPr>
          <a:xfrm>
            <a:off x="5514975" y="6096000"/>
            <a:ext cx="1114425" cy="7620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زر الإجراء: &quot;الانتقال للأمام&quot; أو &quot;التالي&quot; 3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5243D96A-3264-1469-2757-E32578ABE471}"/>
              </a:ext>
            </a:extLst>
          </p:cNvPr>
          <p:cNvSpPr/>
          <p:nvPr/>
        </p:nvSpPr>
        <p:spPr>
          <a:xfrm>
            <a:off x="6924675" y="6096000"/>
            <a:ext cx="914400" cy="7620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زر الإجراء: &quot;الانتقال للخلف&quot; أو &quot;السابق&quot; 7">
            <a:hlinkClick r:id="" action="ppaction://hlinkshowjump?jump=previous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4886F23-FA08-B9D3-AF17-8C42010588B1}"/>
              </a:ext>
            </a:extLst>
          </p:cNvPr>
          <p:cNvSpPr/>
          <p:nvPr/>
        </p:nvSpPr>
        <p:spPr>
          <a:xfrm>
            <a:off x="4286250" y="6089650"/>
            <a:ext cx="914400" cy="7620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907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926809" y="131019"/>
            <a:ext cx="2991525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sz="32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*تحليل سيرة غيرية :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576944" y="1070816"/>
          <a:ext cx="11234056" cy="5256362"/>
        </p:xfrm>
        <a:graphic>
          <a:graphicData uri="http://schemas.openxmlformats.org/drawingml/2006/table">
            <a:tbl>
              <a:tblPr rtl="1"/>
              <a:tblGrid>
                <a:gridCol w="2634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8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تحليل النص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T>
                      <a:noFill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2400"/>
                    </a:p>
                  </a:txBody>
                  <a:tcPr marL="19484" marR="19484" marT="9742" marB="9742"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sz="2400"/>
                    </a:p>
                  </a:txBody>
                  <a:tcPr marL="19484" marR="19484" marT="9742" marB="9742"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36"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عناصر السيرة الغيرية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العناصر الموجودة بالنموذج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493">
                <a:tc rowSpan="3">
                  <a:txBody>
                    <a:bodyPr/>
                    <a:lstStyle/>
                    <a:p>
                      <a:pPr marL="71755" marR="71755" algn="l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الفكرة العامة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 vert="vert27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الاسم واللقب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itchFamily="34" charset="0"/>
                        </a:rPr>
                        <a:t>محمد طلعت بن حسن محمد حرب</a:t>
                      </a: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مميزات الشخصية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اقتصادي مفكر 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32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أهم الإنجازات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itchFamily="34" charset="0"/>
                        </a:rPr>
                        <a:t>مؤسس بنك مصر – من أهم أعلام الاقتصاد 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003">
                <a:tc rowSpan="2">
                  <a:txBody>
                    <a:bodyPr/>
                    <a:lstStyle/>
                    <a:p>
                      <a:pPr marL="71755" marR="71755" algn="just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الفكر الداعمة للفكرة العامة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 vert="vert27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معلومات شخصية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النشأة – التعليم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الاهتمامات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EG" sz="2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النشأة:</a:t>
                      </a: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ولد بالقاهرة 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EG" sz="2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التعليم:</a:t>
                      </a: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خريج التوفيقية الثانوية ،ثم مدرسة الحقوق الخديوية 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6543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أحداث زمنية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متدرجة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EG" sz="2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في البداية:</a:t>
                      </a: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عرض فكرة إنشاء بنك للمصريين في المؤتمر المصري الأول 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EG" sz="2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ثم:</a:t>
                      </a: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أنشأ بنكًا مصريًا عام 1920م.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EG" sz="2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أخيرًا:</a:t>
                      </a: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قام البنك بافتتاح العديد من الشركات الكبيرة 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1926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الخاتمة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 vert="vert270">
                    <a:lnL>
                      <a:noFill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رأي الكاتب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أرى أنه اقتصادي ومفكر عظيم ؛ فقد استطاع بفكرته إعداد نظام مصري يستمر أثره حتى عصرنا هذا 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96262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جملة ختامية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بعد حياة حافلة توفي " طلعت حرب " ، وتم إطلاق اسمه على واحد من أهم ميادين القاهرة وتم وضع تمثال كبير له بوسط هذا الميدان 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r" rtl="1">
                        <a:lnSpc>
                          <a:spcPct val="80000"/>
                        </a:lnSpc>
                        <a:spcAft>
                          <a:spcPct val="0"/>
                        </a:spcAft>
                        <a:tabLst>
                          <a:tab pos="180340" algn="l"/>
                        </a:tabLst>
                      </a:pPr>
                      <a:r>
                        <a:rPr lang="ar-EG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14613" marR="14613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4040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96113" y="0"/>
            <a:ext cx="4894289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>
                <a:solidFill>
                  <a:srgbClr val="FF0000"/>
                </a:solidFill>
              </a:rPr>
              <a:t>3- التقويم : أ: اقرأ السيرة الغيرية التالية ، ثم أكمل الشكل التالي :</a:t>
            </a:r>
          </a:p>
        </p:txBody>
      </p:sp>
      <p:pic>
        <p:nvPicPr>
          <p:cNvPr id="6" name="Picture 1372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797" y="184665"/>
            <a:ext cx="1627460" cy="123047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مستطيل 9"/>
          <p:cNvSpPr/>
          <p:nvPr/>
        </p:nvSpPr>
        <p:spPr>
          <a:xfrm>
            <a:off x="1992086" y="688640"/>
            <a:ext cx="9797143" cy="49182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tabLst>
                <a:tab pos="180340" algn="l"/>
              </a:tabLst>
            </a:pP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مصطفى كامل باشا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180340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" مصطفى كامل باشا " زعيم وكاتب مصري مشهور له دور كبير في الدفاع عن بلده ضد الإنجليز ، إنه كما يقولون عنه " الزعيم " ولد بالغربية عام 1874م ، وكان أبوه من ضباط الجيش المصري ، وبعد أن تلقى تعليمه الابتدائي التحق بالمدرسة الخديوية ، ثم التحق بمدرسة الحقوق سنة 1891م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180340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سافر " مصطفى كامل " إلى فرنسا ؛ ليكمل دراسته ، وبعد عودته إلى مصر اشتهر في عالم الصحافة وظل يقاوم الاحتلال البريطاني ، في عام 1900م أنشأ " مصطفى كامل " جريدة " اللواء " واهتم بالتعليم وجعله مرتبطًا بالتربية ، وفي عام 1906م نجح في إنشاء الجامعة المصرية المعروفة الآن بجامعة القاهرة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tabLst>
                <a:tab pos="180340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له أقوال مشهورة منها </a:t>
            </a: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" لو لم أكن مصريًا لوددت أن أكون مصريًّا "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،  </a:t>
            </a: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" لا يأس مع الحياة ولا معنى للحياة مع اليأس "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، أرى أن " مصطفى كامل " من أهم الزعماء المصريين ؛ فقد كان حريصًا جدًا على بلاده ، وبعد حياة مزدحمة بالأحداث توفى" مصطفى كامل " سنة 1908م ، وبعد وفاته بأعوام أنشىء متحف يحمل اسمه في منطقة السيدة عائشة بالقاهرة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زر الإجراء: الانتقال للصفحة الرئيسية 1">
            <a:hlinkClick r:id="" action="ppaction://hlinkshowjump?jump=firs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6249C2FB-A841-EFA0-2D0A-B8CF550F3711}"/>
              </a:ext>
            </a:extLst>
          </p:cNvPr>
          <p:cNvSpPr/>
          <p:nvPr/>
        </p:nvSpPr>
        <p:spPr>
          <a:xfrm>
            <a:off x="5514975" y="6248400"/>
            <a:ext cx="1114425" cy="609600"/>
          </a:xfrm>
          <a:prstGeom prst="actionButtonHom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زر الإجراء: &quot;الانتقال للأمام&quot; أو &quot;التالي&quot; 2">
            <a:hlinkClick r:id="" action="ppaction://hlinkshowjump?jump=next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135B3DFC-E314-3909-45CD-C2F2F7EEBF7F}"/>
              </a:ext>
            </a:extLst>
          </p:cNvPr>
          <p:cNvSpPr/>
          <p:nvPr/>
        </p:nvSpPr>
        <p:spPr>
          <a:xfrm>
            <a:off x="6924675" y="6248400"/>
            <a:ext cx="914400" cy="609600"/>
          </a:xfrm>
          <a:prstGeom prst="actionButtonForwardNex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زر الإجراء: &quot;الانتقال للخلف&quot; أو &quot;السابق&quot; 4">
            <a:hlinkClick r:id="" action="ppaction://hlinkshowjump?jump=previousslide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A3F5B92E-C1B2-A038-A186-39E138C5F097}"/>
              </a:ext>
            </a:extLst>
          </p:cNvPr>
          <p:cNvSpPr/>
          <p:nvPr/>
        </p:nvSpPr>
        <p:spPr>
          <a:xfrm>
            <a:off x="4286250" y="6242050"/>
            <a:ext cx="914400" cy="609600"/>
          </a:xfrm>
          <a:prstGeom prst="actionButtonBackPrevio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532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725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25</cp:revision>
  <dcterms:created xsi:type="dcterms:W3CDTF">2023-09-27T06:33:31Z</dcterms:created>
  <dcterms:modified xsi:type="dcterms:W3CDTF">2023-11-24T12:13:00Z</dcterms:modified>
</cp:coreProperties>
</file>