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3"/>
    <p:sldId id="279" r:id="rId4"/>
    <p:sldId id="349" r:id="rId5"/>
    <p:sldId id="360" r:id="rId6"/>
    <p:sldId id="361" r:id="rId7"/>
    <p:sldId id="257" r:id="rId8"/>
    <p:sldId id="258" r:id="rId9"/>
    <p:sldId id="259" r:id="rId10"/>
    <p:sldId id="284" r:id="rId11"/>
    <p:sldId id="261" r:id="rId12"/>
    <p:sldId id="262" r:id="rId13"/>
    <p:sldId id="263" r:id="rId14"/>
    <p:sldId id="264" r:id="rId16"/>
    <p:sldId id="371" r:id="rId17"/>
    <p:sldId id="372" r:id="rId18"/>
    <p:sldId id="28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7115" y="640080"/>
            <a:ext cx="7254240" cy="557784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439545" y="22199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olidFill>
                  <a:schemeClr val="tx1"/>
                </a:solidFill>
              </a:rPr>
              <a:t>cook</a:t>
            </a:r>
            <a:r>
              <a:rPr lang="en-US">
                <a:solidFill>
                  <a:srgbClr val="FF0000"/>
                </a:solidFill>
              </a:rPr>
              <a:t>s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/>
          <p:nvPr>
            <p:ph sz="half" idx="1"/>
          </p:nvPr>
        </p:nvSpPr>
        <p:spPr>
          <a:xfrm>
            <a:off x="838200" y="1825625"/>
            <a:ext cx="7025005" cy="4351655"/>
          </a:xfrm>
        </p:spPr>
        <p:txBody>
          <a:bodyPr/>
          <a:p>
            <a:r>
              <a:rPr lang="en-US"/>
              <a:t>When you </a:t>
            </a:r>
            <a:r>
              <a:rPr lang="en-US">
                <a:solidFill>
                  <a:srgbClr val="FF0000"/>
                </a:solidFill>
              </a:rPr>
              <a:t>cook</a:t>
            </a:r>
            <a:r>
              <a:rPr lang="en-US"/>
              <a:t> a meal, you prepare food for eating by heating it.</a:t>
            </a:r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Mum </a:t>
            </a:r>
            <a:r>
              <a:rPr lang="en-US">
                <a:solidFill>
                  <a:srgbClr val="FF0000"/>
                </a:solidFill>
              </a:rPr>
              <a:t>cooks</a:t>
            </a:r>
            <a:r>
              <a:rPr lang="en-US"/>
              <a:t> dinner for my friends and I.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7900" y="2536825"/>
            <a:ext cx="2291080" cy="26066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drive</a:t>
            </a:r>
            <a:r>
              <a:rPr lang="en-US">
                <a:solidFill>
                  <a:srgbClr val="FF0000"/>
                </a:solidFill>
              </a:rPr>
              <a:t>s</a:t>
            </a:r>
            <a:br>
              <a:rPr lang="en-US">
                <a:solidFill>
                  <a:srgbClr val="FF0000"/>
                </a:solidFill>
              </a:rPr>
            </a:br>
            <a:endParaRPr lang="en-US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80630" y="3521075"/>
            <a:ext cx="3133090" cy="158051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82880" y="1353820"/>
            <a:ext cx="9227820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/>
              <a:t>When you </a:t>
            </a:r>
            <a:r>
              <a:rPr lang="en-US" sz="2800">
                <a:solidFill>
                  <a:srgbClr val="FF0000"/>
                </a:solidFill>
              </a:rPr>
              <a:t>drive</a:t>
            </a:r>
            <a:r>
              <a:rPr lang="en-US" sz="2800"/>
              <a:t> somewhere, you operate a car or other vehicle and control its movement and direction.</a:t>
            </a:r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My dad </a:t>
            </a:r>
            <a:r>
              <a:rPr lang="en-US" sz="2800">
                <a:solidFill>
                  <a:srgbClr val="FF0000"/>
                </a:solidFill>
              </a:rPr>
              <a:t>drives</a:t>
            </a:r>
            <a:r>
              <a:rPr lang="en-US" sz="2800"/>
              <a:t> us to school everyday.</a:t>
            </a:r>
            <a:endParaRPr lang="en-US"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sing</a:t>
            </a:r>
            <a:r>
              <a:rPr lang="en-US">
                <a:solidFill>
                  <a:srgbClr val="FF0000"/>
                </a:solidFill>
              </a:rPr>
              <a:t>s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2" name="Content Placeholder 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757795" y="3059430"/>
            <a:ext cx="2491105" cy="215773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11480" y="1468120"/>
            <a:ext cx="963104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/>
              <a:t>When you </a:t>
            </a:r>
            <a:r>
              <a:rPr lang="en-US" sz="2800">
                <a:solidFill>
                  <a:srgbClr val="FF0000"/>
                </a:solidFill>
              </a:rPr>
              <a:t>sing</a:t>
            </a:r>
            <a:r>
              <a:rPr lang="en-US" sz="2800"/>
              <a:t>, you make musical sounds with your voice, usually producing words that fit a tune.</a:t>
            </a:r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Lina </a:t>
            </a:r>
            <a:r>
              <a:rPr lang="en-US" sz="2800">
                <a:solidFill>
                  <a:srgbClr val="FF0000"/>
                </a:solidFill>
              </a:rPr>
              <a:t>sings</a:t>
            </a:r>
            <a:r>
              <a:rPr lang="en-US" sz="2800"/>
              <a:t> beautifully.</a:t>
            </a:r>
            <a:endParaRPr lang="en-US"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olidFill>
                  <a:schemeClr val="tx1"/>
                </a:solidFill>
              </a:rPr>
              <a:t>climb</a:t>
            </a:r>
            <a:r>
              <a:rPr lang="en-US">
                <a:solidFill>
                  <a:srgbClr val="FF0000"/>
                </a:solidFill>
              </a:rPr>
              <a:t>s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90205" y="2743200"/>
            <a:ext cx="2685415" cy="24003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556260" y="1413510"/>
            <a:ext cx="838898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/>
              <a:t>If you </a:t>
            </a:r>
            <a:r>
              <a:rPr lang="en-US" sz="2800">
                <a:solidFill>
                  <a:srgbClr val="FF0000"/>
                </a:solidFill>
              </a:rPr>
              <a:t>climb</a:t>
            </a:r>
            <a:r>
              <a:rPr lang="en-US" sz="2800"/>
              <a:t> something such as a tree, mountain, or ladder, or climb up it, you move towards the top of it. If you climb down it, you move towards the bottom of it.</a:t>
            </a:r>
            <a:endParaRPr lang="en-US" sz="2800"/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Ali </a:t>
            </a:r>
            <a:r>
              <a:rPr lang="en-US" sz="2800">
                <a:solidFill>
                  <a:srgbClr val="FF0000"/>
                </a:solidFill>
              </a:rPr>
              <a:t>climbs</a:t>
            </a:r>
            <a:r>
              <a:rPr lang="en-US" sz="2800"/>
              <a:t> trees all the time.</a:t>
            </a:r>
            <a:endParaRPr lang="en-US"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read</a:t>
            </a:r>
            <a:r>
              <a:rPr lang="en-US">
                <a:solidFill>
                  <a:srgbClr val="FF0000"/>
                </a:solidFill>
              </a:rPr>
              <a:t>s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976360" y="2701925"/>
            <a:ext cx="1581150" cy="264477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304800" y="1489710"/>
            <a:ext cx="867156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/>
              <a:t>When you </a:t>
            </a:r>
            <a:r>
              <a:rPr lang="en-US" sz="2800">
                <a:solidFill>
                  <a:srgbClr val="FF0000"/>
                </a:solidFill>
              </a:rPr>
              <a:t>read </a:t>
            </a:r>
            <a:r>
              <a:rPr lang="en-US" sz="2800"/>
              <a:t>something such as a book or article, you look at and understand the words that are written there.</a:t>
            </a:r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Sam </a:t>
            </a:r>
            <a:r>
              <a:rPr lang="en-US" sz="2800">
                <a:solidFill>
                  <a:srgbClr val="FF0000"/>
                </a:solidFill>
              </a:rPr>
              <a:t>reads</a:t>
            </a:r>
            <a:r>
              <a:rPr lang="en-US" sz="2800"/>
              <a:t> spiderman stories to his little brother.</a:t>
            </a:r>
            <a:endParaRPr lang="en-US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play</a:t>
            </a:r>
            <a:r>
              <a:rPr lang="en-US">
                <a:solidFill>
                  <a:srgbClr val="FF0000"/>
                </a:solidFill>
              </a:rPr>
              <a:t>s</a:t>
            </a:r>
            <a:br>
              <a:rPr lang="en-US">
                <a:solidFill>
                  <a:srgbClr val="FF0000"/>
                </a:solidFill>
              </a:rPr>
            </a:br>
            <a:endParaRPr lang="en-US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588000" y="2640965"/>
            <a:ext cx="2880995" cy="211836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327660" y="1306830"/>
            <a:ext cx="9730105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/>
              <a:t>When children, animals, or perhaps adults </a:t>
            </a:r>
            <a:r>
              <a:rPr lang="en-US" sz="2800">
                <a:solidFill>
                  <a:srgbClr val="FF0000"/>
                </a:solidFill>
              </a:rPr>
              <a:t>play</a:t>
            </a:r>
            <a:r>
              <a:rPr lang="en-US" sz="2800"/>
              <a:t>, they spend time doing enjoyable things, such as using toys and taking part in games.</a:t>
            </a:r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Sara </a:t>
            </a:r>
            <a:r>
              <a:rPr lang="en-US" sz="2800">
                <a:solidFill>
                  <a:srgbClr val="FF0000"/>
                </a:solidFill>
              </a:rPr>
              <a:t>plays</a:t>
            </a:r>
            <a:r>
              <a:rPr lang="en-US" sz="2800"/>
              <a:t> with her doll in the garden.</a:t>
            </a:r>
            <a:endParaRPr lang="en-US"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585" y="3011805"/>
            <a:ext cx="10515600" cy="1325563"/>
          </a:xfrm>
        </p:spPr>
        <p:txBody>
          <a:bodyPr/>
          <a:p>
            <a:r>
              <a:rPr lang="en-US" sz="8000"/>
              <a:t>Thank You</a:t>
            </a:r>
            <a:endParaRPr lang="en-US" sz="8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970" y="0"/>
            <a:ext cx="10515600" cy="1325563"/>
          </a:xfrm>
        </p:spPr>
        <p:txBody>
          <a:bodyPr>
            <a:normAutofit fontScale="90000"/>
          </a:bodyPr>
          <a:p>
            <a:pPr algn="ctr"/>
            <a:r>
              <a:rPr lang="en-US" b="1"/>
              <a:t>Adding “s” to the verbs</a:t>
            </a:r>
            <a:br>
              <a:rPr lang="en-US" b="1"/>
            </a:br>
            <a:endParaRPr lang="en-US" b="1"/>
          </a:p>
        </p:txBody>
      </p:sp>
      <p:sp>
        <p:nvSpPr>
          <p:cNvPr id="5" name="Text Box 4"/>
          <p:cNvSpPr txBox="1"/>
          <p:nvPr/>
        </p:nvSpPr>
        <p:spPr>
          <a:xfrm>
            <a:off x="3827145" y="4195445"/>
            <a:ext cx="6983095" cy="1029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endParaRPr lang="en-US" sz="1100" b="1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en-US" sz="1100" b="1">
                <a:latin typeface="Times New Roman" panose="02020603050405020304" charset="0"/>
                <a:cs typeface="Calibri" panose="020F0502020204030204" charset="0"/>
              </a:rPr>
              <a:t> </a:t>
            </a:r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3556000" y="4104323"/>
            <a:ext cx="5080000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100" b="1">
                <a:latin typeface="Times New Roman" panose="02020603050405020304" charset="0"/>
                <a:cs typeface="Calibri" panose="020F0502020204030204" charset="0"/>
              </a:rPr>
              <a:t> </a:t>
            </a:r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1091565" y="743585"/>
            <a:ext cx="9118600" cy="57270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en-US" sz="2800" b="1">
                <a:latin typeface="Times New Roman" panose="02020603050405020304" charset="0"/>
                <a:cs typeface="Calibri" panose="020F0502020204030204" charset="0"/>
              </a:rPr>
              <a:t>Explain to students the connection between the naming part of the sentence (noun) and the telling part of the sentence (verb)</a:t>
            </a:r>
            <a:endParaRPr lang="en-US" sz="2800" b="1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endParaRPr lang="en-US" sz="2800" b="1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r>
              <a:rPr lang="en-US" sz="2800" b="1">
                <a:latin typeface="Times New Roman" panose="02020603050405020304" charset="0"/>
                <a:cs typeface="Calibri" panose="020F0502020204030204" charset="0"/>
              </a:rPr>
              <a:t>A singular noun needs to have a verb that ends with “s” or “es”</a:t>
            </a:r>
            <a:endParaRPr lang="en-US" sz="2800" b="1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endParaRPr lang="en-US" sz="2800" b="1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r>
              <a:rPr lang="en-US" sz="2800" b="1">
                <a:latin typeface="Times New Roman" panose="02020603050405020304" charset="0"/>
                <a:cs typeface="Calibri" panose="020F0502020204030204" charset="0"/>
              </a:rPr>
              <a:t>Ex.</a:t>
            </a:r>
            <a:endParaRPr lang="en-US" sz="2800" b="1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endParaRPr lang="en-US" sz="2800" b="1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r>
              <a:rPr lang="en-US" sz="2800" b="1">
                <a:latin typeface="Times New Roman" panose="02020603050405020304" charset="0"/>
                <a:cs typeface="Calibri" panose="020F0502020204030204" charset="0"/>
              </a:rPr>
              <a:t>The fox jumps over the fence.</a:t>
            </a:r>
            <a:endParaRPr lang="en-US" sz="2800" b="1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endParaRPr lang="en-US" sz="2800" b="1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r>
              <a:rPr lang="en-US" sz="2800" b="1">
                <a:latin typeface="Times New Roman" panose="02020603050405020304" charset="0"/>
                <a:cs typeface="Calibri" panose="020F0502020204030204" charset="0"/>
              </a:rPr>
              <a:t>Fox: Noun</a:t>
            </a:r>
            <a:endParaRPr lang="en-US" sz="2800" b="1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r>
              <a:rPr lang="en-US" sz="2800" b="1">
                <a:latin typeface="Times New Roman" panose="02020603050405020304" charset="0"/>
                <a:cs typeface="Calibri" panose="020F0502020204030204" charset="0"/>
              </a:rPr>
              <a:t>Jumps: Verb</a:t>
            </a:r>
            <a:endParaRPr lang="en-US" sz="2800" b="1">
              <a:latin typeface="Times New Roman" panose="020206030504050203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155" y="549275"/>
            <a:ext cx="10515600" cy="4351338"/>
          </a:xfrm>
        </p:spPr>
        <p:txBody>
          <a:bodyPr>
            <a:noAutofit/>
          </a:bodyPr>
          <a:p>
            <a:r>
              <a:rPr lang="en-US" sz="2700"/>
              <a:t>Group Work Task: Adding "s" to Verbs</a:t>
            </a:r>
            <a:endParaRPr lang="en-US" sz="2700"/>
          </a:p>
          <a:p>
            <a:endParaRPr lang="en-US" sz="2700"/>
          </a:p>
          <a:p>
            <a:r>
              <a:rPr lang="en-US" sz="2700"/>
              <a:t>Objective: To practice adding "s" to verbs to show singular present tense.</a:t>
            </a:r>
            <a:endParaRPr lang="en-US" sz="2700"/>
          </a:p>
          <a:p>
            <a:endParaRPr lang="en-US" sz="2700"/>
          </a:p>
          <a:p>
            <a:r>
              <a:rPr lang="en-US" sz="2700"/>
              <a:t>Group Size: 4 students</a:t>
            </a:r>
            <a:endParaRPr lang="en-US" sz="2700"/>
          </a:p>
          <a:p>
            <a:r>
              <a:rPr lang="en-US" sz="2700"/>
              <a:t>Time Frame: Approximately 10 minutes</a:t>
            </a:r>
            <a:endParaRPr lang="en-US" sz="2700"/>
          </a:p>
          <a:p>
            <a:r>
              <a:rPr lang="en-US" sz="2700"/>
              <a:t>Task Description:</a:t>
            </a:r>
            <a:endParaRPr lang="en-US" sz="2700"/>
          </a:p>
          <a:p>
            <a:endParaRPr lang="en-US" sz="2700"/>
          </a:p>
          <a:p>
            <a:endParaRPr lang="en-US" sz="2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Text Box 99"/>
          <p:cNvSpPr txBox="1"/>
          <p:nvPr/>
        </p:nvSpPr>
        <p:spPr>
          <a:xfrm>
            <a:off x="582295" y="316865"/>
            <a:ext cx="8907780" cy="47237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en-US" sz="2800" b="1">
                <a:latin typeface="Times New Roman" panose="02020603050405020304" charset="0"/>
                <a:cs typeface="Inter" charset="0"/>
              </a:rPr>
              <a:t>Group Size:</a:t>
            </a:r>
            <a:r>
              <a:rPr lang="en-US" sz="2800" b="0">
                <a:latin typeface="Times New Roman" panose="02020603050405020304" charset="0"/>
                <a:cs typeface="Inter" charset="0"/>
              </a:rPr>
              <a:t> 4 students</a:t>
            </a:r>
            <a:r>
              <a:rPr lang="en-US" sz="2800" b="1">
                <a:latin typeface="Times New Roman" panose="02020603050405020304" charset="0"/>
                <a:cs typeface="Inter" charset="0"/>
              </a:rPr>
              <a:t>Time Frame:</a:t>
            </a:r>
            <a:r>
              <a:rPr lang="en-US" sz="2800" b="0">
                <a:latin typeface="Times New Roman" panose="02020603050405020304" charset="0"/>
                <a:cs typeface="Inter" charset="0"/>
              </a:rPr>
              <a:t> Approximately 10 minutes</a:t>
            </a:r>
            <a:r>
              <a:rPr lang="en-US" sz="2800" b="1">
                <a:latin typeface="Times New Roman" panose="02020603050405020304" charset="0"/>
                <a:cs typeface="Inter" charset="0"/>
              </a:rPr>
              <a:t>Task Description: Formation:</a:t>
            </a:r>
            <a:r>
              <a:rPr lang="en-US" sz="2800" b="0">
                <a:latin typeface="Times New Roman" panose="02020603050405020304" charset="0"/>
                <a:cs typeface="Inter" charset="0"/>
              </a:rPr>
              <a:t> Form groups of 4 students with balanced skills. </a:t>
            </a:r>
            <a:r>
              <a:rPr lang="en-US" sz="2800" b="1">
                <a:latin typeface="Times New Roman" panose="02020603050405020304" charset="0"/>
                <a:cs typeface="Inter" charset="0"/>
              </a:rPr>
              <a:t>Roles:</a:t>
            </a:r>
            <a:r>
              <a:rPr lang="en-US" sz="2800" b="0">
                <a:latin typeface="Times New Roman" panose="02020603050405020304" charset="0"/>
                <a:cs typeface="Inter" charset="0"/>
              </a:rPr>
              <a:t> Assign the following roles to each group member:</a:t>
            </a:r>
            <a:r>
              <a:rPr lang="en-US" sz="2800" b="0">
                <a:latin typeface="Times New Roman" panose="02020603050405020304" charset="0"/>
                <a:cs typeface="Calibri" panose="020F0502020204030204" charset="0"/>
              </a:rPr>
              <a:t> </a:t>
            </a:r>
            <a:r>
              <a:rPr lang="en-US" sz="2800" b="1">
                <a:latin typeface="Times New Roman" panose="02020603050405020304" charset="0"/>
                <a:cs typeface="Inter" charset="0"/>
              </a:rPr>
              <a:t>Leader:</a:t>
            </a:r>
            <a:r>
              <a:rPr lang="en-US" sz="2800" b="0">
                <a:latin typeface="Times New Roman" panose="02020603050405020304" charset="0"/>
                <a:cs typeface="Inter" charset="0"/>
              </a:rPr>
              <a:t> Leads the group and ensures everyone participates.</a:t>
            </a:r>
            <a:r>
              <a:rPr lang="en-US" sz="2800" b="1">
                <a:latin typeface="Times New Roman" panose="02020603050405020304" charset="0"/>
                <a:cs typeface="Inter" charset="0"/>
              </a:rPr>
              <a:t>Timer:</a:t>
            </a:r>
            <a:r>
              <a:rPr lang="en-US" sz="2800" b="0">
                <a:latin typeface="Times New Roman" panose="02020603050405020304" charset="0"/>
                <a:cs typeface="Inter" charset="0"/>
              </a:rPr>
              <a:t> Keeps track of time to stay within the 10-minute limit.</a:t>
            </a:r>
            <a:r>
              <a:rPr lang="en-US" sz="2800" b="1">
                <a:latin typeface="Times New Roman" panose="02020603050405020304" charset="0"/>
                <a:cs typeface="Inter" charset="0"/>
              </a:rPr>
              <a:t>Reader:</a:t>
            </a:r>
            <a:r>
              <a:rPr lang="en-US" sz="2800" b="0">
                <a:latin typeface="Times New Roman" panose="02020603050405020304" charset="0"/>
                <a:cs typeface="Inter" charset="0"/>
              </a:rPr>
              <a:t> Reads the verbs out loud for the group to practice.</a:t>
            </a:r>
            <a:r>
              <a:rPr lang="en-US" sz="2800" b="1">
                <a:latin typeface="Times New Roman" panose="02020603050405020304" charset="0"/>
                <a:cs typeface="Inter" charset="0"/>
              </a:rPr>
              <a:t>Writer:</a:t>
            </a:r>
            <a:r>
              <a:rPr lang="en-US" sz="2800" b="0">
                <a:latin typeface="Times New Roman" panose="02020603050405020304" charset="0"/>
                <a:cs typeface="Inter" charset="0"/>
              </a:rPr>
              <a:t> Writes down the verbs with added "s" on a piece of paper.</a:t>
            </a:r>
            <a:endParaRPr lang="en-US" sz="2800" b="0">
              <a:latin typeface="Times New Roman" panose="02020603050405020304" charset="0"/>
              <a:cs typeface="Inter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995" y="527685"/>
            <a:ext cx="10515600" cy="4351338"/>
          </a:xfrm>
        </p:spPr>
        <p:txBody>
          <a:bodyPr>
            <a:noAutofit/>
          </a:bodyPr>
          <a:p>
            <a:r>
              <a:rPr lang="en-US" sz="2700" b="1"/>
              <a:t>Instructions:</a:t>
            </a:r>
            <a:endParaRPr lang="en-US" sz="2700" b="1"/>
          </a:p>
          <a:p>
            <a:endParaRPr lang="en-US" sz="2700"/>
          </a:p>
          <a:p>
            <a:r>
              <a:rPr lang="en-US" sz="2700"/>
              <a:t>The Reader will read a list of verbs.</a:t>
            </a:r>
            <a:endParaRPr lang="en-US" sz="2700"/>
          </a:p>
          <a:p>
            <a:r>
              <a:rPr lang="en-US" sz="2700"/>
              <a:t>Each student, including the Writer, will add "s" to the verbs to show they are happening now. For example, "jump" becomes "jumps."</a:t>
            </a:r>
            <a:endParaRPr lang="en-US" sz="2700"/>
          </a:p>
          <a:p>
            <a:r>
              <a:rPr lang="en-US" sz="2700"/>
              <a:t>The Writer will write down the new verbs with added "s."</a:t>
            </a:r>
            <a:endParaRPr lang="en-US" sz="2700"/>
          </a:p>
          <a:p>
            <a:r>
              <a:rPr lang="en-US" sz="2700"/>
              <a:t>Rotate roles after each set of verbs until everyone has had a turn.</a:t>
            </a:r>
            <a:endParaRPr lang="en-US" sz="2700"/>
          </a:p>
          <a:p>
            <a:endParaRPr lang="en-US" sz="2700"/>
          </a:p>
          <a:p>
            <a:r>
              <a:rPr lang="en-US" sz="2700" b="1"/>
              <a:t>Interaction:</a:t>
            </a:r>
            <a:endParaRPr lang="en-US" sz="2700" b="1"/>
          </a:p>
          <a:p>
            <a:r>
              <a:rPr lang="en-US" sz="2700"/>
              <a:t> Encourage all group members to listen, participate, and help each other if needed.</a:t>
            </a:r>
            <a:endParaRPr lang="en-US" sz="2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br>
              <a:rPr lang="en-US" b="1"/>
            </a:br>
            <a:br>
              <a:rPr lang="en-US" b="1"/>
            </a:br>
            <a:r>
              <a:rPr lang="en-US" b="1"/>
              <a:t> Spelling Words</a:t>
            </a:r>
            <a:br>
              <a:rPr lang="en-US" b="1"/>
            </a:br>
            <a:r>
              <a:rPr lang="en-US" b="1"/>
              <a:t>Adding “</a:t>
            </a:r>
            <a:r>
              <a:rPr lang="en-US" b="1">
                <a:solidFill>
                  <a:srgbClr val="FF0000"/>
                </a:solidFill>
              </a:rPr>
              <a:t>s</a:t>
            </a:r>
            <a:r>
              <a:rPr lang="en-US" b="1"/>
              <a:t>” to the verb</a:t>
            </a:r>
            <a:br>
              <a:rPr lang="en-US" b="1"/>
            </a:br>
            <a:br>
              <a:rPr lang="en-US" b="1"/>
            </a:b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en-US"/>
          </a:p>
          <a:p>
            <a:pPr marL="0" indent="0">
              <a:buNone/>
            </a:pPr>
            <a:endParaRPr lang="en-US" sz="5400"/>
          </a:p>
        </p:txBody>
      </p:sp>
      <p:sp>
        <p:nvSpPr>
          <p:cNvPr id="5" name="Text Box 4"/>
          <p:cNvSpPr txBox="1"/>
          <p:nvPr/>
        </p:nvSpPr>
        <p:spPr>
          <a:xfrm>
            <a:off x="5780405" y="2419350"/>
            <a:ext cx="5831205" cy="18205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165100" y="1574165"/>
            <a:ext cx="11551920" cy="40354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Run</a:t>
            </a:r>
            <a:r>
              <a:rPr lang="en-US" sz="4000">
                <a:solidFill>
                  <a:srgbClr val="FF0000"/>
                </a:solidFill>
              </a:rPr>
              <a:t>s</a:t>
            </a:r>
            <a:endParaRPr lang="en-US" sz="4000">
              <a:solidFill>
                <a:schemeClr val="tx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/>
              <a:t>When you </a:t>
            </a:r>
            <a:r>
              <a:rPr lang="en-US" sz="3200">
                <a:solidFill>
                  <a:srgbClr val="FF0000"/>
                </a:solidFill>
              </a:rPr>
              <a:t>run</a:t>
            </a:r>
            <a:r>
              <a:rPr lang="en-US" sz="3200"/>
              <a:t>, you move more quickly than when you walk, </a:t>
            </a:r>
            <a:endParaRPr lang="en-US" sz="3200"/>
          </a:p>
          <a:p>
            <a:pPr lvl="1" indent="0">
              <a:buFont typeface="Arial" panose="020B0604020202020204" pitchFamily="34" charset="0"/>
              <a:buNone/>
            </a:pPr>
            <a:r>
              <a:rPr lang="en-US" sz="3200"/>
              <a:t>for example because you are in a hurry to get somewhere,</a:t>
            </a:r>
            <a:endParaRPr lang="en-US" sz="3200"/>
          </a:p>
          <a:p>
            <a:pPr lvl="1" indent="0">
              <a:buFont typeface="Arial" panose="020B0604020202020204" pitchFamily="34" charset="0"/>
              <a:buNone/>
            </a:pPr>
            <a:r>
              <a:rPr lang="en-US" sz="3200"/>
              <a:t> or for exercise.</a:t>
            </a:r>
            <a:endParaRPr lang="en-US" sz="32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David </a:t>
            </a:r>
            <a:r>
              <a:rPr lang="en-US" sz="3200">
                <a:solidFill>
                  <a:srgbClr val="FF0000"/>
                </a:solidFill>
              </a:rPr>
              <a:t>runs</a:t>
            </a:r>
            <a:r>
              <a:rPr lang="en-US" sz="3200"/>
              <a:t> everyday to exercise.</a:t>
            </a:r>
            <a:endParaRPr lang="en-US" sz="32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>
              <a:solidFill>
                <a:srgbClr val="FF0000"/>
              </a:solidFill>
            </a:endParaRPr>
          </a:p>
          <a:p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64930" y="4239895"/>
            <a:ext cx="2475230" cy="19075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>
                <a:solidFill>
                  <a:schemeClr val="tx1"/>
                </a:solidFill>
              </a:rPr>
              <a:t>jump</a:t>
            </a:r>
            <a:r>
              <a:rPr lang="en-US">
                <a:solidFill>
                  <a:srgbClr val="FF0000"/>
                </a:solidFill>
              </a:rPr>
              <a:t>s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7261860" y="29464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6" name="Content Placeholder 5"/>
          <p:cNvSpPr/>
          <p:nvPr>
            <p:ph sz="half" idx="1"/>
          </p:nvPr>
        </p:nvSpPr>
        <p:spPr>
          <a:xfrm>
            <a:off x="586740" y="1513205"/>
            <a:ext cx="8559165" cy="4351655"/>
          </a:xfrm>
        </p:spPr>
        <p:txBody>
          <a:bodyPr>
            <a:normAutofit/>
          </a:bodyPr>
          <a:p>
            <a:r>
              <a:rPr lang="en-US"/>
              <a:t>If you </a:t>
            </a:r>
            <a:r>
              <a:rPr lang="en-US">
                <a:solidFill>
                  <a:srgbClr val="FF0000"/>
                </a:solidFill>
              </a:rPr>
              <a:t>jump</a:t>
            </a:r>
            <a:r>
              <a:rPr lang="en-US"/>
              <a:t>, you bend your knees, push against the ground with your feet, and move quickly upwards into the air.</a:t>
            </a:r>
            <a:endParaRPr lang="en-US"/>
          </a:p>
          <a:p>
            <a:endParaRPr lang="en-US">
              <a:solidFill>
                <a:srgbClr val="FF0000"/>
              </a:solidFill>
            </a:endParaRPr>
          </a:p>
          <a:p>
            <a:endParaRPr lang="en-US">
              <a:solidFill>
                <a:srgbClr val="FF0000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She </a:t>
            </a:r>
            <a:r>
              <a:rPr lang="en-US">
                <a:solidFill>
                  <a:srgbClr val="FF0000"/>
                </a:solidFill>
              </a:rPr>
              <a:t>jumps</a:t>
            </a:r>
            <a:r>
              <a:rPr lang="en-US">
                <a:solidFill>
                  <a:schemeClr val="tx1"/>
                </a:solidFill>
              </a:rPr>
              <a:t> high in the air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93915" y="3688080"/>
            <a:ext cx="4392295" cy="2489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/>
              <a:t>swim</a:t>
            </a:r>
            <a:r>
              <a:rPr lang="en-US">
                <a:solidFill>
                  <a:srgbClr val="FF0000"/>
                </a:solidFill>
              </a:rPr>
              <a:t>s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2" name="Content Placeholder 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471410" y="3119120"/>
            <a:ext cx="3882390" cy="265112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754380" y="1605280"/>
            <a:ext cx="845756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When you </a:t>
            </a:r>
            <a:r>
              <a:rPr lang="en-US" sz="2400">
                <a:solidFill>
                  <a:srgbClr val="FF0000"/>
                </a:solidFill>
              </a:rPr>
              <a:t>swim</a:t>
            </a:r>
            <a:r>
              <a:rPr lang="en-US" sz="2400"/>
              <a:t>, you move through water by making movements with your arms and legs.</a:t>
            </a:r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John </a:t>
            </a:r>
            <a:r>
              <a:rPr lang="en-US" sz="2400">
                <a:solidFill>
                  <a:srgbClr val="FF0000"/>
                </a:solidFill>
              </a:rPr>
              <a:t>swims</a:t>
            </a:r>
            <a:r>
              <a:rPr lang="en-US" sz="2400"/>
              <a:t> everday.</a:t>
            </a:r>
            <a:endParaRPr lang="en-US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talk</a:t>
            </a:r>
            <a:r>
              <a:rPr lang="en-US">
                <a:solidFill>
                  <a:srgbClr val="FF0000"/>
                </a:solidFill>
              </a:rPr>
              <a:t>s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Content Placeholder 2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484870" y="2381885"/>
            <a:ext cx="1887220" cy="251587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525780" y="1691005"/>
            <a:ext cx="6096000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/>
              <a:t>When you </a:t>
            </a:r>
            <a:r>
              <a:rPr lang="en-US" sz="2800">
                <a:solidFill>
                  <a:srgbClr val="FF0000"/>
                </a:solidFill>
              </a:rPr>
              <a:t>talk</a:t>
            </a:r>
            <a:r>
              <a:rPr lang="en-US" sz="2800"/>
              <a:t>, you use spoken language to express your thoughts, ideas, or feelings.</a:t>
            </a:r>
            <a:endParaRPr lang="en-US" sz="2800"/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He </a:t>
            </a:r>
            <a:r>
              <a:rPr lang="en-US" sz="2800">
                <a:solidFill>
                  <a:srgbClr val="FF0000"/>
                </a:solidFill>
              </a:rPr>
              <a:t>talks</a:t>
            </a:r>
            <a:r>
              <a:rPr lang="en-US" sz="2800"/>
              <a:t> a lot with his friend on the phone.</a:t>
            </a:r>
            <a:endParaRPr lang="en-US"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2802</Words>
  <Application>WPS Presentation</Application>
  <PresentationFormat>Widescreen</PresentationFormat>
  <Paragraphs>137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SimSun</vt:lpstr>
      <vt:lpstr>Wingdings</vt:lpstr>
      <vt:lpstr>Times New Roman</vt:lpstr>
      <vt:lpstr>Calibri</vt:lpstr>
      <vt:lpstr>Inter</vt:lpstr>
      <vt:lpstr>Segoe Print</vt:lpstr>
      <vt:lpstr>Microsoft YaHei</vt:lpstr>
      <vt:lpstr>Arial Unicode MS</vt:lpstr>
      <vt:lpstr>Calibri Light</vt:lpstr>
      <vt:lpstr>Office Theme</vt:lpstr>
      <vt:lpstr>PowerPoint 演示文稿</vt:lpstr>
      <vt:lpstr>Adding “s” to the verbs </vt:lpstr>
      <vt:lpstr>PowerPoint 演示文稿</vt:lpstr>
      <vt:lpstr>PowerPoint 演示文稿</vt:lpstr>
      <vt:lpstr>PowerPoint 演示文稿</vt:lpstr>
      <vt:lpstr>   Spelling Words Adding “s” to the verb  </vt:lpstr>
      <vt:lpstr>jumps</vt:lpstr>
      <vt:lpstr>swims</vt:lpstr>
      <vt:lpstr>near</vt:lpstr>
      <vt:lpstr>hear</vt:lpstr>
      <vt:lpstr>rear</vt:lpstr>
      <vt:lpstr>dear</vt:lpstr>
      <vt:lpstr>fear</vt:lpstr>
      <vt:lpstr>PowerPoint 演示文稿</vt:lpstr>
      <vt:lpstr>PowerPoint 演示文稿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lenovo</cp:lastModifiedBy>
  <cp:revision>18</cp:revision>
  <dcterms:created xsi:type="dcterms:W3CDTF">2023-11-12T01:17:00Z</dcterms:created>
  <dcterms:modified xsi:type="dcterms:W3CDTF">2024-04-16T06:31:09Z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CE95EC68560E424F923F3D9A4FB18851_13</vt:lpwstr>
  </property>
  <property fmtid="{D5CDD505-2E9C-101B-9397-08002B2CF9AE}" pid="3" name="KSOProductBuildVer">
    <vt:lpwstr>1033-12.2.0.13489</vt:lpwstr>
  </property>
</Properties>
</file>