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9" r:id="rId13"/>
    <p:sldId id="278" r:id="rId14"/>
    <p:sldId id="267" r:id="rId15"/>
  </p:sldIdLst>
  <p:sldSz cx="9144000" cy="6858000" type="screen4x3"/>
  <p:notesSz cx="6858000" cy="9144000"/>
  <p:embeddedFontLst>
    <p:embeddedFont>
      <p:font typeface="Twinkl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324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713693"/>
    <a:srgbClr val="92D050"/>
    <a:srgbClr val="00B050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>
        <p:scale>
          <a:sx n="76" d="100"/>
          <a:sy n="76" d="100"/>
        </p:scale>
        <p:origin x="-1026" y="210"/>
      </p:cViewPr>
      <p:guideLst>
        <p:guide orient="horz" pos="2137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3243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69E476-0D43-4F2A-AA24-1143191EB019}" type="datetimeFigureOut">
              <a:rPr lang="en-GB"/>
              <a:pPr>
                <a:defRPr/>
              </a:pPr>
              <a:t>10/11/2023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E060B7-286E-480C-9B0B-69AFD937E4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6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050581-C4E8-4105-8C55-DC9EB9418F17}" type="datetimeFigureOut">
              <a:rPr lang="en-GB"/>
              <a:pPr>
                <a:defRPr/>
              </a:pPr>
              <a:t>10/11/2023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7B8525-3B5F-4EC9-9C5D-461126A957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03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6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4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5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0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2438" y="6175331"/>
            <a:ext cx="751562" cy="576197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52374" y="5880183"/>
            <a:ext cx="889349" cy="630999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/>
              <a:t>Finding One Third (⅓)</a:t>
            </a:r>
          </a:p>
        </p:txBody>
      </p:sp>
      <p:sp>
        <p:nvSpPr>
          <p:cNvPr id="4" name="square1"/>
          <p:cNvSpPr/>
          <p:nvPr/>
        </p:nvSpPr>
        <p:spPr>
          <a:xfrm rot="5400000">
            <a:off x="2119313" y="1728788"/>
            <a:ext cx="625475" cy="2155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square2"/>
          <p:cNvSpPr/>
          <p:nvPr/>
        </p:nvSpPr>
        <p:spPr>
          <a:xfrm rot="5400000">
            <a:off x="2119313" y="2354263"/>
            <a:ext cx="625475" cy="2155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quare3"/>
          <p:cNvSpPr/>
          <p:nvPr/>
        </p:nvSpPr>
        <p:spPr>
          <a:xfrm rot="5400000">
            <a:off x="2119313" y="2976563"/>
            <a:ext cx="625475" cy="2155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square"/>
          <p:cNvSpPr/>
          <p:nvPr/>
        </p:nvSpPr>
        <p:spPr>
          <a:xfrm rot="5400000">
            <a:off x="2116138" y="1716088"/>
            <a:ext cx="631825" cy="2155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square"/>
          <p:cNvSpPr/>
          <p:nvPr/>
        </p:nvSpPr>
        <p:spPr>
          <a:xfrm rot="5400000">
            <a:off x="2116138" y="2347913"/>
            <a:ext cx="631825" cy="2155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square"/>
          <p:cNvSpPr/>
          <p:nvPr/>
        </p:nvSpPr>
        <p:spPr>
          <a:xfrm rot="5400000">
            <a:off x="2116138" y="2973388"/>
            <a:ext cx="631825" cy="2155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17738" y="2505075"/>
            <a:ext cx="42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17738" y="3138488"/>
            <a:ext cx="427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17738" y="3760788"/>
            <a:ext cx="427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pic>
        <p:nvPicPr>
          <p:cNvPr id="22" name="h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4661694" y="3458369"/>
            <a:ext cx="25717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h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5939632" y="2728118"/>
            <a:ext cx="25717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h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37">
            <a:off x="4668838" y="1990725"/>
            <a:ext cx="25701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974850"/>
            <a:ext cx="2590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5931695" y="2720181"/>
            <a:ext cx="25892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0">
            <a:off x="4637088" y="3451225"/>
            <a:ext cx="2590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072313" y="3159125"/>
            <a:ext cx="42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718175" y="3878263"/>
            <a:ext cx="427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729288" y="2430463"/>
            <a:ext cx="42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17429" name="Rectangle 37"/>
          <p:cNvSpPr>
            <a:spLocks noChangeArrowheads="1"/>
          </p:cNvSpPr>
          <p:nvPr/>
        </p:nvSpPr>
        <p:spPr bwMode="auto">
          <a:xfrm>
            <a:off x="1504950" y="5668963"/>
            <a:ext cx="662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 you find one third of these shapes? Tap to check.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5" grpId="0"/>
      <p:bldP spid="18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/>
              <a:t>Finding One Third (⅓)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55650" y="5392738"/>
            <a:ext cx="76327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Sometimes you can find one third in more than one way.</a:t>
            </a:r>
          </a:p>
        </p:txBody>
      </p:sp>
      <p:grpSp>
        <p:nvGrpSpPr>
          <p:cNvPr id="18436" name="Group 1"/>
          <p:cNvGrpSpPr>
            <a:grpSpLocks/>
          </p:cNvGrpSpPr>
          <p:nvPr/>
        </p:nvGrpSpPr>
        <p:grpSpPr bwMode="auto">
          <a:xfrm>
            <a:off x="1187450" y="2060575"/>
            <a:ext cx="2698750" cy="2662238"/>
            <a:chOff x="1746156" y="2463953"/>
            <a:chExt cx="1896168" cy="2157981"/>
          </a:xfrm>
        </p:grpSpPr>
        <p:sp>
          <p:nvSpPr>
            <p:cNvPr id="4" name="square"/>
            <p:cNvSpPr/>
            <p:nvPr/>
          </p:nvSpPr>
          <p:spPr>
            <a:xfrm>
              <a:off x="1746156" y="2465240"/>
              <a:ext cx="1896168" cy="215669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square"/>
            <p:cNvSpPr/>
            <p:nvPr/>
          </p:nvSpPr>
          <p:spPr>
            <a:xfrm>
              <a:off x="1746156" y="2463953"/>
              <a:ext cx="631312" cy="215669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square"/>
            <p:cNvSpPr/>
            <p:nvPr/>
          </p:nvSpPr>
          <p:spPr>
            <a:xfrm>
              <a:off x="2377468" y="2463953"/>
              <a:ext cx="632428" cy="215669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square"/>
            <p:cNvSpPr/>
            <p:nvPr/>
          </p:nvSpPr>
          <p:spPr>
            <a:xfrm>
              <a:off x="3003204" y="2463953"/>
              <a:ext cx="631312" cy="21566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37" name="Group 10"/>
          <p:cNvGrpSpPr>
            <a:grpSpLocks/>
          </p:cNvGrpSpPr>
          <p:nvPr/>
        </p:nvGrpSpPr>
        <p:grpSpPr bwMode="auto">
          <a:xfrm rot="-5400000">
            <a:off x="5243512" y="2001838"/>
            <a:ext cx="2663825" cy="2781300"/>
            <a:chOff x="1746156" y="2463953"/>
            <a:chExt cx="1896168" cy="2157981"/>
          </a:xfrm>
        </p:grpSpPr>
        <p:sp>
          <p:nvSpPr>
            <p:cNvPr id="12" name="square"/>
            <p:cNvSpPr/>
            <p:nvPr/>
          </p:nvSpPr>
          <p:spPr>
            <a:xfrm>
              <a:off x="1746156" y="2466417"/>
              <a:ext cx="1896168" cy="215551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square"/>
            <p:cNvSpPr/>
            <p:nvPr/>
          </p:nvSpPr>
          <p:spPr>
            <a:xfrm>
              <a:off x="1749546" y="2463953"/>
              <a:ext cx="631680" cy="215551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square"/>
            <p:cNvSpPr/>
            <p:nvPr/>
          </p:nvSpPr>
          <p:spPr>
            <a:xfrm>
              <a:off x="2381226" y="2463954"/>
              <a:ext cx="631679" cy="215551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square"/>
            <p:cNvSpPr/>
            <p:nvPr/>
          </p:nvSpPr>
          <p:spPr>
            <a:xfrm>
              <a:off x="3006125" y="2463953"/>
              <a:ext cx="631680" cy="215551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71825" y="3028950"/>
            <a:ext cx="427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86500" y="2222500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31900" y="1679575"/>
            <a:ext cx="2824163" cy="28241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679575"/>
            <a:ext cx="28241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/>
              <a:t>Finding Three Quarters (¾)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203325" y="4862513"/>
            <a:ext cx="71850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find three quarters of a shape, first divide it into four equal sections. Each of these pieces is quarter of the shape. Three of these sections will make the fraction ‘three quarters’.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Tap to find three quarters of these shapes</a:t>
            </a:r>
          </a:p>
        </p:txBody>
      </p:sp>
      <p:sp>
        <p:nvSpPr>
          <p:cNvPr id="17" name="c4"/>
          <p:cNvSpPr/>
          <p:nvPr/>
        </p:nvSpPr>
        <p:spPr>
          <a:xfrm>
            <a:off x="5024438" y="2119313"/>
            <a:ext cx="1527175" cy="1131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c1"/>
          <p:cNvSpPr/>
          <p:nvPr/>
        </p:nvSpPr>
        <p:spPr>
          <a:xfrm>
            <a:off x="6551613" y="2114550"/>
            <a:ext cx="1525587" cy="1133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c3"/>
          <p:cNvSpPr/>
          <p:nvPr/>
        </p:nvSpPr>
        <p:spPr>
          <a:xfrm>
            <a:off x="5024438" y="3240088"/>
            <a:ext cx="1527175" cy="1131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c2"/>
          <p:cNvSpPr/>
          <p:nvPr/>
        </p:nvSpPr>
        <p:spPr>
          <a:xfrm>
            <a:off x="6551613" y="3243263"/>
            <a:ext cx="1525587" cy="1131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024438" y="2114550"/>
            <a:ext cx="3052762" cy="2255838"/>
            <a:chOff x="5184775" y="-561578"/>
            <a:chExt cx="3053511" cy="2259883"/>
          </a:xfrm>
        </p:grpSpPr>
        <p:sp>
          <p:nvSpPr>
            <p:cNvPr id="18" name="Rectangle 17"/>
            <p:cNvSpPr/>
            <p:nvPr/>
          </p:nvSpPr>
          <p:spPr>
            <a:xfrm flipV="1">
              <a:off x="5184775" y="-556806"/>
              <a:ext cx="1525961" cy="11514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6712325" y="-561578"/>
              <a:ext cx="1525961" cy="11227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5184775" y="546894"/>
              <a:ext cx="1525961" cy="11514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2630488" y="1658938"/>
            <a:ext cx="0" cy="284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25550" y="3081338"/>
            <a:ext cx="284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24438" y="3211513"/>
            <a:ext cx="30527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51613" y="2114550"/>
            <a:ext cx="0" cy="23891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979613" y="3214688"/>
            <a:ext cx="45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¾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924175" y="2133600"/>
            <a:ext cx="53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719763" y="2571750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¾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056438" y="3429000"/>
            <a:ext cx="53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384175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/>
              <a:t>Finding Two Quarters </a:t>
            </a:r>
          </a:p>
        </p:txBody>
      </p: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6821488" y="479425"/>
            <a:ext cx="430212" cy="1003300"/>
            <a:chOff x="6913501" y="526520"/>
            <a:chExt cx="429647" cy="1003875"/>
          </a:xfrm>
        </p:grpSpPr>
        <p:sp>
          <p:nvSpPr>
            <p:cNvPr id="20519" name="Rectangle 1"/>
            <p:cNvSpPr>
              <a:spLocks noChangeArrowheads="1"/>
            </p:cNvSpPr>
            <p:nvPr/>
          </p:nvSpPr>
          <p:spPr bwMode="auto">
            <a:xfrm>
              <a:off x="6942038" y="526520"/>
              <a:ext cx="401110" cy="58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3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520" name="Rectangle 5"/>
            <p:cNvSpPr>
              <a:spLocks noChangeArrowheads="1"/>
            </p:cNvSpPr>
            <p:nvPr/>
          </p:nvSpPr>
          <p:spPr bwMode="auto">
            <a:xfrm>
              <a:off x="6913501" y="945860"/>
              <a:ext cx="418550" cy="58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3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981673" y="1025281"/>
              <a:ext cx="3218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4" name="g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665288"/>
            <a:ext cx="1076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724150"/>
            <a:ext cx="1077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g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725738"/>
            <a:ext cx="10779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g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655763"/>
            <a:ext cx="10779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55763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2727325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678488" y="21002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78488" y="29003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686550" y="2343150"/>
            <a:ext cx="365125" cy="803275"/>
            <a:chOff x="4591050" y="3170629"/>
            <a:chExt cx="365620" cy="804179"/>
          </a:xfrm>
        </p:grpSpPr>
        <p:sp>
          <p:nvSpPr>
            <p:cNvPr id="20516" name="Rectangle 27"/>
            <p:cNvSpPr>
              <a:spLocks noChangeArrowheads="1"/>
            </p:cNvSpPr>
            <p:nvPr/>
          </p:nvSpPr>
          <p:spPr bwMode="auto">
            <a:xfrm>
              <a:off x="4610126" y="3170629"/>
              <a:ext cx="346544" cy="46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24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517" name="Rectangle 28"/>
            <p:cNvSpPr>
              <a:spLocks noChangeArrowheads="1"/>
            </p:cNvSpPr>
            <p:nvPr/>
          </p:nvSpPr>
          <p:spPr bwMode="auto">
            <a:xfrm>
              <a:off x="4591050" y="3513915"/>
              <a:ext cx="359261" cy="46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24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640330" y="3564772"/>
              <a:ext cx="29090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quare"/>
          <p:cNvSpPr/>
          <p:nvPr/>
        </p:nvSpPr>
        <p:spPr>
          <a:xfrm>
            <a:off x="1700213" y="1708150"/>
            <a:ext cx="1809750" cy="2130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square"/>
          <p:cNvSpPr/>
          <p:nvPr/>
        </p:nvSpPr>
        <p:spPr>
          <a:xfrm>
            <a:off x="2600325" y="2773363"/>
            <a:ext cx="909638" cy="106521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square"/>
          <p:cNvSpPr/>
          <p:nvPr/>
        </p:nvSpPr>
        <p:spPr>
          <a:xfrm>
            <a:off x="2600325" y="1708150"/>
            <a:ext cx="909638" cy="10652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884488" y="203993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884488" y="30321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grpSp>
        <p:nvGrpSpPr>
          <p:cNvPr id="20498" name="Group 59"/>
          <p:cNvGrpSpPr>
            <a:grpSpLocks/>
          </p:cNvGrpSpPr>
          <p:nvPr/>
        </p:nvGrpSpPr>
        <p:grpSpPr bwMode="auto">
          <a:xfrm>
            <a:off x="3717925" y="5688013"/>
            <a:ext cx="280988" cy="477837"/>
            <a:chOff x="969066" y="976048"/>
            <a:chExt cx="281519" cy="476373"/>
          </a:xfrm>
        </p:grpSpPr>
        <p:sp>
          <p:nvSpPr>
            <p:cNvPr id="20513" name="Rectangle 37"/>
            <p:cNvSpPr>
              <a:spLocks noChangeArrowheads="1"/>
            </p:cNvSpPr>
            <p:nvPr/>
          </p:nvSpPr>
          <p:spPr bwMode="auto">
            <a:xfrm>
              <a:off x="983381" y="976048"/>
              <a:ext cx="267204" cy="27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514" name="Rectangle 38"/>
            <p:cNvSpPr>
              <a:spLocks noChangeArrowheads="1"/>
            </p:cNvSpPr>
            <p:nvPr/>
          </p:nvSpPr>
          <p:spPr bwMode="auto">
            <a:xfrm>
              <a:off x="969066" y="1175460"/>
              <a:ext cx="271976" cy="27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1026324" y="1219774"/>
              <a:ext cx="17495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9" name="Rectangle 40"/>
          <p:cNvSpPr>
            <a:spLocks noChangeArrowheads="1"/>
          </p:cNvSpPr>
          <p:nvPr/>
        </p:nvSpPr>
        <p:spPr bwMode="auto">
          <a:xfrm>
            <a:off x="990600" y="4060825"/>
            <a:ext cx="7162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find two quarters of a shape, first divide it into four equal sections. Each of these pieces is quarter of the shape. Two of these sections will make the fraction ‘two quarters’.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What do you notice? Is    the same as another fraction we </a:t>
            </a:r>
            <a:b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have looked at?</a:t>
            </a:r>
          </a:p>
        </p:txBody>
      </p:sp>
      <p:cxnSp>
        <p:nvCxnSpPr>
          <p:cNvPr id="46" name="Straight Connector 45"/>
          <p:cNvCxnSpPr>
            <a:stCxn id="32" idx="1"/>
          </p:cNvCxnSpPr>
          <p:nvPr/>
        </p:nvCxnSpPr>
        <p:spPr>
          <a:xfrm>
            <a:off x="1700213" y="2773363"/>
            <a:ext cx="1809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592388" y="1677988"/>
            <a:ext cx="0" cy="2159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75400" y="1658938"/>
            <a:ext cx="0" cy="2159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86375" y="2735263"/>
            <a:ext cx="21558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4" name="Rectangle 60"/>
          <p:cNvSpPr>
            <a:spLocks noChangeArrowheads="1"/>
          </p:cNvSpPr>
          <p:nvPr/>
        </p:nvSpPr>
        <p:spPr bwMode="auto">
          <a:xfrm>
            <a:off x="3940175" y="5722938"/>
            <a:ext cx="196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the same as ½. 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924050" y="2403475"/>
            <a:ext cx="366713" cy="803275"/>
            <a:chOff x="4591050" y="3170629"/>
            <a:chExt cx="365620" cy="804179"/>
          </a:xfrm>
        </p:grpSpPr>
        <p:sp>
          <p:nvSpPr>
            <p:cNvPr id="20510" name="Rectangle 42"/>
            <p:cNvSpPr>
              <a:spLocks noChangeArrowheads="1"/>
            </p:cNvSpPr>
            <p:nvPr/>
          </p:nvSpPr>
          <p:spPr bwMode="auto">
            <a:xfrm>
              <a:off x="4610043" y="3170629"/>
              <a:ext cx="346627" cy="46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24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511" name="Rectangle 43"/>
            <p:cNvSpPr>
              <a:spLocks noChangeArrowheads="1"/>
            </p:cNvSpPr>
            <p:nvPr/>
          </p:nvSpPr>
          <p:spPr bwMode="auto">
            <a:xfrm>
              <a:off x="4591050" y="3513915"/>
              <a:ext cx="359289" cy="46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24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640116" y="3564772"/>
              <a:ext cx="291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06" name="Group 61"/>
          <p:cNvGrpSpPr>
            <a:grpSpLocks/>
          </p:cNvGrpSpPr>
          <p:nvPr/>
        </p:nvGrpSpPr>
        <p:grpSpPr bwMode="auto">
          <a:xfrm>
            <a:off x="3436938" y="4927600"/>
            <a:ext cx="280987" cy="476250"/>
            <a:chOff x="969066" y="976048"/>
            <a:chExt cx="281519" cy="476373"/>
          </a:xfrm>
        </p:grpSpPr>
        <p:sp>
          <p:nvSpPr>
            <p:cNvPr id="20507" name="Rectangle 62"/>
            <p:cNvSpPr>
              <a:spLocks noChangeArrowheads="1"/>
            </p:cNvSpPr>
            <p:nvPr/>
          </p:nvSpPr>
          <p:spPr bwMode="auto">
            <a:xfrm>
              <a:off x="983380" y="976048"/>
              <a:ext cx="267205" cy="27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508" name="Rectangle 63"/>
            <p:cNvSpPr>
              <a:spLocks noChangeArrowheads="1"/>
            </p:cNvSpPr>
            <p:nvPr/>
          </p:nvSpPr>
          <p:spPr bwMode="auto">
            <a:xfrm>
              <a:off x="969066" y="1176125"/>
              <a:ext cx="271976" cy="27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>
              <a:off x="1026324" y="1220586"/>
              <a:ext cx="17495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3" grpId="0" animBg="1"/>
      <p:bldP spid="34" grpId="0" animBg="1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3173" y="3018773"/>
            <a:ext cx="1215024" cy="814191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79704" y="5987441"/>
            <a:ext cx="839244" cy="832981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/>
              <a:t>Contents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100138" y="1479550"/>
            <a:ext cx="2825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Finding half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977900" y="25177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Finding quarter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977900" y="3502025"/>
            <a:ext cx="269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Finding one third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77900" y="4486275"/>
            <a:ext cx="315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Finding three quarters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977900" y="5470525"/>
            <a:ext cx="287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Finding two quarters</a:t>
            </a:r>
          </a:p>
        </p:txBody>
      </p:sp>
      <p:pic>
        <p:nvPicPr>
          <p:cNvPr id="922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1993900"/>
            <a:ext cx="29908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4"/>
          <p:cNvGrpSpPr>
            <a:grpSpLocks/>
          </p:cNvGrpSpPr>
          <p:nvPr/>
        </p:nvGrpSpPr>
        <p:grpSpPr bwMode="auto">
          <a:xfrm>
            <a:off x="2536825" y="1403350"/>
            <a:ext cx="577850" cy="576263"/>
            <a:chOff x="755650" y="2528886"/>
            <a:chExt cx="1804988" cy="1800226"/>
          </a:xfrm>
        </p:grpSpPr>
        <p:pic>
          <p:nvPicPr>
            <p:cNvPr id="9254" name="circle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528887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08087" y="2976561"/>
              <a:ext cx="1800226" cy="90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6" name="Group 17"/>
          <p:cNvGrpSpPr>
            <a:grpSpLocks/>
          </p:cNvGrpSpPr>
          <p:nvPr/>
        </p:nvGrpSpPr>
        <p:grpSpPr bwMode="auto">
          <a:xfrm>
            <a:off x="3013075" y="2454275"/>
            <a:ext cx="536575" cy="492125"/>
            <a:chOff x="3317752" y="2231286"/>
            <a:chExt cx="2359029" cy="2160080"/>
          </a:xfrm>
        </p:grpSpPr>
        <p:sp>
          <p:nvSpPr>
            <p:cNvPr id="19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square"/>
            <p:cNvSpPr/>
            <p:nvPr/>
          </p:nvSpPr>
          <p:spPr>
            <a:xfrm>
              <a:off x="4497269" y="3311328"/>
              <a:ext cx="1179512" cy="1080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square"/>
            <p:cNvSpPr/>
            <p:nvPr/>
          </p:nvSpPr>
          <p:spPr>
            <a:xfrm>
              <a:off x="4497269" y="3304358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227" name="Group 39"/>
          <p:cNvGrpSpPr>
            <a:grpSpLocks/>
          </p:cNvGrpSpPr>
          <p:nvPr/>
        </p:nvGrpSpPr>
        <p:grpSpPr bwMode="auto">
          <a:xfrm>
            <a:off x="3448050" y="3368675"/>
            <a:ext cx="635000" cy="635000"/>
            <a:chOff x="3169427" y="2719102"/>
            <a:chExt cx="2626527" cy="2626527"/>
          </a:xfrm>
        </p:grpSpPr>
        <p:sp>
          <p:nvSpPr>
            <p:cNvPr id="41" name="Isosceles Triangle 40"/>
            <p:cNvSpPr/>
            <p:nvPr/>
          </p:nvSpPr>
          <p:spPr>
            <a:xfrm>
              <a:off x="3294189" y="2745367"/>
              <a:ext cx="2468935" cy="2206283"/>
            </a:xfrm>
            <a:prstGeom prst="triangle">
              <a:avLst>
                <a:gd name="adj" fmla="val 4795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9243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427" y="4203310"/>
              <a:ext cx="2626527" cy="75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0000">
              <a:off x="2850403" y="3654131"/>
              <a:ext cx="2626527" cy="75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8" name="Group 53"/>
          <p:cNvGrpSpPr>
            <a:grpSpLocks/>
          </p:cNvGrpSpPr>
          <p:nvPr/>
        </p:nvGrpSpPr>
        <p:grpSpPr bwMode="auto">
          <a:xfrm>
            <a:off x="3981450" y="4395788"/>
            <a:ext cx="536575" cy="492125"/>
            <a:chOff x="3739633" y="4438718"/>
            <a:chExt cx="536520" cy="491274"/>
          </a:xfrm>
        </p:grpSpPr>
        <p:sp>
          <p:nvSpPr>
            <p:cNvPr id="45" name="square"/>
            <p:cNvSpPr/>
            <p:nvPr/>
          </p:nvSpPr>
          <p:spPr>
            <a:xfrm rot="10800000">
              <a:off x="4007893" y="4684355"/>
              <a:ext cx="268260" cy="2456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square"/>
            <p:cNvSpPr/>
            <p:nvPr/>
          </p:nvSpPr>
          <p:spPr>
            <a:xfrm rot="10800000">
              <a:off x="4007893" y="4440302"/>
              <a:ext cx="268260" cy="2456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square"/>
            <p:cNvSpPr/>
            <p:nvPr/>
          </p:nvSpPr>
          <p:spPr>
            <a:xfrm rot="10800000">
              <a:off x="3739633" y="4684355"/>
              <a:ext cx="268260" cy="2456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square"/>
            <p:cNvSpPr/>
            <p:nvPr/>
          </p:nvSpPr>
          <p:spPr>
            <a:xfrm rot="10800000">
              <a:off x="3739633" y="4438718"/>
              <a:ext cx="268260" cy="2456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square"/>
            <p:cNvSpPr/>
            <p:nvPr/>
          </p:nvSpPr>
          <p:spPr>
            <a:xfrm rot="10800000">
              <a:off x="4007893" y="4684355"/>
              <a:ext cx="268260" cy="2456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square"/>
            <p:cNvSpPr/>
            <p:nvPr/>
          </p:nvSpPr>
          <p:spPr>
            <a:xfrm rot="10800000">
              <a:off x="4007893" y="4440302"/>
              <a:ext cx="268260" cy="2456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1" name="square"/>
            <p:cNvSpPr/>
            <p:nvPr/>
          </p:nvSpPr>
          <p:spPr>
            <a:xfrm rot="10800000">
              <a:off x="3739633" y="4684355"/>
              <a:ext cx="268260" cy="245637"/>
            </a:xfrm>
            <a:prstGeom prst="rect">
              <a:avLst/>
            </a:prstGeom>
            <a:solidFill>
              <a:srgbClr val="71369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2" name="square"/>
            <p:cNvSpPr/>
            <p:nvPr/>
          </p:nvSpPr>
          <p:spPr>
            <a:xfrm rot="10800000">
              <a:off x="3739633" y="4440302"/>
              <a:ext cx="268260" cy="245637"/>
            </a:xfrm>
            <a:prstGeom prst="rect">
              <a:avLst/>
            </a:prstGeom>
            <a:solidFill>
              <a:srgbClr val="71369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square"/>
            <p:cNvSpPr/>
            <p:nvPr/>
          </p:nvSpPr>
          <p:spPr>
            <a:xfrm rot="10800000">
              <a:off x="4007893" y="4440302"/>
              <a:ext cx="268260" cy="24563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229" name="Group 54"/>
          <p:cNvGrpSpPr>
            <a:grpSpLocks/>
          </p:cNvGrpSpPr>
          <p:nvPr/>
        </p:nvGrpSpPr>
        <p:grpSpPr bwMode="auto">
          <a:xfrm>
            <a:off x="4418013" y="5343525"/>
            <a:ext cx="492125" cy="538163"/>
            <a:chOff x="6192601" y="4338662"/>
            <a:chExt cx="749948" cy="745796"/>
          </a:xfrm>
        </p:grpSpPr>
        <p:sp>
          <p:nvSpPr>
            <p:cNvPr id="56" name="Square"/>
            <p:cNvSpPr/>
            <p:nvPr/>
          </p:nvSpPr>
          <p:spPr>
            <a:xfrm>
              <a:off x="6197439" y="4338662"/>
              <a:ext cx="745110" cy="3695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7" name="Square"/>
            <p:cNvSpPr/>
            <p:nvPr/>
          </p:nvSpPr>
          <p:spPr>
            <a:xfrm>
              <a:off x="6197439" y="4708260"/>
              <a:ext cx="745110" cy="3695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192601" y="4338662"/>
              <a:ext cx="387070" cy="7457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irc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2888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/>
              <a:t>Finding Half (½)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85850" y="5199063"/>
            <a:ext cx="72691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find half of a shape, cut it into two equal pieces. Each of these pieces is half of the shape. Tap to find half of these shapes.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528888"/>
            <a:ext cx="904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hea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584450"/>
            <a:ext cx="2111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half he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566988"/>
            <a:ext cx="106521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quare"/>
          <p:cNvSpPr/>
          <p:nvPr/>
        </p:nvSpPr>
        <p:spPr>
          <a:xfrm>
            <a:off x="6446838" y="2528888"/>
            <a:ext cx="1908175" cy="19081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437313" y="2528888"/>
            <a:ext cx="987425" cy="1908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455738" y="1873250"/>
            <a:ext cx="2854325" cy="297021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6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/>
              <a:t>Finding Half (½)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22500" y="53054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 you find half of these shapes? Tap to check.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2882900" y="1873250"/>
            <a:ext cx="1427163" cy="2970213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entag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346325"/>
            <a:ext cx="26336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357438"/>
            <a:ext cx="131762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"/>
          <p:cNvSpPr/>
          <p:nvPr/>
        </p:nvSpPr>
        <p:spPr>
          <a:xfrm>
            <a:off x="755650" y="2281238"/>
            <a:ext cx="2276475" cy="1571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middle"/>
          <p:cNvSpPr/>
          <p:nvPr/>
        </p:nvSpPr>
        <p:spPr>
          <a:xfrm>
            <a:off x="3433763" y="2281238"/>
            <a:ext cx="2276475" cy="1571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ight"/>
          <p:cNvSpPr/>
          <p:nvPr/>
        </p:nvSpPr>
        <p:spPr>
          <a:xfrm>
            <a:off x="6111875" y="2281238"/>
            <a:ext cx="2276475" cy="1571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/>
              <a:t>Finding Half (½)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755650" y="51752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Sometimes you can find half in more than one way.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755650" y="2281238"/>
            <a:ext cx="2276475" cy="157162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3433763" y="2281238"/>
            <a:ext cx="2276475" cy="798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 flipV="1">
            <a:off x="6111875" y="2270125"/>
            <a:ext cx="1119188" cy="1582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273300"/>
            <a:ext cx="1076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341688"/>
            <a:ext cx="10779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g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3344863"/>
            <a:ext cx="10779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g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273300"/>
            <a:ext cx="1077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h3"/>
          <p:cNvSpPr/>
          <p:nvPr/>
        </p:nvSpPr>
        <p:spPr>
          <a:xfrm rot="10800000">
            <a:off x="3146425" y="3281363"/>
            <a:ext cx="1446213" cy="144462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h2"/>
          <p:cNvSpPr/>
          <p:nvPr/>
        </p:nvSpPr>
        <p:spPr>
          <a:xfrm rot="5400000">
            <a:off x="4587876" y="3287712"/>
            <a:ext cx="1446212" cy="14462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h1"/>
          <p:cNvSpPr/>
          <p:nvPr/>
        </p:nvSpPr>
        <p:spPr>
          <a:xfrm>
            <a:off x="4591050" y="1847850"/>
            <a:ext cx="1446213" cy="1446213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8" name="h4"/>
          <p:cNvSpPr/>
          <p:nvPr/>
        </p:nvSpPr>
        <p:spPr>
          <a:xfrm rot="16200000">
            <a:off x="3148012" y="1841501"/>
            <a:ext cx="1446213" cy="144621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1" name="d3"/>
          <p:cNvSpPr/>
          <p:nvPr/>
        </p:nvSpPr>
        <p:spPr>
          <a:xfrm rot="8100000">
            <a:off x="1016000" y="3584575"/>
            <a:ext cx="1446213" cy="144621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d2"/>
          <p:cNvSpPr/>
          <p:nvPr/>
        </p:nvSpPr>
        <p:spPr>
          <a:xfrm rot="2700000">
            <a:off x="2039144" y="2564606"/>
            <a:ext cx="1444625" cy="144621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d1"/>
          <p:cNvSpPr/>
          <p:nvPr/>
        </p:nvSpPr>
        <p:spPr>
          <a:xfrm rot="18900000">
            <a:off x="1016000" y="1555750"/>
            <a:ext cx="1446213" cy="144621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d4"/>
          <p:cNvSpPr/>
          <p:nvPr/>
        </p:nvSpPr>
        <p:spPr>
          <a:xfrm rot="13500000">
            <a:off x="-6350" y="2568575"/>
            <a:ext cx="1446213" cy="144621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32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/>
              <a:t>Finding a Quarter (¼)</a:t>
            </a:r>
          </a:p>
        </p:txBody>
      </p:sp>
      <p:sp>
        <p:nvSpPr>
          <p:cNvPr id="13327" name="Rectangle 4"/>
          <p:cNvSpPr>
            <a:spLocks noChangeArrowheads="1"/>
          </p:cNvSpPr>
          <p:nvPr/>
        </p:nvSpPr>
        <p:spPr bwMode="auto">
          <a:xfrm>
            <a:off x="755650" y="5392738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find a quarter of a shape, cut it into four equal pieces. Each of these pieces is quarter of the shape. Tap to find quarter of these shapes.</a:t>
            </a:r>
          </a:p>
        </p:txBody>
      </p:sp>
      <p:sp>
        <p:nvSpPr>
          <p:cNvPr id="6" name="Right Triangle 5"/>
          <p:cNvSpPr/>
          <p:nvPr/>
        </p:nvSpPr>
        <p:spPr>
          <a:xfrm rot="8100000">
            <a:off x="1025525" y="3592513"/>
            <a:ext cx="1446213" cy="1446212"/>
          </a:xfrm>
          <a:prstGeom prst="rtTriangle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ight Triangle 12"/>
          <p:cNvSpPr/>
          <p:nvPr/>
        </p:nvSpPr>
        <p:spPr>
          <a:xfrm rot="2700000">
            <a:off x="2047876" y="2563812"/>
            <a:ext cx="1446212" cy="1446213"/>
          </a:xfrm>
          <a:prstGeom prst="rt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ight Triangle 15"/>
          <p:cNvSpPr/>
          <p:nvPr/>
        </p:nvSpPr>
        <p:spPr>
          <a:xfrm rot="18900000">
            <a:off x="1025525" y="1554163"/>
            <a:ext cx="1446213" cy="1446212"/>
          </a:xfrm>
          <a:prstGeom prst="rt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ight Triangle 16"/>
          <p:cNvSpPr/>
          <p:nvPr/>
        </p:nvSpPr>
        <p:spPr>
          <a:xfrm rot="13500000">
            <a:off x="3176" y="2566987"/>
            <a:ext cx="1446212" cy="1446213"/>
          </a:xfrm>
          <a:prstGeom prst="rtTriangle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8763" y="248443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12975" y="3008313"/>
            <a:ext cx="36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65275" y="3649663"/>
            <a:ext cx="36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17575" y="30622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32" name="Right Triangle 31"/>
          <p:cNvSpPr/>
          <p:nvPr/>
        </p:nvSpPr>
        <p:spPr>
          <a:xfrm rot="10800000">
            <a:off x="3125788" y="3292475"/>
            <a:ext cx="1446212" cy="144621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ight Triangle 32"/>
          <p:cNvSpPr/>
          <p:nvPr/>
        </p:nvSpPr>
        <p:spPr>
          <a:xfrm rot="5400000">
            <a:off x="4577556" y="3290095"/>
            <a:ext cx="1444625" cy="144621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ight Triangle 33"/>
          <p:cNvSpPr/>
          <p:nvPr/>
        </p:nvSpPr>
        <p:spPr>
          <a:xfrm>
            <a:off x="4583113" y="1839913"/>
            <a:ext cx="1446212" cy="144621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ight Triangle 34"/>
          <p:cNvSpPr/>
          <p:nvPr/>
        </p:nvSpPr>
        <p:spPr>
          <a:xfrm rot="16200000">
            <a:off x="3127376" y="1843087"/>
            <a:ext cx="1446212" cy="1446213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775200" y="25574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765675" y="3429000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965575" y="3443288"/>
            <a:ext cx="36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013200" y="257333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265363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348038"/>
            <a:ext cx="10906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273300"/>
            <a:ext cx="10890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362325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683375" y="27178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631113" y="27178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83375" y="35194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631113" y="35194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01675" y="2270125"/>
            <a:ext cx="2063750" cy="2046288"/>
            <a:chOff x="706393" y="2267467"/>
            <a:chExt cx="2064865" cy="2046610"/>
          </a:xfrm>
        </p:grpSpPr>
        <p:cxnSp>
          <p:nvCxnSpPr>
            <p:cNvPr id="3" name="Straight Connector 2"/>
            <p:cNvCxnSpPr>
              <a:stCxn id="17" idx="4"/>
              <a:endCxn id="13" idx="4"/>
            </p:cNvCxnSpPr>
            <p:nvPr/>
          </p:nvCxnSpPr>
          <p:spPr>
            <a:xfrm>
              <a:off x="727042" y="2267467"/>
              <a:ext cx="2044216" cy="204184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16" idx="4"/>
            </p:cNvCxnSpPr>
            <p:nvPr/>
          </p:nvCxnSpPr>
          <p:spPr>
            <a:xfrm flipV="1">
              <a:off x="706393" y="2276993"/>
              <a:ext cx="2064865" cy="203708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701675" y="2270125"/>
            <a:ext cx="2063750" cy="2046288"/>
            <a:chOff x="706393" y="2267467"/>
            <a:chExt cx="2064865" cy="204661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27042" y="2267467"/>
              <a:ext cx="2044216" cy="204184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06393" y="2276993"/>
              <a:ext cx="2064865" cy="203708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701675" y="2270125"/>
            <a:ext cx="2063750" cy="2046288"/>
            <a:chOff x="706393" y="2267467"/>
            <a:chExt cx="2064865" cy="204661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727042" y="2267467"/>
              <a:ext cx="2044216" cy="204184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706393" y="2276993"/>
              <a:ext cx="2064865" cy="203708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701675" y="2270125"/>
            <a:ext cx="2063750" cy="2046288"/>
            <a:chOff x="706393" y="2267467"/>
            <a:chExt cx="2064865" cy="204661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727042" y="2267467"/>
              <a:ext cx="2044216" cy="2041846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706393" y="2276993"/>
              <a:ext cx="2064865" cy="203708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086100" y="1865313"/>
            <a:ext cx="2962275" cy="3209925"/>
            <a:chOff x="3083496" y="1847850"/>
            <a:chExt cx="2961413" cy="295219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72138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83496" y="3161882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3086100" y="1865313"/>
            <a:ext cx="2962275" cy="3209925"/>
            <a:chOff x="3083496" y="1847850"/>
            <a:chExt cx="2961413" cy="2952193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4572138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083496" y="3161882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3086100" y="1865313"/>
            <a:ext cx="2962275" cy="3209925"/>
            <a:chOff x="3083496" y="1847850"/>
            <a:chExt cx="2961413" cy="2952193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572138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83496" y="3161882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3086100" y="1865313"/>
            <a:ext cx="2962275" cy="3209925"/>
            <a:chOff x="3083496" y="1847850"/>
            <a:chExt cx="2961413" cy="2952193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4572138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083496" y="3161882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6135688" y="1927225"/>
            <a:ext cx="2468562" cy="3211513"/>
            <a:chOff x="3083496" y="1847850"/>
            <a:chExt cx="2961413" cy="2952193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4572773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83496" y="3161233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6135688" y="1927225"/>
            <a:ext cx="2468562" cy="3211513"/>
            <a:chOff x="3083496" y="1847850"/>
            <a:chExt cx="2961413" cy="2952193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4572773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083496" y="3161233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6135688" y="1927225"/>
            <a:ext cx="2468562" cy="3211513"/>
            <a:chOff x="3083496" y="1847850"/>
            <a:chExt cx="2961413" cy="2952193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4572773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083496" y="3161233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6135688" y="1927225"/>
            <a:ext cx="2468562" cy="3211513"/>
            <a:chOff x="3083496" y="1847850"/>
            <a:chExt cx="2961413" cy="2952193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572773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083496" y="3161233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  <p:bldP spid="14" grpId="0"/>
      <p:bldP spid="19" grpId="0"/>
      <p:bldP spid="23" grpId="0"/>
      <p:bldP spid="24" grpId="0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820863"/>
            <a:ext cx="142557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b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248025"/>
            <a:ext cx="14255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b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248025"/>
            <a:ext cx="14271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b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830388"/>
            <a:ext cx="142716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809750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240088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238500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808163"/>
            <a:ext cx="1444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/>
              <a:t>Finding a Quarter (¼)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750888" y="55975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 you find a quarter of these shapes? Tap to check.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924175" y="2368550"/>
            <a:ext cx="53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924175" y="3432175"/>
            <a:ext cx="53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1863725" y="3432175"/>
            <a:ext cx="53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863725" y="2405063"/>
            <a:ext cx="53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69" name="c4"/>
          <p:cNvSpPr/>
          <p:nvPr/>
        </p:nvSpPr>
        <p:spPr>
          <a:xfrm>
            <a:off x="5024438" y="2114550"/>
            <a:ext cx="1527175" cy="1133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 flipV="1">
            <a:off x="5024438" y="2114550"/>
            <a:ext cx="1527175" cy="1152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c1"/>
          <p:cNvSpPr/>
          <p:nvPr/>
        </p:nvSpPr>
        <p:spPr>
          <a:xfrm>
            <a:off x="6551613" y="2114550"/>
            <a:ext cx="1525587" cy="1133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c3"/>
          <p:cNvSpPr/>
          <p:nvPr/>
        </p:nvSpPr>
        <p:spPr>
          <a:xfrm>
            <a:off x="5024438" y="3240088"/>
            <a:ext cx="1527175" cy="1131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c2"/>
          <p:cNvSpPr/>
          <p:nvPr/>
        </p:nvSpPr>
        <p:spPr>
          <a:xfrm>
            <a:off x="6551613" y="3240088"/>
            <a:ext cx="1525587" cy="1131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Rectangle 73"/>
          <p:cNvSpPr/>
          <p:nvPr/>
        </p:nvSpPr>
        <p:spPr>
          <a:xfrm flipV="1">
            <a:off x="6551613" y="2109788"/>
            <a:ext cx="1527175" cy="1123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 flipV="1">
            <a:off x="5024438" y="3219450"/>
            <a:ext cx="1527175" cy="1150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Rectangle 75"/>
          <p:cNvSpPr/>
          <p:nvPr/>
        </p:nvSpPr>
        <p:spPr>
          <a:xfrm flipV="1">
            <a:off x="6551613" y="3214688"/>
            <a:ext cx="1527175" cy="1149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6846888" y="2368550"/>
            <a:ext cx="53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6846888" y="3446463"/>
            <a:ext cx="53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584825" y="3446463"/>
            <a:ext cx="53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584825" y="2354263"/>
            <a:ext cx="53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166813" y="1789113"/>
            <a:ext cx="3001962" cy="3286125"/>
            <a:chOff x="3083496" y="1847850"/>
            <a:chExt cx="2961413" cy="295219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571250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83496" y="3161362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166813" y="1789113"/>
            <a:ext cx="3001962" cy="3286125"/>
            <a:chOff x="3083496" y="1847850"/>
            <a:chExt cx="2961413" cy="295219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571250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83496" y="3161362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166813" y="1789113"/>
            <a:ext cx="3001962" cy="3286125"/>
            <a:chOff x="3083496" y="1847850"/>
            <a:chExt cx="2961413" cy="295219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571250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83496" y="3161362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66813" y="1789113"/>
            <a:ext cx="3001962" cy="3286125"/>
            <a:chOff x="3083496" y="1847850"/>
            <a:chExt cx="2961413" cy="295219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571250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083496" y="3161362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5049838" y="1754188"/>
            <a:ext cx="3000375" cy="3284537"/>
            <a:chOff x="3083496" y="1847850"/>
            <a:chExt cx="2961413" cy="295219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572037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83496" y="3161997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049838" y="1754188"/>
            <a:ext cx="3000375" cy="3284537"/>
            <a:chOff x="3083496" y="1847850"/>
            <a:chExt cx="2961413" cy="295219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572037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83496" y="3161997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049838" y="1754188"/>
            <a:ext cx="3000375" cy="3284537"/>
            <a:chOff x="3083496" y="1847850"/>
            <a:chExt cx="2961413" cy="2952193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572037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83496" y="3161997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049838" y="1754188"/>
            <a:ext cx="3000375" cy="3284537"/>
            <a:chOff x="3083496" y="1847850"/>
            <a:chExt cx="2961413" cy="295219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572037" y="1847850"/>
              <a:ext cx="0" cy="295219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83496" y="3161997"/>
              <a:ext cx="29614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70" grpId="0" animBg="1"/>
      <p:bldP spid="74" grpId="0" animBg="1"/>
      <p:bldP spid="75" grpId="0" animBg="1"/>
      <p:bldP spid="76" grpId="0" animBg="1"/>
      <p:bldP spid="81" grpId="0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90938" y="2422525"/>
            <a:ext cx="1693862" cy="16938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/>
              <a:t>Finding a Quarter (¼)</a:t>
            </a:r>
          </a:p>
        </p:txBody>
      </p:sp>
      <p:sp>
        <p:nvSpPr>
          <p:cNvPr id="10" name="square"/>
          <p:cNvSpPr/>
          <p:nvPr/>
        </p:nvSpPr>
        <p:spPr>
          <a:xfrm>
            <a:off x="755650" y="2260600"/>
            <a:ext cx="1179513" cy="107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square"/>
          <p:cNvSpPr/>
          <p:nvPr/>
        </p:nvSpPr>
        <p:spPr>
          <a:xfrm>
            <a:off x="755650" y="3335338"/>
            <a:ext cx="1179513" cy="107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square"/>
          <p:cNvSpPr/>
          <p:nvPr/>
        </p:nvSpPr>
        <p:spPr>
          <a:xfrm>
            <a:off x="1935163" y="2260600"/>
            <a:ext cx="1179512" cy="107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square"/>
          <p:cNvSpPr/>
          <p:nvPr/>
        </p:nvSpPr>
        <p:spPr>
          <a:xfrm>
            <a:off x="1935163" y="3340100"/>
            <a:ext cx="1179512" cy="1081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square"/>
          <p:cNvSpPr/>
          <p:nvPr/>
        </p:nvSpPr>
        <p:spPr>
          <a:xfrm>
            <a:off x="755650" y="2260600"/>
            <a:ext cx="1179513" cy="107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square"/>
          <p:cNvSpPr/>
          <p:nvPr/>
        </p:nvSpPr>
        <p:spPr>
          <a:xfrm>
            <a:off x="755650" y="3335338"/>
            <a:ext cx="1179513" cy="107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square"/>
          <p:cNvSpPr/>
          <p:nvPr/>
        </p:nvSpPr>
        <p:spPr>
          <a:xfrm>
            <a:off x="1935163" y="2260600"/>
            <a:ext cx="1179512" cy="107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square"/>
          <p:cNvSpPr/>
          <p:nvPr/>
        </p:nvSpPr>
        <p:spPr>
          <a:xfrm>
            <a:off x="1935163" y="3335338"/>
            <a:ext cx="1179512" cy="1079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square"/>
          <p:cNvSpPr/>
          <p:nvPr/>
        </p:nvSpPr>
        <p:spPr>
          <a:xfrm>
            <a:off x="755650" y="3330575"/>
            <a:ext cx="1179513" cy="10795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82675" y="35988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19" name="square"/>
          <p:cNvSpPr/>
          <p:nvPr/>
        </p:nvSpPr>
        <p:spPr>
          <a:xfrm>
            <a:off x="5875338" y="2274888"/>
            <a:ext cx="2549525" cy="21558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square"/>
          <p:cNvSpPr/>
          <p:nvPr/>
        </p:nvSpPr>
        <p:spPr>
          <a:xfrm>
            <a:off x="5894388" y="2278063"/>
            <a:ext cx="631825" cy="21558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square"/>
          <p:cNvSpPr/>
          <p:nvPr/>
        </p:nvSpPr>
        <p:spPr>
          <a:xfrm>
            <a:off x="6529388" y="2273300"/>
            <a:ext cx="631825" cy="21558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square"/>
          <p:cNvSpPr/>
          <p:nvPr/>
        </p:nvSpPr>
        <p:spPr>
          <a:xfrm>
            <a:off x="7161213" y="2273300"/>
            <a:ext cx="631825" cy="21558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square"/>
          <p:cNvSpPr/>
          <p:nvPr/>
        </p:nvSpPr>
        <p:spPr>
          <a:xfrm>
            <a:off x="7786688" y="2273300"/>
            <a:ext cx="631825" cy="21558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47025" y="30146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25" name="Right Triangle 24"/>
          <p:cNvSpPr/>
          <p:nvPr/>
        </p:nvSpPr>
        <p:spPr>
          <a:xfrm rot="8100000">
            <a:off x="3938588" y="3524250"/>
            <a:ext cx="1198562" cy="1196975"/>
          </a:xfrm>
          <a:prstGeom prst="rtTriangle">
            <a:avLst/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ight Triangle 25"/>
          <p:cNvSpPr/>
          <p:nvPr/>
        </p:nvSpPr>
        <p:spPr>
          <a:xfrm rot="2700000">
            <a:off x="4787106" y="2670970"/>
            <a:ext cx="1196975" cy="1198562"/>
          </a:xfrm>
          <a:prstGeom prst="rt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ight Triangle 26"/>
          <p:cNvSpPr/>
          <p:nvPr/>
        </p:nvSpPr>
        <p:spPr>
          <a:xfrm rot="18900000">
            <a:off x="3938588" y="1820863"/>
            <a:ext cx="1196975" cy="1198562"/>
          </a:xfrm>
          <a:prstGeom prst="rt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ight Triangle 27"/>
          <p:cNvSpPr/>
          <p:nvPr/>
        </p:nvSpPr>
        <p:spPr>
          <a:xfrm rot="13500000">
            <a:off x="3091656" y="2674144"/>
            <a:ext cx="1198563" cy="1196975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38575" y="300355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¼</a:t>
            </a: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658813" y="5319713"/>
            <a:ext cx="7967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Sometimes you can find a quarter in more than one way.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8" grpId="0"/>
      <p:bldP spid="20" grpId="0" animBg="1"/>
      <p:bldP spid="22" grpId="0" animBg="1"/>
      <p:bldP spid="23" grpId="0" animBg="1"/>
      <p:bldP spid="24" grpId="0" animBg="1"/>
      <p:bldP spid="7" grpId="0"/>
      <p:bldP spid="25" grpId="0" animBg="1"/>
      <p:bldP spid="26" grpId="0" animBg="1"/>
      <p:bldP spid="27" grpId="0" animBg="1"/>
      <p:bldP spid="28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3563938"/>
            <a:ext cx="2622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a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2948781" y="3017044"/>
            <a:ext cx="26241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a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0">
            <a:off x="3582988" y="3027363"/>
            <a:ext cx="26225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275013"/>
            <a:ext cx="171608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468">
            <a:off x="1055688" y="1901825"/>
            <a:ext cx="11461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3504">
            <a:off x="2036763" y="2387600"/>
            <a:ext cx="114458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/>
              <a:t>Finding One Third (⅓)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138363"/>
            <a:ext cx="17256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4413"/>
            <a:ext cx="11525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7713"/>
            <a:ext cx="17256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3554413"/>
            <a:ext cx="2625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0">
            <a:off x="3577432" y="3004344"/>
            <a:ext cx="26273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2939256" y="3005932"/>
            <a:ext cx="26273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419350" y="2881313"/>
            <a:ext cx="427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14463" y="3494088"/>
            <a:ext cx="427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414463" y="2428875"/>
            <a:ext cx="42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675188" y="2971800"/>
            <a:ext cx="42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376738" y="3636963"/>
            <a:ext cx="42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046538" y="2965450"/>
            <a:ext cx="42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45" name="square1"/>
          <p:cNvSpPr/>
          <p:nvPr/>
        </p:nvSpPr>
        <p:spPr>
          <a:xfrm>
            <a:off x="6364288" y="2214563"/>
            <a:ext cx="631825" cy="2155825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square2"/>
          <p:cNvSpPr/>
          <p:nvPr/>
        </p:nvSpPr>
        <p:spPr>
          <a:xfrm>
            <a:off x="6996113" y="2214563"/>
            <a:ext cx="631825" cy="2155825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square3"/>
          <p:cNvSpPr/>
          <p:nvPr/>
        </p:nvSpPr>
        <p:spPr>
          <a:xfrm>
            <a:off x="7624763" y="2214563"/>
            <a:ext cx="631825" cy="2155825"/>
          </a:xfrm>
          <a:prstGeom prst="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square"/>
          <p:cNvSpPr/>
          <p:nvPr/>
        </p:nvSpPr>
        <p:spPr>
          <a:xfrm>
            <a:off x="6348413" y="2214563"/>
            <a:ext cx="631825" cy="2155825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square"/>
          <p:cNvSpPr/>
          <p:nvPr/>
        </p:nvSpPr>
        <p:spPr>
          <a:xfrm>
            <a:off x="6980238" y="2214563"/>
            <a:ext cx="631825" cy="2155825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square"/>
          <p:cNvSpPr/>
          <p:nvPr/>
        </p:nvSpPr>
        <p:spPr>
          <a:xfrm>
            <a:off x="7605713" y="2214563"/>
            <a:ext cx="631825" cy="2155825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69063" y="2984500"/>
            <a:ext cx="425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091363" y="2984500"/>
            <a:ext cx="42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704138" y="2984500"/>
            <a:ext cx="427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⅓</a:t>
            </a:r>
          </a:p>
        </p:txBody>
      </p:sp>
      <p:sp>
        <p:nvSpPr>
          <p:cNvPr id="16414" name="Rectangle 58"/>
          <p:cNvSpPr>
            <a:spLocks noChangeArrowheads="1"/>
          </p:cNvSpPr>
          <p:nvPr/>
        </p:nvSpPr>
        <p:spPr bwMode="auto">
          <a:xfrm>
            <a:off x="801688" y="5087938"/>
            <a:ext cx="7540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find one third of a shape, cut it into three equal pieces. Each of these pieces is one third of the shape. Tap to find one third of these shapes.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04863" y="2286000"/>
            <a:ext cx="1768475" cy="2027238"/>
            <a:chOff x="801688" y="2284413"/>
            <a:chExt cx="1768433" cy="202723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981172" y="3290888"/>
              <a:ext cx="588949" cy="1020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01688" y="3289301"/>
              <a:ext cx="118424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9" idx="0"/>
            </p:cNvCxnSpPr>
            <p:nvPr/>
          </p:nvCxnSpPr>
          <p:spPr>
            <a:xfrm flipV="1">
              <a:off x="1981172" y="2284413"/>
              <a:ext cx="576249" cy="10048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804863" y="2286000"/>
            <a:ext cx="1768475" cy="2027238"/>
            <a:chOff x="801688" y="2284413"/>
            <a:chExt cx="1768433" cy="202723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981172" y="3290888"/>
              <a:ext cx="588949" cy="1020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1688" y="3289301"/>
              <a:ext cx="118424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981172" y="2284413"/>
              <a:ext cx="576249" cy="10048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804863" y="2286000"/>
            <a:ext cx="1768475" cy="2027238"/>
            <a:chOff x="801688" y="2284413"/>
            <a:chExt cx="1768433" cy="2027237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981172" y="3290888"/>
              <a:ext cx="588949" cy="10207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01688" y="3289301"/>
              <a:ext cx="118424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981172" y="2284413"/>
              <a:ext cx="576249" cy="10048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>
            <a:grpSpLocks/>
          </p:cNvGrpSpPr>
          <p:nvPr/>
        </p:nvGrpSpPr>
        <p:grpSpPr bwMode="auto">
          <a:xfrm rot="5400000">
            <a:off x="3352006" y="1788319"/>
            <a:ext cx="2409825" cy="2763838"/>
            <a:chOff x="801688" y="2284413"/>
            <a:chExt cx="1768433" cy="2027237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980643" y="3290463"/>
              <a:ext cx="589478" cy="10211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01688" y="3288133"/>
              <a:ext cx="118478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980643" y="2284413"/>
              <a:ext cx="576663" cy="10048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/>
          </p:cNvGrpSpPr>
          <p:nvPr/>
        </p:nvGrpSpPr>
        <p:grpSpPr bwMode="auto">
          <a:xfrm rot="5400000">
            <a:off x="3352006" y="1788319"/>
            <a:ext cx="2409825" cy="2763838"/>
            <a:chOff x="801688" y="2284413"/>
            <a:chExt cx="1768433" cy="2027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980643" y="3290463"/>
              <a:ext cx="589478" cy="10211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01688" y="3288133"/>
              <a:ext cx="118478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980643" y="2284413"/>
              <a:ext cx="576663" cy="10048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>
            <a:grpSpLocks/>
          </p:cNvGrpSpPr>
          <p:nvPr/>
        </p:nvGrpSpPr>
        <p:grpSpPr bwMode="auto">
          <a:xfrm rot="5400000">
            <a:off x="3352006" y="1788319"/>
            <a:ext cx="2409825" cy="2763838"/>
            <a:chOff x="801688" y="2284413"/>
            <a:chExt cx="1768433" cy="2027237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1980643" y="3290463"/>
              <a:ext cx="589478" cy="10211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01688" y="3288133"/>
              <a:ext cx="118478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980643" y="2284413"/>
              <a:ext cx="576663" cy="10048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980238" y="2125663"/>
            <a:ext cx="623887" cy="2232025"/>
            <a:chOff x="381273" y="194270"/>
            <a:chExt cx="624619" cy="2232025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381273" y="194270"/>
              <a:ext cx="0" cy="22320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005892" y="194270"/>
              <a:ext cx="0" cy="22320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6980238" y="2125663"/>
            <a:ext cx="623887" cy="2232025"/>
            <a:chOff x="381273" y="194270"/>
            <a:chExt cx="624619" cy="2232025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81273" y="194270"/>
              <a:ext cx="0" cy="22320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005892" y="194270"/>
              <a:ext cx="0" cy="22320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6980238" y="2125663"/>
            <a:ext cx="623887" cy="2232025"/>
            <a:chOff x="381273" y="194270"/>
            <a:chExt cx="624619" cy="2232025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381273" y="194270"/>
              <a:ext cx="0" cy="22320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005892" y="194270"/>
              <a:ext cx="0" cy="22320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42" grpId="0"/>
      <p:bldP spid="43" grpId="0"/>
      <p:bldP spid="44" grpId="0"/>
      <p:bldP spid="47" grpId="0" animBg="1"/>
      <p:bldP spid="48" grpId="0" animBg="1"/>
      <p:bldP spid="49" grpId="0" animBg="1"/>
      <p:bldP spid="53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338</TotalTime>
  <Words>392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Twinkl</vt:lpstr>
      <vt:lpstr>Calibri</vt:lpstr>
      <vt:lpstr>Sassoon Infant Rg</vt:lpstr>
      <vt:lpstr>Office Theme</vt:lpstr>
      <vt:lpstr>PowerPoint Presentation</vt:lpstr>
      <vt:lpstr>Contents</vt:lpstr>
      <vt:lpstr>Finding Half (½)</vt:lpstr>
      <vt:lpstr>Finding Half (½)</vt:lpstr>
      <vt:lpstr>Finding Half (½)</vt:lpstr>
      <vt:lpstr>Finding a Quarter (¼)</vt:lpstr>
      <vt:lpstr>Finding a Quarter (¼)</vt:lpstr>
      <vt:lpstr>Finding a Quarter (¼)</vt:lpstr>
      <vt:lpstr>Finding One Third (⅓)</vt:lpstr>
      <vt:lpstr>Finding One Third (⅓)</vt:lpstr>
      <vt:lpstr>Finding One Third (⅓)</vt:lpstr>
      <vt:lpstr>Finding Three Quarters (¾)</vt:lpstr>
      <vt:lpstr>Finding Two Quarters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marwa zakzouk</cp:lastModifiedBy>
  <cp:revision>39</cp:revision>
  <dcterms:created xsi:type="dcterms:W3CDTF">2017-11-22T18:12:42Z</dcterms:created>
  <dcterms:modified xsi:type="dcterms:W3CDTF">2023-11-10T11:42:57Z</dcterms:modified>
</cp:coreProperties>
</file>