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349" r:id="rId4"/>
    <p:sldId id="279" r:id="rId5"/>
    <p:sldId id="257" r:id="rId6"/>
    <p:sldId id="258" r:id="rId7"/>
    <p:sldId id="259" r:id="rId8"/>
    <p:sldId id="284" r:id="rId9"/>
    <p:sldId id="261" r:id="rId10"/>
    <p:sldId id="262" r:id="rId11"/>
    <p:sldId id="263" r:id="rId12"/>
    <p:sldId id="264" r:id="rId14"/>
    <p:sldId id="371" r:id="rId15"/>
    <p:sldId id="372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39545" y="2219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unlock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11480" y="1468120"/>
            <a:ext cx="963104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 If you </a:t>
            </a:r>
            <a:r>
              <a:rPr lang="en-US" sz="2800">
                <a:solidFill>
                  <a:srgbClr val="FF0000"/>
                </a:solidFill>
              </a:rPr>
              <a:t>unlock</a:t>
            </a:r>
            <a:r>
              <a:rPr lang="en-US" sz="2800"/>
              <a:t> something such as a door, a room, or a container that has a lock, you open it using a key.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She </a:t>
            </a:r>
            <a:r>
              <a:rPr lang="en-US" sz="2800">
                <a:solidFill>
                  <a:srgbClr val="FF0000"/>
                </a:solidFill>
              </a:rPr>
              <a:t>unlocked</a:t>
            </a:r>
            <a:r>
              <a:rPr lang="en-US" sz="2800"/>
              <a:t> the case and carefully lifted out the vase.</a:t>
            </a:r>
            <a:endParaRPr lang="en-US" sz="2800"/>
          </a:p>
        </p:txBody>
      </p:sp>
      <p:pic>
        <p:nvPicPr>
          <p:cNvPr id="106" name="Content Placeholder 105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230235" y="4216400"/>
            <a:ext cx="1981200" cy="14782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unfair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27685" y="1360805"/>
            <a:ext cx="8388985" cy="25336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800"/>
              <a:t>An </a:t>
            </a:r>
            <a:r>
              <a:rPr lang="en-US" sz="2800">
                <a:solidFill>
                  <a:srgbClr val="FF0000"/>
                </a:solidFill>
              </a:rPr>
              <a:t>unfair</a:t>
            </a:r>
            <a:r>
              <a:rPr lang="en-US" sz="2800"/>
              <a:t> action is not right or fair.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It is </a:t>
            </a:r>
            <a:r>
              <a:rPr lang="en-US" sz="2800">
                <a:solidFill>
                  <a:srgbClr val="FF0000"/>
                </a:solidFill>
              </a:rPr>
              <a:t>unfair</a:t>
            </a:r>
            <a:r>
              <a:rPr lang="en-US" sz="2800"/>
              <a:t> to play 2 against 1 </a:t>
            </a:r>
            <a:endParaRPr lang="en-US" sz="2800"/>
          </a:p>
        </p:txBody>
      </p:sp>
      <p:pic>
        <p:nvPicPr>
          <p:cNvPr id="107" name="Content Placeholder 106"/>
          <p:cNvPicPr>
            <a:picLocks noChangeAspect="1"/>
          </p:cNvPicPr>
          <p:nvPr>
            <p:ph sz="half" idx="2"/>
          </p:nvPr>
        </p:nvPicPr>
        <p:blipFill>
          <a:blip r:embed="rId1"/>
          <a:srcRect l="14163" t="26578" r="11170" b="30222"/>
          <a:stretch>
            <a:fillRect/>
          </a:stretch>
        </p:blipFill>
        <p:spPr>
          <a:xfrm>
            <a:off x="8247380" y="3498850"/>
            <a:ext cx="2973705" cy="1720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unpack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04800" y="1489710"/>
            <a:ext cx="867156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When you </a:t>
            </a:r>
            <a:r>
              <a:rPr lang="en-US" sz="2800">
                <a:solidFill>
                  <a:srgbClr val="FF0000"/>
                </a:solidFill>
              </a:rPr>
              <a:t>unpack</a:t>
            </a:r>
            <a:r>
              <a:rPr lang="en-US" sz="2800"/>
              <a:t> a suitcase, box, or similar container, or you unpack the things inside it, you take the things out of the container.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</p:txBody>
      </p:sp>
      <p:sp>
        <p:nvSpPr>
          <p:cNvPr id="3" name="Text Box 2"/>
          <p:cNvSpPr txBox="1"/>
          <p:nvPr/>
        </p:nvSpPr>
        <p:spPr>
          <a:xfrm>
            <a:off x="612140" y="3562350"/>
            <a:ext cx="753173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/>
              <a:t>He </a:t>
            </a:r>
            <a:r>
              <a:rPr lang="en-US" sz="3200">
                <a:solidFill>
                  <a:srgbClr val="FF0000"/>
                </a:solidFill>
              </a:rPr>
              <a:t>unpacked</a:t>
            </a:r>
            <a:r>
              <a:rPr lang="en-US" sz="3200"/>
              <a:t> his bag.</a:t>
            </a:r>
            <a:endParaRPr lang="en-US" sz="3200"/>
          </a:p>
        </p:txBody>
      </p:sp>
      <p:pic>
        <p:nvPicPr>
          <p:cNvPr id="108" name="Content Placeholder 107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946390" y="3350260"/>
            <a:ext cx="3228975" cy="2286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rgbClr val="FF0000"/>
                </a:solidFill>
              </a:rPr>
              <a:t>unkind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27660" y="1306830"/>
            <a:ext cx="973010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If someone is </a:t>
            </a:r>
            <a:r>
              <a:rPr lang="en-US" sz="2800">
                <a:solidFill>
                  <a:srgbClr val="FF0000"/>
                </a:solidFill>
              </a:rPr>
              <a:t>unkind,</a:t>
            </a:r>
            <a:r>
              <a:rPr lang="en-US" sz="2800"/>
              <a:t> they behave in an unpleasant, unfriendly, or slightly cruel way. You can also describe someone's words or actions as </a:t>
            </a:r>
            <a:r>
              <a:rPr lang="en-US" sz="2800">
                <a:solidFill>
                  <a:srgbClr val="FF0000"/>
                </a:solidFill>
              </a:rPr>
              <a:t>unkind.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83565" y="3141980"/>
            <a:ext cx="73456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Hurting animals is an </a:t>
            </a:r>
            <a:r>
              <a:rPr lang="en-US" sz="3200">
                <a:solidFill>
                  <a:srgbClr val="FF0000"/>
                </a:solidFill>
              </a:rPr>
              <a:t>unkind</a:t>
            </a:r>
            <a:r>
              <a:rPr lang="en-US" sz="3200"/>
              <a:t> act.</a:t>
            </a:r>
            <a:endParaRPr lang="en-US" sz="3200"/>
          </a:p>
        </p:txBody>
      </p:sp>
      <p:pic>
        <p:nvPicPr>
          <p:cNvPr id="109" name="Content Placeholder 108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472430" y="3722370"/>
            <a:ext cx="6965315" cy="3917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585" y="3011805"/>
            <a:ext cx="10515600" cy="1325563"/>
          </a:xfrm>
        </p:spPr>
        <p:txBody>
          <a:bodyPr/>
          <a:p>
            <a:r>
              <a:rPr lang="en-US" sz="8000"/>
              <a:t>Thank You</a:t>
            </a:r>
            <a:endParaRPr 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55" y="549275"/>
            <a:ext cx="10515600" cy="4351338"/>
          </a:xfrm>
        </p:spPr>
        <p:txBody>
          <a:bodyPr>
            <a:noAutofit/>
          </a:bodyPr>
          <a:p>
            <a:r>
              <a:rPr lang="en-US" sz="2700"/>
              <a:t>Spelling Test       djectives Adjectives “est”            10 minutes</a:t>
            </a:r>
            <a:endParaRPr lang="en-US" sz="2700"/>
          </a:p>
          <a:p>
            <a:endParaRPr lang="en-US" sz="2700"/>
          </a:p>
          <a:p>
            <a:r>
              <a:rPr lang="en-US" sz="2700"/>
              <a:t>First Session Completed</a:t>
            </a:r>
            <a:endParaRPr lang="en-US" sz="2700"/>
          </a:p>
          <a:p>
            <a:endParaRPr lang="en-US" sz="2700"/>
          </a:p>
          <a:p>
            <a:endParaRPr 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970" y="0"/>
            <a:ext cx="10515600" cy="1325563"/>
          </a:xfrm>
        </p:spPr>
        <p:txBody>
          <a:bodyPr>
            <a:normAutofit fontScale="90000"/>
          </a:bodyPr>
          <a:p>
            <a:pPr algn="ctr"/>
            <a:r>
              <a:rPr lang="en-US" b="1"/>
              <a:t>Adding “un” to Verbs</a:t>
            </a:r>
            <a:br>
              <a:rPr lang="en-US" b="1"/>
            </a:br>
            <a:endParaRPr lang="en-US" b="1"/>
          </a:p>
        </p:txBody>
      </p:sp>
      <p:sp>
        <p:nvSpPr>
          <p:cNvPr id="5" name="Text Box 4"/>
          <p:cNvSpPr txBox="1"/>
          <p:nvPr/>
        </p:nvSpPr>
        <p:spPr>
          <a:xfrm>
            <a:off x="3827145" y="4195445"/>
            <a:ext cx="6983095" cy="1029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1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556000" y="410432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091565" y="743585"/>
            <a:ext cx="9118600" cy="5727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Explain to students that adding “un” before a verb is called a prefix.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“Un” means not.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When “un” is used with a verb it changes the meaning to the opposite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Ex. tie-------- to tie something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Un tie -------- not to tie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hurt------- to feel pain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Unhurt --------- not feeling pain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The word “the” comes before the adjective.  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                                   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                                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Ex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Asia is the biggest continent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                Superlative Adjective.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526155" y="5532120"/>
            <a:ext cx="12700" cy="5321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br>
              <a:rPr lang="en-US" b="1"/>
            </a:br>
            <a:br>
              <a:rPr lang="en-US" b="1"/>
            </a:br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Adding “</a:t>
            </a:r>
            <a:r>
              <a:rPr lang="en-US" b="1">
                <a:solidFill>
                  <a:srgbClr val="FF0000"/>
                </a:solidFill>
              </a:rPr>
              <a:t>un</a:t>
            </a:r>
            <a:r>
              <a:rPr lang="en-US" b="1"/>
              <a:t>” to the Verb</a:t>
            </a:r>
            <a:br>
              <a:rPr lang="en-US" b="1"/>
            </a:b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65100" y="1574165"/>
            <a:ext cx="11551920" cy="4035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/>
              <a:t>unwrap</a:t>
            </a:r>
            <a:endParaRPr lang="en-US" sz="40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When you </a:t>
            </a:r>
            <a:r>
              <a:rPr lang="en-US" sz="3200">
                <a:solidFill>
                  <a:srgbClr val="FF0000"/>
                </a:solidFill>
              </a:rPr>
              <a:t>unwrap</a:t>
            </a:r>
            <a:r>
              <a:rPr lang="en-US" sz="3200"/>
              <a:t> something, you take off the paper, plastic, or other covering that is around it.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I untied the bow and </a:t>
            </a:r>
            <a:r>
              <a:rPr lang="en-US" sz="3200">
                <a:solidFill>
                  <a:srgbClr val="FF0000"/>
                </a:solidFill>
              </a:rPr>
              <a:t>unwrapped</a:t>
            </a:r>
            <a:r>
              <a:rPr lang="en-US" sz="3200"/>
              <a:t> the small box.</a:t>
            </a:r>
            <a:endParaRPr lang="en-US" sz="3200"/>
          </a:p>
        </p:txBody>
      </p:sp>
      <p:pic>
        <p:nvPicPr>
          <p:cNvPr id="100" name="Content Placeholder 99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668510" y="4519295"/>
            <a:ext cx="1943100" cy="1828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unzip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838200" y="1825625"/>
            <a:ext cx="7019925" cy="4351655"/>
          </a:xfrm>
        </p:spPr>
        <p:txBody>
          <a:bodyPr>
            <a:normAutofit/>
          </a:bodyPr>
          <a:p>
            <a:r>
              <a:rPr lang="en-US"/>
              <a:t>When you </a:t>
            </a:r>
            <a:r>
              <a:rPr lang="en-US">
                <a:solidFill>
                  <a:srgbClr val="FF0000"/>
                </a:solidFill>
              </a:rPr>
              <a:t>unzip</a:t>
            </a:r>
            <a:r>
              <a:rPr lang="en-US"/>
              <a:t> something which is fastened by a zip or when it unzips, you open it by pulling open the zip.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James unzipped his bag.</a:t>
            </a:r>
            <a:endParaRPr lang="en-US"/>
          </a:p>
        </p:txBody>
      </p:sp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7392670" y="3171190"/>
            <a:ext cx="3258185" cy="24917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unlucky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54380" y="1605280"/>
            <a:ext cx="84575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/>
              <a:t>If someone is </a:t>
            </a:r>
            <a:r>
              <a:rPr lang="en-US" sz="2400">
                <a:solidFill>
                  <a:srgbClr val="FF0000"/>
                </a:solidFill>
              </a:rPr>
              <a:t>unlucky</a:t>
            </a:r>
            <a:r>
              <a:rPr lang="en-US" sz="2400"/>
              <a:t>, they have bad luck.</a:t>
            </a:r>
            <a:endParaRPr lang="en-US" sz="2400"/>
          </a:p>
          <a:p>
            <a:endParaRPr lang="en-US" sz="2400"/>
          </a:p>
          <a:p>
            <a:r>
              <a:rPr lang="en-US" sz="2400"/>
              <a:t>Owen was </a:t>
            </a:r>
            <a:r>
              <a:rPr lang="en-US" sz="2400">
                <a:solidFill>
                  <a:srgbClr val="FF0000"/>
                </a:solidFill>
              </a:rPr>
              <a:t>unlucky</a:t>
            </a:r>
            <a:r>
              <a:rPr lang="en-US" sz="2400"/>
              <a:t> not to score on two occasions.</a:t>
            </a:r>
            <a:endParaRPr lang="en-US" sz="2400"/>
          </a:p>
        </p:txBody>
      </p:sp>
      <p:pic>
        <p:nvPicPr>
          <p:cNvPr id="102" name="Content Placeholder 10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985125" y="2926715"/>
            <a:ext cx="2926080" cy="2740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undo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25780" y="1691005"/>
            <a:ext cx="838200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If you </a:t>
            </a:r>
            <a:r>
              <a:rPr lang="en-US" sz="2800">
                <a:solidFill>
                  <a:srgbClr val="FF0000"/>
                </a:solidFill>
              </a:rPr>
              <a:t>undo</a:t>
            </a:r>
            <a:r>
              <a:rPr lang="en-US" sz="2800"/>
              <a:t> something that is closed, tied, or held together, or if you undo the thing holding it, you loosen or remove the thing holding it.</a:t>
            </a:r>
            <a:endParaRPr lang="en-US" sz="2800"/>
          </a:p>
          <a:p>
            <a:endParaRPr lang="en-US" sz="2800"/>
          </a:p>
          <a:p>
            <a:r>
              <a:rPr lang="en-US" sz="2800"/>
              <a:t>I managed secretly to </a:t>
            </a:r>
            <a:r>
              <a:rPr lang="en-US" sz="2800">
                <a:solidFill>
                  <a:srgbClr val="FF0000"/>
                </a:solidFill>
              </a:rPr>
              <a:t>undo</a:t>
            </a:r>
            <a:r>
              <a:rPr lang="en-US" sz="2800"/>
              <a:t> a corner of the parcel.</a:t>
            </a:r>
            <a:endParaRPr lang="en-US" sz="2800"/>
          </a:p>
        </p:txBody>
      </p:sp>
      <p:pic>
        <p:nvPicPr>
          <p:cNvPr id="103" name="Content Placeholder 102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700260" y="2715260"/>
            <a:ext cx="1653540" cy="17678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unsafe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/>
        <p:txBody>
          <a:bodyPr/>
          <a:p>
            <a:r>
              <a:rPr lang="en-US"/>
              <a:t>If you are </a:t>
            </a:r>
            <a:r>
              <a:rPr lang="en-US">
                <a:solidFill>
                  <a:srgbClr val="FF0000"/>
                </a:solidFill>
              </a:rPr>
              <a:t>unsafe, </a:t>
            </a:r>
            <a:r>
              <a:rPr lang="en-US"/>
              <a:t>you are in danger of being harmed.</a:t>
            </a:r>
            <a:endParaRPr lang="en-US"/>
          </a:p>
          <a:p>
            <a:endParaRPr lang="en-US"/>
          </a:p>
          <a:p>
            <a:r>
              <a:rPr lang="en-US"/>
              <a:t>In the larger neighbourhood, I felt very </a:t>
            </a:r>
            <a:r>
              <a:rPr lang="en-US">
                <a:solidFill>
                  <a:srgbClr val="FF0000"/>
                </a:solidFill>
              </a:rPr>
              <a:t>unsafe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104" name="Content Placeholder 10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905115" y="3147695"/>
            <a:ext cx="2734310" cy="27222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chemeClr val="tx1"/>
                </a:solidFill>
              </a:rPr>
              <a:t>unplug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82880" y="1353820"/>
            <a:ext cx="922782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If you </a:t>
            </a:r>
            <a:r>
              <a:rPr lang="en-US" sz="2800">
                <a:solidFill>
                  <a:srgbClr val="FF0000"/>
                </a:solidFill>
              </a:rPr>
              <a:t>unplug</a:t>
            </a:r>
            <a:r>
              <a:rPr lang="en-US" sz="2800"/>
              <a:t> an electrical device or phone, you pull a wire out of a socket so that it stops working.</a:t>
            </a:r>
            <a:endParaRPr lang="en-US" sz="2800"/>
          </a:p>
          <a:p>
            <a:endParaRPr lang="en-US" sz="2800"/>
          </a:p>
          <a:p>
            <a:r>
              <a:rPr lang="en-US" sz="2800"/>
              <a:t>I had to </a:t>
            </a:r>
            <a:r>
              <a:rPr lang="en-US" sz="2800">
                <a:solidFill>
                  <a:srgbClr val="FF0000"/>
                </a:solidFill>
              </a:rPr>
              <a:t>unplug</a:t>
            </a:r>
            <a:r>
              <a:rPr lang="en-US" sz="2800"/>
              <a:t> the phone.</a:t>
            </a:r>
            <a:endParaRPr lang="en-US" sz="2800"/>
          </a:p>
        </p:txBody>
      </p:sp>
      <p:pic>
        <p:nvPicPr>
          <p:cNvPr id="105" name="Content Placeholder 10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526270" y="4427855"/>
            <a:ext cx="2026920" cy="1447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2034</Words>
  <Application>WPS Presentation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Adding “est” to Adjectives </vt:lpstr>
      <vt:lpstr>   Spelling Words Adding “est” to the Adjective  </vt:lpstr>
      <vt:lpstr>oldest</vt:lpstr>
      <vt:lpstr>youngest</vt:lpstr>
      <vt:lpstr>smallest</vt:lpstr>
      <vt:lpstr>longest</vt:lpstr>
      <vt:lpstr>strongest </vt:lpstr>
      <vt:lpstr>shortest</vt:lpstr>
      <vt:lpstr>weakest</vt:lpstr>
      <vt:lpstr>coldest</vt:lpstr>
      <vt:lpstr>loudest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23</cp:revision>
  <dcterms:created xsi:type="dcterms:W3CDTF">2023-11-12T01:17:00Z</dcterms:created>
  <dcterms:modified xsi:type="dcterms:W3CDTF">2024-05-20T00:53:09Z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0266EC0FC4BB47F9839FD0E579FE0AC2_13</vt:lpwstr>
  </property>
  <property fmtid="{D5CDD505-2E9C-101B-9397-08002B2CF9AE}" pid="3" name="KSOProductBuildVer">
    <vt:lpwstr>1033-12.2.0.16909</vt:lpwstr>
  </property>
</Properties>
</file>