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7"/>
  </p:notesMasterIdLst>
  <p:handoutMasterIdLst>
    <p:handoutMasterId r:id="rId18"/>
  </p:handoutMasterIdLst>
  <p:sldIdLst>
    <p:sldId id="281" r:id="rId5"/>
    <p:sldId id="259" r:id="rId6"/>
    <p:sldId id="318" r:id="rId7"/>
    <p:sldId id="300" r:id="rId8"/>
    <p:sldId id="309" r:id="rId9"/>
    <p:sldId id="310" r:id="rId10"/>
    <p:sldId id="311" r:id="rId11"/>
    <p:sldId id="312" r:id="rId12"/>
    <p:sldId id="313" r:id="rId13"/>
    <p:sldId id="317" r:id="rId14"/>
    <p:sldId id="305" r:id="rId15"/>
    <p:sldId id="307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3725" autoAdjust="0"/>
  </p:normalViewPr>
  <p:slideViewPr>
    <p:cSldViewPr showGuides="1">
      <p:cViewPr varScale="1">
        <p:scale>
          <a:sx n="71" d="100"/>
          <a:sy n="71" d="100"/>
        </p:scale>
        <p:origin x="629" y="58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1/26/2024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1/26/2024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9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9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zrw3h7H0S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813" y="762000"/>
            <a:ext cx="5715000" cy="5791199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Writing differences between an Informative </a:t>
            </a:r>
            <a:br>
              <a:rPr lang="en-US" sz="5400" b="1" dirty="0"/>
            </a:br>
            <a:r>
              <a:rPr lang="en-US" sz="5400" b="1" dirty="0"/>
              <a:t>Report &amp; explanatory  writing</a:t>
            </a: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185B-E4A5-ED32-BAA0-18BF2B98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256" y="5080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Text structure:</a:t>
            </a:r>
            <a:b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4CA7-7787-801B-3F54-A2E6494B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762000"/>
            <a:ext cx="11734800" cy="56642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Headline/Title: 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tells what the topic is about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Introduction: 2-3 lines 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paragraph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introducing the topic and stating the purpose and content of your report.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Main body: 2-3 paragraphs 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providing facts and information about your topic.  Use 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sub-headings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to introduce each paragraph. Each paragraph must start with a 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opening statement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Each paragraph deals with 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new/different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idea.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Conclusion: 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summary of your topic. Try to link back to your introduction and add more interesting facts about your topic.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06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99D361-319F-4BC4-81C4-F32BBF7A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"/>
            <a:ext cx="4341812" cy="3009900"/>
          </a:xfrm>
        </p:spPr>
        <p:txBody>
          <a:bodyPr>
            <a:normAutofit/>
          </a:bodyPr>
          <a:lstStyle/>
          <a:p>
            <a:r>
              <a:rPr lang="en-US" dirty="0"/>
              <a:t>Home Work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Graphic 3" descr="sketch of an open book, light bulb, and the word, &quot;idea&quot;">
            <a:extLst>
              <a:ext uri="{FF2B5EF4-FFF2-40B4-BE49-F238E27FC236}">
                <a16:creationId xmlns:a16="http://schemas.microsoft.com/office/drawing/2014/main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4572000"/>
            <a:ext cx="2327332" cy="18737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2812" y="190500"/>
            <a:ext cx="7085013" cy="6477000"/>
          </a:xfrm>
        </p:spPr>
        <p:txBody>
          <a:bodyPr>
            <a:no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32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6F9FF-EC36-C878-CD91-466984964C0D}"/>
              </a:ext>
            </a:extLst>
          </p:cNvPr>
          <p:cNvSpPr txBox="1"/>
          <p:nvPr/>
        </p:nvSpPr>
        <p:spPr>
          <a:xfrm>
            <a:off x="760412" y="1675728"/>
            <a:ext cx="11201400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374151"/>
                </a:solidFill>
                <a:effectLst/>
                <a:latin typeface="Söhne"/>
              </a:rPr>
              <a:t>Write an </a:t>
            </a:r>
            <a:r>
              <a:rPr lang="en-US" sz="3600" b="1">
                <a:solidFill>
                  <a:srgbClr val="374151"/>
                </a:solidFill>
                <a:latin typeface="Söhne"/>
              </a:rPr>
              <a:t>article to e</a:t>
            </a:r>
            <a:r>
              <a:rPr lang="en-US" sz="3600" b="1" i="0">
                <a:solidFill>
                  <a:srgbClr val="374151"/>
                </a:solidFill>
                <a:effectLst/>
                <a:latin typeface="Söhne"/>
              </a:rPr>
              <a:t>xplain the “Impact </a:t>
            </a:r>
            <a:r>
              <a:rPr lang="en-US" sz="3600" b="1" i="0" dirty="0">
                <a:solidFill>
                  <a:srgbClr val="374151"/>
                </a:solidFill>
                <a:effectLst/>
                <a:latin typeface="Söhne"/>
              </a:rPr>
              <a:t>of Technology </a:t>
            </a:r>
            <a:r>
              <a:rPr lang="en-US" sz="3600" b="1" i="0">
                <a:solidFill>
                  <a:srgbClr val="374151"/>
                </a:solidFill>
                <a:effectLst/>
                <a:latin typeface="Söhne"/>
              </a:rPr>
              <a:t>on Education”:</a:t>
            </a:r>
            <a:endParaRPr lang="en-US" sz="36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sz="36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Discuss how technology has transformed education and the ways in which students learn and interact with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9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3039-F0D7-4255-8290-BDC6D98D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8763002" cy="990600"/>
          </a:xfrm>
        </p:spPr>
        <p:txBody>
          <a:bodyPr>
            <a:noAutofit/>
          </a:bodyPr>
          <a:lstStyle/>
          <a:p>
            <a:r>
              <a:rPr lang="en-US" b="1" dirty="0"/>
              <a:t>Success Criteria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8C9E64-F71E-E970-EDED-AAB01594B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9331"/>
              </p:ext>
            </p:extLst>
          </p:nvPr>
        </p:nvGraphicFramePr>
        <p:xfrm>
          <a:off x="2055811" y="1066800"/>
          <a:ext cx="8763003" cy="563879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25417">
                  <a:extLst>
                    <a:ext uri="{9D8B030D-6E8A-4147-A177-3AD203B41FA5}">
                      <a16:colId xmlns:a16="http://schemas.microsoft.com/office/drawing/2014/main" val="771377109"/>
                    </a:ext>
                  </a:extLst>
                </a:gridCol>
                <a:gridCol w="1018793">
                  <a:extLst>
                    <a:ext uri="{9D8B030D-6E8A-4147-A177-3AD203B41FA5}">
                      <a16:colId xmlns:a16="http://schemas.microsoft.com/office/drawing/2014/main" val="3493171707"/>
                    </a:ext>
                  </a:extLst>
                </a:gridCol>
                <a:gridCol w="1018793">
                  <a:extLst>
                    <a:ext uri="{9D8B030D-6E8A-4147-A177-3AD203B41FA5}">
                      <a16:colId xmlns:a16="http://schemas.microsoft.com/office/drawing/2014/main" val="3603859823"/>
                    </a:ext>
                  </a:extLst>
                </a:gridCol>
              </a:tblGrid>
              <a:tr h="440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500">
                          <a:effectLst/>
                        </a:rPr>
                        <a:t>Features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3791287965"/>
                  </a:ext>
                </a:extLst>
              </a:tr>
              <a:tr h="440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A Heading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1383674988"/>
                  </a:ext>
                </a:extLst>
              </a:tr>
              <a:tr h="440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Subheadings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2790569456"/>
                  </a:ext>
                </a:extLst>
              </a:tr>
              <a:tr h="440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Third person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916404098"/>
                  </a:ext>
                </a:extLst>
              </a:tr>
              <a:tr h="440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Present tense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3394506332"/>
                  </a:ext>
                </a:extLst>
              </a:tr>
              <a:tr h="452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The first sentence in each paragraph gives the key idea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4056321360"/>
                  </a:ext>
                </a:extLst>
              </a:tr>
              <a:tr h="440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Formal impersonal language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2549013003"/>
                  </a:ext>
                </a:extLst>
              </a:tr>
              <a:tr h="440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Facts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1186077811"/>
                  </a:ext>
                </a:extLst>
              </a:tr>
              <a:tr h="440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Technical words to do with the subject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410100210"/>
                  </a:ext>
                </a:extLst>
              </a:tr>
              <a:tr h="440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Varied sentence openers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3270358010"/>
                  </a:ext>
                </a:extLst>
              </a:tr>
              <a:tr h="318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At least SIX Compound sentences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2726352505"/>
                  </a:ext>
                </a:extLst>
              </a:tr>
              <a:tr h="318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At least SIX complex sentences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1965446630"/>
                  </a:ext>
                </a:extLst>
              </a:tr>
              <a:tr h="5832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</a:rPr>
                        <a:t>A variety of punctuation marks: dashes, brackets, colons &amp; semi-colons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973" marR="65973" marT="0" marB="0"/>
                </a:tc>
                <a:extLst>
                  <a:ext uri="{0D108BD9-81ED-4DB2-BD59-A6C34878D82A}">
                    <a16:rowId xmlns:a16="http://schemas.microsoft.com/office/drawing/2014/main" val="255893237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007418F-3E4C-0441-FC42-BCECFF2A9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13" y="152406"/>
            <a:ext cx="1109568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4" y="1828800"/>
            <a:ext cx="7126287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Students would be able to:</a:t>
            </a:r>
          </a:p>
          <a:p>
            <a:pPr marL="304165" indent="-304165"/>
            <a:r>
              <a:rPr lang="en-US" sz="2000" dirty="0">
                <a:ea typeface="+mn-lt"/>
                <a:cs typeface="+mn-lt"/>
              </a:rPr>
              <a:t>Recap features of non chronological report</a:t>
            </a:r>
          </a:p>
          <a:p>
            <a:pPr marL="304165" indent="-304165"/>
            <a:r>
              <a:rPr lang="en-US" sz="2000" dirty="0">
                <a:ea typeface="+mn-lt"/>
                <a:cs typeface="+mn-lt"/>
              </a:rPr>
              <a:t>Learn the word bank</a:t>
            </a:r>
          </a:p>
          <a:p>
            <a:pPr marL="304165" indent="-304165"/>
            <a:r>
              <a:rPr lang="en-US" sz="2000" dirty="0">
                <a:ea typeface="+mn-lt"/>
                <a:cs typeface="+mn-lt"/>
              </a:rPr>
              <a:t>Apply the features to their first drafts using guided writing</a:t>
            </a:r>
          </a:p>
          <a:p>
            <a:pPr marL="304165" indent="-304165"/>
            <a:r>
              <a:rPr lang="en-US" sz="2000" dirty="0">
                <a:ea typeface="+mn-lt"/>
                <a:cs typeface="+mn-lt"/>
              </a:rPr>
              <a:t>Use the graphic </a:t>
            </a:r>
            <a:r>
              <a:rPr lang="en-US" sz="2000" dirty="0" err="1">
                <a:ea typeface="+mn-lt"/>
                <a:cs typeface="+mn-lt"/>
              </a:rPr>
              <a:t>organiser</a:t>
            </a:r>
            <a:r>
              <a:rPr lang="en-US" sz="2000" dirty="0">
                <a:ea typeface="+mn-lt"/>
                <a:cs typeface="+mn-lt"/>
              </a:rPr>
              <a:t> </a:t>
            </a:r>
          </a:p>
          <a:p>
            <a:pPr marL="304165" indent="-304165"/>
            <a:r>
              <a:rPr lang="en-US" sz="2000" dirty="0">
                <a:ea typeface="+mn-lt"/>
                <a:cs typeface="+mn-lt"/>
              </a:rPr>
              <a:t>Check the success criteria at the end</a:t>
            </a:r>
          </a:p>
          <a:p>
            <a:pPr marL="730885" lvl="1" indent="-3041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2F8-8A98-575F-75D2-0ED09907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112" y="558800"/>
            <a:ext cx="5562600" cy="1143000"/>
          </a:xfrm>
        </p:spPr>
        <p:txBody>
          <a:bodyPr/>
          <a:lstStyle/>
          <a:p>
            <a:r>
              <a:rPr lang="en-US" dirty="0"/>
              <a:t>Watch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3077-C809-B543-E2CB-E9A2190A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2" y="2819400"/>
            <a:ext cx="5562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https://youtu.be/gzrw3h7H0S4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422850"/>
            <a:ext cx="8193087" cy="1143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What is the difference?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ADF81-CF29-4722-7E05-3433F16C712B}"/>
              </a:ext>
            </a:extLst>
          </p:cNvPr>
          <p:cNvSpPr txBox="1"/>
          <p:nvPr/>
        </p:nvSpPr>
        <p:spPr>
          <a:xfrm>
            <a:off x="1370012" y="2057400"/>
            <a:ext cx="25199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9F81A-A9D3-BC85-548F-BA449CF2134F}"/>
              </a:ext>
            </a:extLst>
          </p:cNvPr>
          <p:cNvSpPr txBox="1"/>
          <p:nvPr/>
        </p:nvSpPr>
        <p:spPr>
          <a:xfrm>
            <a:off x="608012" y="1524000"/>
            <a:ext cx="822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reports and explanatory writing share similarities, as both aim to convey information and provide an understanding of a subject. </a:t>
            </a:r>
          </a:p>
          <a:p>
            <a:endParaRPr lang="en-US" sz="36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However, there are some distinctions between the two: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A08D-F908-7790-5FBC-B919D04D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762000"/>
            <a:ext cx="2971799" cy="762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16570-9020-4A1B-4FB7-90327BEE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1828800"/>
            <a:ext cx="9259888" cy="4470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Report:</a:t>
            </a:r>
            <a:r>
              <a:rPr lang="en-US" sz="32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primary purpose of an informational report is often to inform and present data, findings, or research on a specific topic. It may include detailed analyses, charts, and graphs.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Explanatory Writing:</a:t>
            </a:r>
            <a:r>
              <a:rPr lang="en-US" sz="32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Explanatory writing focuses on </a:t>
            </a:r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explaining a concept, process, or idea in a clear and concise manner. It aims to help the reader understand a subject without necessarily presenting extensive data or research findings.</a:t>
            </a:r>
          </a:p>
          <a:p>
            <a:pPr marL="0" indent="0">
              <a:buNone/>
            </a:pP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ABFA-C8AB-3742-2E1C-31096777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76200"/>
            <a:ext cx="8726487" cy="1143000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</a:t>
            </a:r>
            <a:r>
              <a:rPr lang="en-US" sz="4800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ABCC8-E024-C564-E42D-687DFB17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143000"/>
            <a:ext cx="11658600" cy="54864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Report:</a:t>
            </a:r>
            <a:r>
              <a:rPr lang="en-US" sz="3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Informational reports often follow a formal structure, including sections such as an introduction, methodology, findings, and conclusion. They may include technical details and are often associated with academic or professional settings.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Explanatory Writing:</a:t>
            </a:r>
            <a:r>
              <a:rPr lang="en-US" sz="3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Explanatory writing can have a more flexible format. It typically follows a clear organizational structure (introduction, body, conclusion) but may not adhere strictly to the formal sections found in reports.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ABFA-C8AB-3742-2E1C-31096777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76200"/>
            <a:ext cx="8726487" cy="1143000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Use of  Evidence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DDBC5-5134-1B40-9259-043507AF568F}"/>
              </a:ext>
            </a:extLst>
          </p:cNvPr>
          <p:cNvSpPr txBox="1"/>
          <p:nvPr/>
        </p:nvSpPr>
        <p:spPr>
          <a:xfrm>
            <a:off x="303212" y="838200"/>
            <a:ext cx="11049000" cy="563231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Report:</a:t>
            </a:r>
            <a:r>
              <a:rPr lang="en-US" sz="3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Reports heavily rely on evidence, data, and research findings to support their conclusions. They often include citations, references, and a detailed analysis of the information presented.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Explanatory Writing:</a:t>
            </a:r>
            <a:r>
              <a:rPr lang="en-US" sz="3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While explanatory writing may use evidence to support explanations, it is not necessarily as data-driven as an informational report. Explanatory writing may include examples, anecdotes, or expert opinions to clarify concepts.</a:t>
            </a:r>
          </a:p>
        </p:txBody>
      </p:sp>
    </p:spTree>
    <p:extLst>
      <p:ext uri="{BB962C8B-B14F-4D97-AF65-F5344CB8AC3E}">
        <p14:creationId xmlns:p14="http://schemas.microsoft.com/office/powerpoint/2010/main" val="29941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42DD-3CC2-227A-9237-E27FF4D0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415" y="457200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</a:t>
            </a:r>
            <a:r>
              <a:rPr lang="en-US" sz="4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Tone</a:t>
            </a:r>
            <a:br>
              <a:rPr lang="en-US" sz="4000" b="0" i="0" dirty="0">
                <a:solidFill>
                  <a:srgbClr val="374151"/>
                </a:solidFill>
                <a:effectLst/>
                <a:latin typeface="Söhne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13DE-767D-E831-1B51-E6027BDF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00200"/>
            <a:ext cx="9183687" cy="4470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Report:</a:t>
            </a:r>
            <a:r>
              <a:rPr lang="en-US" sz="32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tone of an informational report is typically formal, objective, and focused on presenting facts. It may be directed towards a specific audience with a professional or academic background.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Explanatory Writing:</a:t>
            </a:r>
            <a:r>
              <a:rPr lang="en-US" sz="32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tone in explanatory writing can be more conversational, depending on the target audience. It aims to make complex ideas understandable to a broader audience.</a:t>
            </a:r>
          </a:p>
        </p:txBody>
      </p:sp>
    </p:spTree>
    <p:extLst>
      <p:ext uri="{BB962C8B-B14F-4D97-AF65-F5344CB8AC3E}">
        <p14:creationId xmlns:p14="http://schemas.microsoft.com/office/powerpoint/2010/main" val="2913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35B156-D1DA-F79C-E001-95D7C8519465}"/>
              </a:ext>
            </a:extLst>
          </p:cNvPr>
          <p:cNvSpPr txBox="1"/>
          <p:nvPr/>
        </p:nvSpPr>
        <p:spPr>
          <a:xfrm>
            <a:off x="3503612" y="304800"/>
            <a:ext cx="6094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Söhne"/>
              </a:rPr>
              <a:t>Depth of Explanation:</a:t>
            </a:r>
            <a:endParaRPr lang="en-US" sz="4000" b="0" i="0" dirty="0">
              <a:solidFill>
                <a:schemeClr val="accent1">
                  <a:lumMod val="75000"/>
                </a:schemeClr>
              </a:solidFill>
              <a:effectLst/>
              <a:latin typeface="Söhne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CB2EA-12CE-24F4-20D5-BBCC326F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1828800"/>
            <a:ext cx="10021887" cy="4470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374151"/>
                </a:solidFill>
                <a:effectLst/>
                <a:latin typeface="Söhne"/>
              </a:rPr>
              <a:t>Informational Report:</a:t>
            </a: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 Informational reports tend to provide in-depth analysis and detailed information, exploring the subject matter thoroughly.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374151"/>
                </a:solidFill>
                <a:effectLst/>
                <a:latin typeface="Söhne"/>
              </a:rPr>
              <a:t>Explanatory Writing:</a:t>
            </a:r>
            <a:r>
              <a:rPr lang="en-US" sz="3600" b="0" i="0" dirty="0">
                <a:solidFill>
                  <a:srgbClr val="374151"/>
                </a:solidFill>
                <a:effectLst/>
                <a:latin typeface="Söhne"/>
              </a:rPr>
              <a:t> Explanatory writing focuses on providing a clear and understandable explanation without necessarily delving into extensive details or analyses.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78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D028AE-289C-417E-80B6-3EEF5A68A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9DED2-7065-407C-BB58-BE430B9CE5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night presentation</Template>
  <TotalTime>17707</TotalTime>
  <Words>671</Words>
  <Application>Microsoft Office PowerPoint</Application>
  <PresentationFormat>Custom</PresentationFormat>
  <Paragraphs>87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Century Gothic</vt:lpstr>
      <vt:lpstr>Courier New</vt:lpstr>
      <vt:lpstr>Quire Sans</vt:lpstr>
      <vt:lpstr>Sagona Book</vt:lpstr>
      <vt:lpstr>Söhne</vt:lpstr>
      <vt:lpstr>Times New Roman</vt:lpstr>
      <vt:lpstr>Class open house presentation</vt:lpstr>
      <vt:lpstr>Writing differences between an Informative  Report &amp; explanatory  writing</vt:lpstr>
      <vt:lpstr>Objectives:</vt:lpstr>
      <vt:lpstr>Watch it</vt:lpstr>
      <vt:lpstr>What is the difference?</vt:lpstr>
      <vt:lpstr>Purpose</vt:lpstr>
      <vt:lpstr>                          Format</vt:lpstr>
      <vt:lpstr>                         Use of  Evidence</vt:lpstr>
      <vt:lpstr>                Tone </vt:lpstr>
      <vt:lpstr>PowerPoint Presentation</vt:lpstr>
      <vt:lpstr>Text structure: </vt:lpstr>
      <vt:lpstr>Home Work   </vt:lpstr>
      <vt:lpstr>Success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and Vocabulary</dc:title>
  <dc:creator>Shahinaz HELMY</dc:creator>
  <cp:lastModifiedBy>Shahinaz HELMY</cp:lastModifiedBy>
  <cp:revision>14</cp:revision>
  <dcterms:created xsi:type="dcterms:W3CDTF">2023-11-29T18:41:43Z</dcterms:created>
  <dcterms:modified xsi:type="dcterms:W3CDTF">2024-01-26T17:16:51Z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