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sldIdLst>
    <p:sldId id="256" r:id="rId2"/>
    <p:sldId id="272" r:id="rId3"/>
    <p:sldId id="265" r:id="rId4"/>
    <p:sldId id="266" r:id="rId5"/>
    <p:sldId id="259" r:id="rId6"/>
    <p:sldId id="274" r:id="rId7"/>
    <p:sldId id="278" r:id="rId8"/>
    <p:sldId id="260" r:id="rId9"/>
    <p:sldId id="262" r:id="rId10"/>
    <p:sldId id="275" r:id="rId11"/>
    <p:sldId id="257" r:id="rId12"/>
    <p:sldId id="261" r:id="rId13"/>
    <p:sldId id="279" r:id="rId14"/>
    <p:sldId id="271" r:id="rId15"/>
    <p:sldId id="267" r:id="rId16"/>
    <p:sldId id="263" r:id="rId17"/>
    <p:sldId id="273" r:id="rId18"/>
    <p:sldId id="276" r:id="rId19"/>
    <p:sldId id="268" r:id="rId20"/>
    <p:sldId id="269" r:id="rId21"/>
    <p:sldId id="270"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2" autoAdjust="0"/>
    <p:restoredTop sz="94660"/>
  </p:normalViewPr>
  <p:slideViewPr>
    <p:cSldViewPr snapToGrid="0">
      <p:cViewPr varScale="1">
        <p:scale>
          <a:sx n="86" d="100"/>
          <a:sy n="86" d="100"/>
        </p:scale>
        <p:origin x="470"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CF08FB29-58D8-481E-8341-92FD3A6CDC2F}" type="datetimeFigureOut">
              <a:rPr lang="ar-EG" smtClean="0"/>
              <a:t>08/07/1445</a:t>
            </a:fld>
            <a:endParaRPr lang="ar-EG"/>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ar-EG"/>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51340E55-2D3D-4923-97E6-D4C02458A296}" type="slidenum">
              <a:rPr lang="ar-EG" smtClean="0"/>
              <a:t>‹#›</a:t>
            </a:fld>
            <a:endParaRPr lang="ar-EG"/>
          </a:p>
        </p:txBody>
      </p:sp>
    </p:spTree>
    <p:extLst>
      <p:ext uri="{BB962C8B-B14F-4D97-AF65-F5344CB8AC3E}">
        <p14:creationId xmlns:p14="http://schemas.microsoft.com/office/powerpoint/2010/main" val="250823090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8FB29-58D8-481E-8341-92FD3A6CDC2F}" type="datetimeFigureOut">
              <a:rPr lang="ar-EG" smtClean="0"/>
              <a:t>08/07/1445</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51340E55-2D3D-4923-97E6-D4C02458A296}" type="slidenum">
              <a:rPr lang="ar-EG" smtClean="0"/>
              <a:t>‹#›</a:t>
            </a:fld>
            <a:endParaRPr lang="ar-EG"/>
          </a:p>
        </p:txBody>
      </p:sp>
    </p:spTree>
    <p:extLst>
      <p:ext uri="{BB962C8B-B14F-4D97-AF65-F5344CB8AC3E}">
        <p14:creationId xmlns:p14="http://schemas.microsoft.com/office/powerpoint/2010/main" val="2311643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8FB29-58D8-481E-8341-92FD3A6CDC2F}" type="datetimeFigureOut">
              <a:rPr lang="ar-EG" smtClean="0"/>
              <a:t>08/07/1445</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51340E55-2D3D-4923-97E6-D4C02458A296}" type="slidenum">
              <a:rPr lang="ar-EG" smtClean="0"/>
              <a:t>‹#›</a:t>
            </a:fld>
            <a:endParaRPr lang="ar-EG"/>
          </a:p>
        </p:txBody>
      </p:sp>
    </p:spTree>
    <p:extLst>
      <p:ext uri="{BB962C8B-B14F-4D97-AF65-F5344CB8AC3E}">
        <p14:creationId xmlns:p14="http://schemas.microsoft.com/office/powerpoint/2010/main" val="2813783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08FB29-58D8-481E-8341-92FD3A6CDC2F}" type="datetimeFigureOut">
              <a:rPr lang="ar-EG" smtClean="0"/>
              <a:t>08/07/1445</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51340E55-2D3D-4923-97E6-D4C02458A296}" type="slidenum">
              <a:rPr lang="ar-EG" smtClean="0"/>
              <a:t>‹#›</a:t>
            </a:fld>
            <a:endParaRPr lang="ar-EG"/>
          </a:p>
        </p:txBody>
      </p:sp>
    </p:spTree>
    <p:extLst>
      <p:ext uri="{BB962C8B-B14F-4D97-AF65-F5344CB8AC3E}">
        <p14:creationId xmlns:p14="http://schemas.microsoft.com/office/powerpoint/2010/main" val="24190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F08FB29-58D8-481E-8341-92FD3A6CDC2F}" type="datetimeFigureOut">
              <a:rPr lang="ar-EG" smtClean="0"/>
              <a:t>08/07/1445</a:t>
            </a:fld>
            <a:endParaRPr lang="ar-EG"/>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ar-EG"/>
          </a:p>
        </p:txBody>
      </p:sp>
      <p:sp>
        <p:nvSpPr>
          <p:cNvPr id="6" name="Slide Number Placeholder 5"/>
          <p:cNvSpPr>
            <a:spLocks noGrp="1"/>
          </p:cNvSpPr>
          <p:nvPr>
            <p:ph type="sldNum" sz="quarter" idx="12"/>
          </p:nvPr>
        </p:nvSpPr>
        <p:spPr>
          <a:xfrm>
            <a:off x="8604504" y="5211060"/>
            <a:ext cx="2112264" cy="228600"/>
          </a:xfrm>
        </p:spPr>
        <p:txBody>
          <a:bodyPr/>
          <a:lstStyle/>
          <a:p>
            <a:fld id="{51340E55-2D3D-4923-97E6-D4C02458A296}" type="slidenum">
              <a:rPr lang="ar-EG" smtClean="0"/>
              <a:t>‹#›</a:t>
            </a:fld>
            <a:endParaRPr lang="ar-EG"/>
          </a:p>
        </p:txBody>
      </p:sp>
    </p:spTree>
    <p:extLst>
      <p:ext uri="{BB962C8B-B14F-4D97-AF65-F5344CB8AC3E}">
        <p14:creationId xmlns:p14="http://schemas.microsoft.com/office/powerpoint/2010/main" val="263828393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08FB29-58D8-481E-8341-92FD3A6CDC2F}" type="datetimeFigureOut">
              <a:rPr lang="ar-EG" smtClean="0"/>
              <a:t>08/07/1445</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51340E55-2D3D-4923-97E6-D4C02458A296}" type="slidenum">
              <a:rPr lang="ar-EG" smtClean="0"/>
              <a:t>‹#›</a:t>
            </a:fld>
            <a:endParaRPr lang="ar-EG"/>
          </a:p>
        </p:txBody>
      </p:sp>
    </p:spTree>
    <p:extLst>
      <p:ext uri="{BB962C8B-B14F-4D97-AF65-F5344CB8AC3E}">
        <p14:creationId xmlns:p14="http://schemas.microsoft.com/office/powerpoint/2010/main" val="3276460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08FB29-58D8-481E-8341-92FD3A6CDC2F}" type="datetimeFigureOut">
              <a:rPr lang="ar-EG" smtClean="0"/>
              <a:t>08/07/1445</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51340E55-2D3D-4923-97E6-D4C02458A296}" type="slidenum">
              <a:rPr lang="ar-EG" smtClean="0"/>
              <a:t>‹#›</a:t>
            </a:fld>
            <a:endParaRPr lang="ar-EG"/>
          </a:p>
        </p:txBody>
      </p:sp>
    </p:spTree>
    <p:extLst>
      <p:ext uri="{BB962C8B-B14F-4D97-AF65-F5344CB8AC3E}">
        <p14:creationId xmlns:p14="http://schemas.microsoft.com/office/powerpoint/2010/main" val="1980666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08FB29-58D8-481E-8341-92FD3A6CDC2F}" type="datetimeFigureOut">
              <a:rPr lang="ar-EG" smtClean="0"/>
              <a:t>08/07/1445</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51340E55-2D3D-4923-97E6-D4C02458A296}" type="slidenum">
              <a:rPr lang="ar-EG" smtClean="0"/>
              <a:t>‹#›</a:t>
            </a:fld>
            <a:endParaRPr lang="ar-EG"/>
          </a:p>
        </p:txBody>
      </p:sp>
    </p:spTree>
    <p:extLst>
      <p:ext uri="{BB962C8B-B14F-4D97-AF65-F5344CB8AC3E}">
        <p14:creationId xmlns:p14="http://schemas.microsoft.com/office/powerpoint/2010/main" val="89674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08FB29-58D8-481E-8341-92FD3A6CDC2F}" type="datetimeFigureOut">
              <a:rPr lang="ar-EG" smtClean="0"/>
              <a:t>08/07/1445</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51340E55-2D3D-4923-97E6-D4C02458A296}" type="slidenum">
              <a:rPr lang="ar-EG" smtClean="0"/>
              <a:t>‹#›</a:t>
            </a:fld>
            <a:endParaRPr lang="ar-EG"/>
          </a:p>
        </p:txBody>
      </p:sp>
    </p:spTree>
    <p:extLst>
      <p:ext uri="{BB962C8B-B14F-4D97-AF65-F5344CB8AC3E}">
        <p14:creationId xmlns:p14="http://schemas.microsoft.com/office/powerpoint/2010/main" val="3964266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CF08FB29-58D8-481E-8341-92FD3A6CDC2F}" type="datetimeFigureOut">
              <a:rPr lang="ar-EG" smtClean="0"/>
              <a:t>08/07/1445</a:t>
            </a:fld>
            <a:endParaRPr lang="ar-EG"/>
          </a:p>
        </p:txBody>
      </p:sp>
      <p:sp>
        <p:nvSpPr>
          <p:cNvPr id="9" name="Footer Placeholder 8"/>
          <p:cNvSpPr>
            <a:spLocks noGrp="1"/>
          </p:cNvSpPr>
          <p:nvPr>
            <p:ph type="ftr" sz="quarter" idx="11"/>
          </p:nvPr>
        </p:nvSpPr>
        <p:spPr/>
        <p:txBody>
          <a:bodyPr/>
          <a:lstStyle>
            <a:lvl1pPr algn="r">
              <a:defRPr/>
            </a:lvl1pPr>
          </a:lstStyle>
          <a:p>
            <a:endParaRPr lang="ar-EG"/>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51340E55-2D3D-4923-97E6-D4C02458A296}" type="slidenum">
              <a:rPr lang="ar-EG" smtClean="0"/>
              <a:t>‹#›</a:t>
            </a:fld>
            <a:endParaRPr lang="ar-EG"/>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56568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CF08FB29-58D8-481E-8341-92FD3A6CDC2F}" type="datetimeFigureOut">
              <a:rPr lang="ar-EG" smtClean="0"/>
              <a:t>08/07/1445</a:t>
            </a:fld>
            <a:endParaRPr lang="ar-EG"/>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ar-EG"/>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51340E55-2D3D-4923-97E6-D4C02458A296}" type="slidenum">
              <a:rPr lang="ar-EG" smtClean="0"/>
              <a:t>‹#›</a:t>
            </a:fld>
            <a:endParaRPr lang="ar-EG"/>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53175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F08FB29-58D8-481E-8341-92FD3A6CDC2F}" type="datetimeFigureOut">
              <a:rPr lang="ar-EG" smtClean="0"/>
              <a:t>08/07/1445</a:t>
            </a:fld>
            <a:endParaRPr lang="ar-EG"/>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ar-EG"/>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51340E55-2D3D-4923-97E6-D4C02458A296}" type="slidenum">
              <a:rPr lang="ar-EG" smtClean="0"/>
              <a:t>‹#›</a:t>
            </a:fld>
            <a:endParaRPr lang="ar-EG"/>
          </a:p>
        </p:txBody>
      </p:sp>
    </p:spTree>
    <p:extLst>
      <p:ext uri="{BB962C8B-B14F-4D97-AF65-F5344CB8AC3E}">
        <p14:creationId xmlns:p14="http://schemas.microsoft.com/office/powerpoint/2010/main" val="47333100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hyperlink" Target="https://wordwall.net/resource/64049595/separating-mixture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hyperlink" Target="https://wordwall.net/resource/13151564/separating-mixture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hyperlink" Target="https://wordwall.net/resource/27188753/science/filtratio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1E8AD-9814-4C7D-947E-634DF69702B2}"/>
              </a:ext>
            </a:extLst>
          </p:cNvPr>
          <p:cNvSpPr>
            <a:spLocks noGrp="1"/>
          </p:cNvSpPr>
          <p:nvPr>
            <p:ph type="ctrTitle"/>
          </p:nvPr>
        </p:nvSpPr>
        <p:spPr>
          <a:xfrm>
            <a:off x="1736679" y="2074253"/>
            <a:ext cx="9090990" cy="2340568"/>
          </a:xfrm>
        </p:spPr>
        <p:txBody>
          <a:bodyPr/>
          <a:lstStyle/>
          <a:p>
            <a:pPr algn="ctr" rtl="0"/>
            <a:br>
              <a:rPr lang="en-US" sz="4400" dirty="0"/>
            </a:br>
            <a:r>
              <a:rPr lang="en-US" sz="4400" dirty="0"/>
              <a:t>Using the properties of materials to separate mixtures</a:t>
            </a:r>
            <a:endParaRPr lang="ar-EG" sz="4400" dirty="0"/>
          </a:p>
        </p:txBody>
      </p:sp>
      <p:sp>
        <p:nvSpPr>
          <p:cNvPr id="3" name="Subtitle 2">
            <a:extLst>
              <a:ext uri="{FF2B5EF4-FFF2-40B4-BE49-F238E27FC236}">
                <a16:creationId xmlns:a16="http://schemas.microsoft.com/office/drawing/2014/main" id="{172E4F99-7B22-4AB6-A262-2AF8B9070E6B}"/>
              </a:ext>
            </a:extLst>
          </p:cNvPr>
          <p:cNvSpPr>
            <a:spLocks noGrp="1"/>
          </p:cNvSpPr>
          <p:nvPr>
            <p:ph type="subTitle" idx="1"/>
          </p:nvPr>
        </p:nvSpPr>
        <p:spPr>
          <a:xfrm>
            <a:off x="2212532" y="4352675"/>
            <a:ext cx="7766936" cy="911784"/>
          </a:xfrm>
        </p:spPr>
        <p:txBody>
          <a:bodyPr>
            <a:normAutofit/>
          </a:bodyPr>
          <a:lstStyle/>
          <a:p>
            <a:pPr algn="ctr" rtl="0"/>
            <a:r>
              <a:rPr lang="en-US" dirty="0"/>
              <a:t>Lesson 5.4</a:t>
            </a:r>
            <a:endParaRPr lang="ar-EG" dirty="0"/>
          </a:p>
        </p:txBody>
      </p:sp>
    </p:spTree>
    <p:extLst>
      <p:ext uri="{BB962C8B-B14F-4D97-AF65-F5344CB8AC3E}">
        <p14:creationId xmlns:p14="http://schemas.microsoft.com/office/powerpoint/2010/main" val="3228858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3CD7F-5CFE-1E0A-BDE2-56BDB7EABF09}"/>
              </a:ext>
            </a:extLst>
          </p:cNvPr>
          <p:cNvSpPr>
            <a:spLocks noGrp="1"/>
          </p:cNvSpPr>
          <p:nvPr>
            <p:ph type="title"/>
          </p:nvPr>
        </p:nvSpPr>
        <p:spPr/>
        <p:txBody>
          <a:bodyPr>
            <a:normAutofit fontScale="90000"/>
          </a:bodyPr>
          <a:lstStyle/>
          <a:p>
            <a:r>
              <a:rPr lang="en-US" dirty="0">
                <a:solidFill>
                  <a:schemeClr val="tx2">
                    <a:lumMod val="60000"/>
                    <a:lumOff val="40000"/>
                  </a:schemeClr>
                </a:solidFill>
              </a:rPr>
              <a:t>How to separate food dye and water?</a:t>
            </a:r>
            <a:endParaRPr lang="en-US" dirty="0"/>
          </a:p>
        </p:txBody>
      </p:sp>
      <p:pic>
        <p:nvPicPr>
          <p:cNvPr id="1026" name="Picture 2" descr="Thinking GIFs, thinking meme png">
            <a:extLst>
              <a:ext uri="{FF2B5EF4-FFF2-40B4-BE49-F238E27FC236}">
                <a16:creationId xmlns:a16="http://schemas.microsoft.com/office/drawing/2014/main" id="{07755829-D986-94BC-E965-371F8DA3827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603024" y="2262918"/>
            <a:ext cx="3748087" cy="3748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263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983D9-2C6D-45F4-88C4-91CC178C95C2}"/>
              </a:ext>
            </a:extLst>
          </p:cNvPr>
          <p:cNvSpPr>
            <a:spLocks noGrp="1"/>
          </p:cNvSpPr>
          <p:nvPr>
            <p:ph type="title"/>
          </p:nvPr>
        </p:nvSpPr>
        <p:spPr>
          <a:xfrm>
            <a:off x="777696" y="146208"/>
            <a:ext cx="10636607" cy="1596684"/>
          </a:xfrm>
        </p:spPr>
        <p:txBody>
          <a:bodyPr>
            <a:normAutofit/>
          </a:bodyPr>
          <a:lstStyle/>
          <a:p>
            <a:pPr rtl="0"/>
            <a:r>
              <a:rPr lang="en-US" sz="4000" dirty="0">
                <a:solidFill>
                  <a:schemeClr val="accent2"/>
                </a:solidFill>
              </a:rPr>
              <a:t>A condenser is used to separate mixtures of two liquids.</a:t>
            </a:r>
            <a:endParaRPr lang="ar-EG" sz="4000" dirty="0">
              <a:solidFill>
                <a:schemeClr val="accent2"/>
              </a:solidFill>
            </a:endParaRPr>
          </a:p>
        </p:txBody>
      </p:sp>
      <p:pic>
        <p:nvPicPr>
          <p:cNvPr id="8" name="Picture 7">
            <a:extLst>
              <a:ext uri="{FF2B5EF4-FFF2-40B4-BE49-F238E27FC236}">
                <a16:creationId xmlns:a16="http://schemas.microsoft.com/office/drawing/2014/main" id="{A111070F-1210-463C-A57B-1C82862716D2}"/>
              </a:ext>
            </a:extLst>
          </p:cNvPr>
          <p:cNvPicPr>
            <a:picLocks noChangeAspect="1"/>
          </p:cNvPicPr>
          <p:nvPr/>
        </p:nvPicPr>
        <p:blipFill>
          <a:blip r:embed="rId2"/>
          <a:stretch>
            <a:fillRect/>
          </a:stretch>
        </p:blipFill>
        <p:spPr>
          <a:xfrm>
            <a:off x="1453007" y="1919366"/>
            <a:ext cx="9285984" cy="4586068"/>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591621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6FE50-2BDF-431E-A12B-192E84ED01DD}"/>
              </a:ext>
            </a:extLst>
          </p:cNvPr>
          <p:cNvSpPr>
            <a:spLocks noGrp="1"/>
          </p:cNvSpPr>
          <p:nvPr>
            <p:ph type="title"/>
          </p:nvPr>
        </p:nvSpPr>
        <p:spPr>
          <a:xfrm>
            <a:off x="677334" y="609600"/>
            <a:ext cx="8596668" cy="1139687"/>
          </a:xfrm>
        </p:spPr>
        <p:txBody>
          <a:bodyPr>
            <a:normAutofit fontScale="90000"/>
          </a:bodyPr>
          <a:lstStyle/>
          <a:p>
            <a:pPr algn="ctr" rtl="0"/>
            <a:r>
              <a:rPr lang="en-US" dirty="0"/>
              <a:t>Separating food dye and water</a:t>
            </a:r>
            <a:endParaRPr lang="ar-EG" dirty="0"/>
          </a:p>
        </p:txBody>
      </p:sp>
      <p:sp>
        <p:nvSpPr>
          <p:cNvPr id="3" name="Content Placeholder 2">
            <a:extLst>
              <a:ext uri="{FF2B5EF4-FFF2-40B4-BE49-F238E27FC236}">
                <a16:creationId xmlns:a16="http://schemas.microsoft.com/office/drawing/2014/main" id="{77164451-9397-469C-854E-B90D9F53EEEA}"/>
              </a:ext>
            </a:extLst>
          </p:cNvPr>
          <p:cNvSpPr>
            <a:spLocks noGrp="1"/>
          </p:cNvSpPr>
          <p:nvPr>
            <p:ph idx="1"/>
          </p:nvPr>
        </p:nvSpPr>
        <p:spPr>
          <a:xfrm>
            <a:off x="677334" y="1749287"/>
            <a:ext cx="10410876" cy="4850296"/>
          </a:xfrm>
        </p:spPr>
        <p:txBody>
          <a:bodyPr>
            <a:normAutofit/>
          </a:bodyPr>
          <a:lstStyle/>
          <a:p>
            <a:pPr algn="l" rtl="0"/>
            <a:r>
              <a:rPr lang="en-US" sz="2400" dirty="0"/>
              <a:t>The water and food dye mixture is heated and boils, the liquid water reaches the temperature where it changes state and becomes a gas (100 C boiling point), water changes to steam, the gas travels along the tube into the condenser, the cold water that surrounds the outside of the condenser cools the gas down and converts it to be liquid again.</a:t>
            </a:r>
          </a:p>
          <a:p>
            <a:pPr algn="l" rtl="0"/>
            <a:r>
              <a:rPr lang="en-US" sz="2400" dirty="0"/>
              <a:t>The liquid water collects in the beaker while the food dye remains in the heated container.</a:t>
            </a:r>
          </a:p>
          <a:p>
            <a:pPr algn="l" rtl="0"/>
            <a:r>
              <a:rPr lang="en-US" sz="2400" dirty="0"/>
              <a:t>The food dye and water have different boiling points.</a:t>
            </a:r>
          </a:p>
          <a:p>
            <a:pPr algn="l" rtl="0"/>
            <a:r>
              <a:rPr lang="en-US" sz="2400" dirty="0"/>
              <a:t>The boiling point of food dye is a little bit higher than water.</a:t>
            </a:r>
            <a:endParaRPr lang="ar-EG" sz="2400" dirty="0"/>
          </a:p>
        </p:txBody>
      </p:sp>
    </p:spTree>
    <p:extLst>
      <p:ext uri="{BB962C8B-B14F-4D97-AF65-F5344CB8AC3E}">
        <p14:creationId xmlns:p14="http://schemas.microsoft.com/office/powerpoint/2010/main" val="1900905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2DBD4-595D-A305-820B-5D5162223552}"/>
              </a:ext>
            </a:extLst>
          </p:cNvPr>
          <p:cNvSpPr>
            <a:spLocks noGrp="1"/>
          </p:cNvSpPr>
          <p:nvPr>
            <p:ph type="title"/>
          </p:nvPr>
        </p:nvSpPr>
        <p:spPr/>
        <p:txBody>
          <a:bodyPr/>
          <a:lstStyle/>
          <a:p>
            <a:r>
              <a:rPr lang="en-US" dirty="0"/>
              <a:t>Condenser Technique</a:t>
            </a:r>
          </a:p>
        </p:txBody>
      </p:sp>
      <p:pic>
        <p:nvPicPr>
          <p:cNvPr id="4098" name="Picture 2" descr="Distilling the Knowledge in a Neural Network">
            <a:extLst>
              <a:ext uri="{FF2B5EF4-FFF2-40B4-BE49-F238E27FC236}">
                <a16:creationId xmlns:a16="http://schemas.microsoft.com/office/drawing/2014/main" id="{4AB82898-22FB-3BBC-BFF5-C15AF266657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95299" y="2148724"/>
            <a:ext cx="5601401" cy="4313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977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5E7BD5C-A8C4-D28B-B4E1-04CC5EAB8F44}"/>
              </a:ext>
            </a:extLst>
          </p:cNvPr>
          <p:cNvPicPr>
            <a:picLocks noGrp="1" noChangeAspect="1"/>
          </p:cNvPicPr>
          <p:nvPr>
            <p:ph idx="1"/>
          </p:nvPr>
        </p:nvPicPr>
        <p:blipFill rotWithShape="1">
          <a:blip r:embed="rId2"/>
          <a:srcRect l="1316"/>
          <a:stretch/>
        </p:blipFill>
        <p:spPr>
          <a:xfrm>
            <a:off x="9725" y="397406"/>
            <a:ext cx="7290494" cy="2329388"/>
          </a:xfrm>
        </p:spPr>
      </p:pic>
      <p:pic>
        <p:nvPicPr>
          <p:cNvPr id="7" name="Picture 6">
            <a:extLst>
              <a:ext uri="{FF2B5EF4-FFF2-40B4-BE49-F238E27FC236}">
                <a16:creationId xmlns:a16="http://schemas.microsoft.com/office/drawing/2014/main" id="{E8807D62-193E-B3C9-ADC5-A9DC579F0440}"/>
              </a:ext>
            </a:extLst>
          </p:cNvPr>
          <p:cNvPicPr>
            <a:picLocks noChangeAspect="1"/>
          </p:cNvPicPr>
          <p:nvPr/>
        </p:nvPicPr>
        <p:blipFill>
          <a:blip r:embed="rId3"/>
          <a:stretch>
            <a:fillRect/>
          </a:stretch>
        </p:blipFill>
        <p:spPr>
          <a:xfrm>
            <a:off x="7162800" y="1562100"/>
            <a:ext cx="5029200" cy="5295900"/>
          </a:xfrm>
          <a:prstGeom prst="rect">
            <a:avLst/>
          </a:prstGeom>
        </p:spPr>
      </p:pic>
      <p:pic>
        <p:nvPicPr>
          <p:cNvPr id="8" name="Picture 7">
            <a:extLst>
              <a:ext uri="{FF2B5EF4-FFF2-40B4-BE49-F238E27FC236}">
                <a16:creationId xmlns:a16="http://schemas.microsoft.com/office/drawing/2014/main" id="{C4D00371-93B4-4E40-6C57-DE7494A18569}"/>
              </a:ext>
            </a:extLst>
          </p:cNvPr>
          <p:cNvPicPr>
            <a:picLocks noChangeAspect="1"/>
          </p:cNvPicPr>
          <p:nvPr/>
        </p:nvPicPr>
        <p:blipFill>
          <a:blip r:embed="rId4"/>
          <a:stretch>
            <a:fillRect/>
          </a:stretch>
        </p:blipFill>
        <p:spPr>
          <a:xfrm>
            <a:off x="783771" y="3207657"/>
            <a:ext cx="5500915" cy="3251200"/>
          </a:xfrm>
          <a:prstGeom prst="rect">
            <a:avLst/>
          </a:prstGeom>
        </p:spPr>
      </p:pic>
    </p:spTree>
    <p:extLst>
      <p:ext uri="{BB962C8B-B14F-4D97-AF65-F5344CB8AC3E}">
        <p14:creationId xmlns:p14="http://schemas.microsoft.com/office/powerpoint/2010/main" val="393787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CCD68EA-BEAC-5D2A-E935-08C9CCC137E7}"/>
              </a:ext>
            </a:extLst>
          </p:cNvPr>
          <p:cNvPicPr>
            <a:picLocks noGrp="1" noChangeAspect="1"/>
          </p:cNvPicPr>
          <p:nvPr>
            <p:ph idx="1"/>
          </p:nvPr>
        </p:nvPicPr>
        <p:blipFill>
          <a:blip r:embed="rId2"/>
          <a:stretch>
            <a:fillRect/>
          </a:stretch>
        </p:blipFill>
        <p:spPr>
          <a:xfrm>
            <a:off x="611600" y="1476742"/>
            <a:ext cx="9367285" cy="4486736"/>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567235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814E8-6AE0-4165-B305-50CE12EA88BD}"/>
              </a:ext>
            </a:extLst>
          </p:cNvPr>
          <p:cNvSpPr>
            <a:spLocks noGrp="1"/>
          </p:cNvSpPr>
          <p:nvPr>
            <p:ph type="title"/>
          </p:nvPr>
        </p:nvSpPr>
        <p:spPr>
          <a:xfrm>
            <a:off x="1066800" y="642594"/>
            <a:ext cx="10058400" cy="1212839"/>
          </a:xfrm>
        </p:spPr>
        <p:txBody>
          <a:bodyPr>
            <a:normAutofit fontScale="90000"/>
          </a:bodyPr>
          <a:lstStyle/>
          <a:p>
            <a:pPr rtl="0"/>
            <a:r>
              <a:rPr lang="en-US" dirty="0">
                <a:solidFill>
                  <a:schemeClr val="accent4"/>
                </a:solidFill>
              </a:rPr>
              <a:t>How to separate sandy, and salty water?</a:t>
            </a:r>
            <a:endParaRPr lang="ar-EG" dirty="0">
              <a:solidFill>
                <a:schemeClr val="accent4"/>
              </a:solidFill>
            </a:endParaRPr>
          </a:p>
        </p:txBody>
      </p:sp>
      <p:sp>
        <p:nvSpPr>
          <p:cNvPr id="3" name="Content Placeholder 2">
            <a:extLst>
              <a:ext uri="{FF2B5EF4-FFF2-40B4-BE49-F238E27FC236}">
                <a16:creationId xmlns:a16="http://schemas.microsoft.com/office/drawing/2014/main" id="{4B6870B5-1FFA-48E1-984F-5329D83659C8}"/>
              </a:ext>
            </a:extLst>
          </p:cNvPr>
          <p:cNvSpPr>
            <a:spLocks noGrp="1"/>
          </p:cNvSpPr>
          <p:nvPr>
            <p:ph idx="1"/>
          </p:nvPr>
        </p:nvSpPr>
        <p:spPr/>
        <p:txBody>
          <a:bodyPr/>
          <a:lstStyle/>
          <a:p>
            <a:pPr algn="l" rtl="0"/>
            <a:r>
              <a:rPr lang="en-US" dirty="0"/>
              <a:t>Filter paper will filter the salty water from the sand, so the filter paper will allow the salty water to pass into the conical flask , while the sand no.</a:t>
            </a:r>
          </a:p>
          <a:p>
            <a:pPr algn="l" rtl="0"/>
            <a:r>
              <a:rPr lang="en-US" dirty="0"/>
              <a:t>Then by heating the water, the water will be evaporated leaving the salt in the evaporating dish</a:t>
            </a:r>
            <a:endParaRPr lang="ar-EG" dirty="0"/>
          </a:p>
        </p:txBody>
      </p:sp>
      <p:pic>
        <p:nvPicPr>
          <p:cNvPr id="4" name="Picture 3">
            <a:extLst>
              <a:ext uri="{FF2B5EF4-FFF2-40B4-BE49-F238E27FC236}">
                <a16:creationId xmlns:a16="http://schemas.microsoft.com/office/drawing/2014/main" id="{1584A18B-7E5A-4158-82D8-C09D7BEFE332}"/>
              </a:ext>
            </a:extLst>
          </p:cNvPr>
          <p:cNvPicPr>
            <a:picLocks noChangeAspect="1"/>
          </p:cNvPicPr>
          <p:nvPr/>
        </p:nvPicPr>
        <p:blipFill>
          <a:blip r:embed="rId2"/>
          <a:stretch>
            <a:fillRect/>
          </a:stretch>
        </p:blipFill>
        <p:spPr>
          <a:xfrm>
            <a:off x="511357" y="3698652"/>
            <a:ext cx="3360319" cy="2457898"/>
          </a:xfrm>
          <a:prstGeom prst="rect">
            <a:avLst/>
          </a:prstGeom>
        </p:spPr>
      </p:pic>
      <p:pic>
        <p:nvPicPr>
          <p:cNvPr id="7" name="Picture 6">
            <a:extLst>
              <a:ext uri="{FF2B5EF4-FFF2-40B4-BE49-F238E27FC236}">
                <a16:creationId xmlns:a16="http://schemas.microsoft.com/office/drawing/2014/main" id="{663C7C31-00CB-4185-B981-78BFA7873A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6404" y="3707757"/>
            <a:ext cx="3252563" cy="245789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Picture 7">
            <a:extLst>
              <a:ext uri="{FF2B5EF4-FFF2-40B4-BE49-F238E27FC236}">
                <a16:creationId xmlns:a16="http://schemas.microsoft.com/office/drawing/2014/main" id="{431B6852-3D36-4CDF-9045-3B0496BC384A}"/>
              </a:ext>
            </a:extLst>
          </p:cNvPr>
          <p:cNvPicPr>
            <a:picLocks noChangeAspect="1"/>
          </p:cNvPicPr>
          <p:nvPr/>
        </p:nvPicPr>
        <p:blipFill rotWithShape="1">
          <a:blip r:embed="rId4"/>
          <a:srcRect l="57984" t="26465" r="12145" b="15340"/>
          <a:stretch/>
        </p:blipFill>
        <p:spPr>
          <a:xfrm>
            <a:off x="7659757" y="3717553"/>
            <a:ext cx="1758973" cy="225287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80604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2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wipe(down)">
                                      <p:cBhvr>
                                        <p:cTn id="30" dur="580">
                                          <p:stCondLst>
                                            <p:cond delay="0"/>
                                          </p:stCondLst>
                                        </p:cTn>
                                        <p:tgtEl>
                                          <p:spTgt spid="3">
                                            <p:txEl>
                                              <p:pRg st="0" end="0"/>
                                            </p:txEl>
                                          </p:spTgt>
                                        </p:tgtEl>
                                      </p:cBhvr>
                                    </p:animEffect>
                                    <p:anim calcmode="lin" valueType="num">
                                      <p:cBhvr>
                                        <p:cTn id="31"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0" end="0"/>
                                            </p:txEl>
                                          </p:spTgt>
                                        </p:tgtEl>
                                      </p:cBhvr>
                                      <p:to x="100000" y="60000"/>
                                    </p:animScale>
                                    <p:animScale>
                                      <p:cBhvr>
                                        <p:cTn id="37" dur="166" decel="50000">
                                          <p:stCondLst>
                                            <p:cond delay="676"/>
                                          </p:stCondLst>
                                        </p:cTn>
                                        <p:tgtEl>
                                          <p:spTgt spid="3">
                                            <p:txEl>
                                              <p:pRg st="0" end="0"/>
                                            </p:txEl>
                                          </p:spTgt>
                                        </p:tgtEl>
                                      </p:cBhvr>
                                      <p:to x="100000" y="100000"/>
                                    </p:animScale>
                                    <p:animScale>
                                      <p:cBhvr>
                                        <p:cTn id="38" dur="26">
                                          <p:stCondLst>
                                            <p:cond delay="1312"/>
                                          </p:stCondLst>
                                        </p:cTn>
                                        <p:tgtEl>
                                          <p:spTgt spid="3">
                                            <p:txEl>
                                              <p:pRg st="0" end="0"/>
                                            </p:txEl>
                                          </p:spTgt>
                                        </p:tgtEl>
                                      </p:cBhvr>
                                      <p:to x="100000" y="80000"/>
                                    </p:animScale>
                                    <p:animScale>
                                      <p:cBhvr>
                                        <p:cTn id="39" dur="166" decel="50000">
                                          <p:stCondLst>
                                            <p:cond delay="1338"/>
                                          </p:stCondLst>
                                        </p:cTn>
                                        <p:tgtEl>
                                          <p:spTgt spid="3">
                                            <p:txEl>
                                              <p:pRg st="0" end="0"/>
                                            </p:txEl>
                                          </p:spTgt>
                                        </p:tgtEl>
                                      </p:cBhvr>
                                      <p:to x="100000" y="100000"/>
                                    </p:animScale>
                                    <p:animScale>
                                      <p:cBhvr>
                                        <p:cTn id="40" dur="26">
                                          <p:stCondLst>
                                            <p:cond delay="1642"/>
                                          </p:stCondLst>
                                        </p:cTn>
                                        <p:tgtEl>
                                          <p:spTgt spid="3">
                                            <p:txEl>
                                              <p:pRg st="0" end="0"/>
                                            </p:txEl>
                                          </p:spTgt>
                                        </p:tgtEl>
                                      </p:cBhvr>
                                      <p:to x="100000" y="90000"/>
                                    </p:animScale>
                                    <p:animScale>
                                      <p:cBhvr>
                                        <p:cTn id="41" dur="166" decel="50000">
                                          <p:stCondLst>
                                            <p:cond delay="1668"/>
                                          </p:stCondLst>
                                        </p:cTn>
                                        <p:tgtEl>
                                          <p:spTgt spid="3">
                                            <p:txEl>
                                              <p:pRg st="0" end="0"/>
                                            </p:txEl>
                                          </p:spTgt>
                                        </p:tgtEl>
                                      </p:cBhvr>
                                      <p:to x="100000" y="100000"/>
                                    </p:animScale>
                                    <p:animScale>
                                      <p:cBhvr>
                                        <p:cTn id="42" dur="26">
                                          <p:stCondLst>
                                            <p:cond delay="1808"/>
                                          </p:stCondLst>
                                        </p:cTn>
                                        <p:tgtEl>
                                          <p:spTgt spid="3">
                                            <p:txEl>
                                              <p:pRg st="0" end="0"/>
                                            </p:txEl>
                                          </p:spTgt>
                                        </p:tgtEl>
                                      </p:cBhvr>
                                      <p:to x="100000" y="95000"/>
                                    </p:animScale>
                                    <p:animScale>
                                      <p:cBhvr>
                                        <p:cTn id="43" dur="166" decel="50000">
                                          <p:stCondLst>
                                            <p:cond delay="1834"/>
                                          </p:stCondLst>
                                        </p:cTn>
                                        <p:tgtEl>
                                          <p:spTgt spid="3">
                                            <p:txEl>
                                              <p:pRg st="0" end="0"/>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3">
                                            <p:txEl>
                                              <p:pRg st="1" end="1"/>
                                            </p:txEl>
                                          </p:spTgt>
                                        </p:tgtEl>
                                        <p:attrNameLst>
                                          <p:attrName>style.visibility</p:attrName>
                                        </p:attrNameLst>
                                      </p:cBhvr>
                                      <p:to>
                                        <p:strVal val="visible"/>
                                      </p:to>
                                    </p:set>
                                    <p:anim calcmode="lin" valueType="num">
                                      <p:cBhvr>
                                        <p:cTn id="4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49"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5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A12FF-A57B-EA09-A2DB-2B5A44913F42}"/>
              </a:ext>
            </a:extLst>
          </p:cNvPr>
          <p:cNvSpPr>
            <a:spLocks noGrp="1"/>
          </p:cNvSpPr>
          <p:nvPr>
            <p:ph type="title"/>
          </p:nvPr>
        </p:nvSpPr>
        <p:spPr/>
        <p:txBody>
          <a:bodyPr>
            <a:normAutofit fontScale="90000"/>
          </a:bodyPr>
          <a:lstStyle/>
          <a:p>
            <a:r>
              <a:rPr lang="en-US" dirty="0">
                <a:solidFill>
                  <a:schemeClr val="accent4"/>
                </a:solidFill>
              </a:rPr>
              <a:t>Example</a:t>
            </a:r>
            <a:r>
              <a:rPr lang="en-US" dirty="0">
                <a:solidFill>
                  <a:schemeClr val="accent2">
                    <a:lumMod val="40000"/>
                    <a:lumOff val="60000"/>
                  </a:schemeClr>
                </a:solidFill>
              </a:rPr>
              <a:t> </a:t>
            </a:r>
            <a:r>
              <a:rPr lang="en-US" dirty="0">
                <a:solidFill>
                  <a:schemeClr val="accent4"/>
                </a:solidFill>
              </a:rPr>
              <a:t>2: Mixture of water, sand and iron filling.</a:t>
            </a:r>
          </a:p>
        </p:txBody>
      </p:sp>
      <p:pic>
        <p:nvPicPr>
          <p:cNvPr id="4" name="Picture 2" descr="Separation of Mixtures: Iron Filings, Sand and Water">
            <a:extLst>
              <a:ext uri="{FF2B5EF4-FFF2-40B4-BE49-F238E27FC236}">
                <a16:creationId xmlns:a16="http://schemas.microsoft.com/office/drawing/2014/main" id="{6F837EE4-EF9E-6EE2-8864-FCD3003DA9C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02628" y="2327105"/>
            <a:ext cx="7632435" cy="327104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A1F10C3-56ED-0233-C6B3-E5CDA31A1D52}"/>
              </a:ext>
            </a:extLst>
          </p:cNvPr>
          <p:cNvSpPr/>
          <p:nvPr/>
        </p:nvSpPr>
        <p:spPr>
          <a:xfrm>
            <a:off x="6235430" y="2327105"/>
            <a:ext cx="2879387" cy="3285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6552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F8531-F65A-2958-15D8-94FF9297F602}"/>
              </a:ext>
            </a:extLst>
          </p:cNvPr>
          <p:cNvSpPr>
            <a:spLocks noGrp="1"/>
          </p:cNvSpPr>
          <p:nvPr>
            <p:ph type="title"/>
          </p:nvPr>
        </p:nvSpPr>
        <p:spPr/>
        <p:txBody>
          <a:bodyPr>
            <a:normAutofit fontScale="90000"/>
          </a:bodyPr>
          <a:lstStyle/>
          <a:p>
            <a:r>
              <a:rPr lang="en-US" dirty="0">
                <a:hlinkClick r:id="rId2"/>
              </a:rPr>
              <a:t>Let's play</a:t>
            </a:r>
            <a:br>
              <a:rPr lang="en-US" dirty="0"/>
            </a:br>
            <a:endParaRPr lang="en-US" dirty="0"/>
          </a:p>
        </p:txBody>
      </p:sp>
      <p:pic>
        <p:nvPicPr>
          <p:cNvPr id="2050" name="Picture 2" descr="Playing Play Time GIF by Sunny Bunnies - Find &amp; Share on GIPHY">
            <a:extLst>
              <a:ext uri="{FF2B5EF4-FFF2-40B4-BE49-F238E27FC236}">
                <a16:creationId xmlns:a16="http://schemas.microsoft.com/office/drawing/2014/main" id="{942CE053-E0C4-6637-89BA-C8ABF506680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51804" y="2774803"/>
            <a:ext cx="6288391" cy="3537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684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F23A6CB-E252-89E3-6DEE-85F3E9D1160D}"/>
              </a:ext>
            </a:extLst>
          </p:cNvPr>
          <p:cNvPicPr>
            <a:picLocks noGrp="1" noChangeAspect="1"/>
          </p:cNvPicPr>
          <p:nvPr>
            <p:ph idx="1"/>
          </p:nvPr>
        </p:nvPicPr>
        <p:blipFill>
          <a:blip r:embed="rId2"/>
          <a:stretch>
            <a:fillRect/>
          </a:stretch>
        </p:blipFill>
        <p:spPr>
          <a:xfrm>
            <a:off x="111806" y="0"/>
            <a:ext cx="8596312" cy="2540218"/>
          </a:xfrm>
        </p:spPr>
      </p:pic>
      <p:pic>
        <p:nvPicPr>
          <p:cNvPr id="7" name="Picture 6">
            <a:extLst>
              <a:ext uri="{FF2B5EF4-FFF2-40B4-BE49-F238E27FC236}">
                <a16:creationId xmlns:a16="http://schemas.microsoft.com/office/drawing/2014/main" id="{29E352A6-9865-E1A7-A00C-2203EE178BA0}"/>
              </a:ext>
            </a:extLst>
          </p:cNvPr>
          <p:cNvPicPr>
            <a:picLocks noChangeAspect="1"/>
          </p:cNvPicPr>
          <p:nvPr/>
        </p:nvPicPr>
        <p:blipFill>
          <a:blip r:embed="rId3"/>
          <a:stretch>
            <a:fillRect/>
          </a:stretch>
        </p:blipFill>
        <p:spPr>
          <a:xfrm>
            <a:off x="7000875" y="2400300"/>
            <a:ext cx="5191125" cy="4457700"/>
          </a:xfrm>
          <a:prstGeom prst="rect">
            <a:avLst/>
          </a:prstGeom>
        </p:spPr>
      </p:pic>
      <p:pic>
        <p:nvPicPr>
          <p:cNvPr id="8" name="Picture 7">
            <a:extLst>
              <a:ext uri="{FF2B5EF4-FFF2-40B4-BE49-F238E27FC236}">
                <a16:creationId xmlns:a16="http://schemas.microsoft.com/office/drawing/2014/main" id="{92D2D5D9-CB07-F8D1-5CFC-CBA4ED246B80}"/>
              </a:ext>
            </a:extLst>
          </p:cNvPr>
          <p:cNvPicPr>
            <a:picLocks noChangeAspect="1"/>
          </p:cNvPicPr>
          <p:nvPr/>
        </p:nvPicPr>
        <p:blipFill>
          <a:blip r:embed="rId4"/>
          <a:stretch>
            <a:fillRect/>
          </a:stretch>
        </p:blipFill>
        <p:spPr>
          <a:xfrm>
            <a:off x="960778" y="3061607"/>
            <a:ext cx="5191125" cy="3135086"/>
          </a:xfrm>
          <a:prstGeom prst="rect">
            <a:avLst/>
          </a:prstGeom>
        </p:spPr>
      </p:pic>
    </p:spTree>
    <p:extLst>
      <p:ext uri="{BB962C8B-B14F-4D97-AF65-F5344CB8AC3E}">
        <p14:creationId xmlns:p14="http://schemas.microsoft.com/office/powerpoint/2010/main" val="173545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9D825-4FEA-D5F7-69F4-7C96D79D927D}"/>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5968F6C0-9303-FDCF-D05F-4A56636623BA}"/>
              </a:ext>
            </a:extLst>
          </p:cNvPr>
          <p:cNvSpPr>
            <a:spLocks noGrp="1"/>
          </p:cNvSpPr>
          <p:nvPr>
            <p:ph idx="1"/>
          </p:nvPr>
        </p:nvSpPr>
        <p:spPr/>
        <p:txBody>
          <a:bodyPr/>
          <a:lstStyle/>
          <a:p>
            <a:pPr algn="l" rtl="0"/>
            <a:r>
              <a:rPr lang="en-US" u="sng" dirty="0">
                <a:effectLst>
                  <a:outerShdw blurRad="38100" dist="38100" dir="2700000" algn="tl">
                    <a:srgbClr val="000000">
                      <a:alpha val="43137"/>
                    </a:srgbClr>
                  </a:outerShdw>
                </a:effectLst>
              </a:rPr>
              <a:t>Learning objectives:</a:t>
            </a:r>
          </a:p>
          <a:p>
            <a:pPr algn="l" rtl="0"/>
            <a:r>
              <a:rPr lang="en-US" dirty="0"/>
              <a:t>Use what you know about mixtures to separate them.</a:t>
            </a:r>
          </a:p>
          <a:p>
            <a:pPr algn="l" rtl="0"/>
            <a:r>
              <a:rPr lang="en-US" dirty="0"/>
              <a:t>Choose apparatus to carry out a practical task.</a:t>
            </a:r>
          </a:p>
          <a:p>
            <a:pPr algn="l" rtl="0"/>
            <a:r>
              <a:rPr lang="en-US" dirty="0"/>
              <a:t>Carry out practical work in a safe way</a:t>
            </a:r>
            <a:endParaRPr lang="ar-EG" dirty="0"/>
          </a:p>
          <a:p>
            <a:endParaRPr lang="en-US" dirty="0"/>
          </a:p>
        </p:txBody>
      </p:sp>
      <p:pic>
        <p:nvPicPr>
          <p:cNvPr id="3074" name="Picture 2" descr="Objectives GIFs - Get the best gif on GIFER">
            <a:extLst>
              <a:ext uri="{FF2B5EF4-FFF2-40B4-BE49-F238E27FC236}">
                <a16:creationId xmlns:a16="http://schemas.microsoft.com/office/drawing/2014/main" id="{724A6EED-4EAE-DC12-9DD8-88BD395427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1016" y="3745149"/>
            <a:ext cx="2789914" cy="2789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399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2B6685A-D5B8-DF20-220E-9FB72A8A0FDB}"/>
              </a:ext>
            </a:extLst>
          </p:cNvPr>
          <p:cNvPicPr>
            <a:picLocks noGrp="1" noChangeAspect="1"/>
          </p:cNvPicPr>
          <p:nvPr>
            <p:ph idx="1"/>
          </p:nvPr>
        </p:nvPicPr>
        <p:blipFill>
          <a:blip r:embed="rId2"/>
          <a:stretch>
            <a:fillRect/>
          </a:stretch>
        </p:blipFill>
        <p:spPr>
          <a:xfrm>
            <a:off x="848140" y="867228"/>
            <a:ext cx="8621486" cy="5123543"/>
          </a:xfrm>
        </p:spPr>
      </p:pic>
    </p:spTree>
    <p:extLst>
      <p:ext uri="{BB962C8B-B14F-4D97-AF65-F5344CB8AC3E}">
        <p14:creationId xmlns:p14="http://schemas.microsoft.com/office/powerpoint/2010/main" val="18524765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B8343C6-CD06-D78D-994B-A28461C15B68}"/>
              </a:ext>
            </a:extLst>
          </p:cNvPr>
          <p:cNvPicPr>
            <a:picLocks noGrp="1" noChangeAspect="1"/>
          </p:cNvPicPr>
          <p:nvPr>
            <p:ph idx="1"/>
          </p:nvPr>
        </p:nvPicPr>
        <p:blipFill>
          <a:blip r:embed="rId2"/>
          <a:stretch>
            <a:fillRect/>
          </a:stretch>
        </p:blipFill>
        <p:spPr>
          <a:xfrm>
            <a:off x="111805" y="203200"/>
            <a:ext cx="10294937" cy="2958289"/>
          </a:xfrm>
          <a:prstGeom prst="rect">
            <a:avLst/>
          </a:prstGeom>
          <a:ln>
            <a:noFill/>
          </a:ln>
          <a:effectLst>
            <a:outerShdw blurRad="190500" algn="tl" rotWithShape="0">
              <a:srgbClr val="000000">
                <a:alpha val="70000"/>
              </a:srgbClr>
            </a:outerShdw>
          </a:effectLst>
        </p:spPr>
      </p:pic>
      <p:pic>
        <p:nvPicPr>
          <p:cNvPr id="7" name="Picture 6">
            <a:extLst>
              <a:ext uri="{FF2B5EF4-FFF2-40B4-BE49-F238E27FC236}">
                <a16:creationId xmlns:a16="http://schemas.microsoft.com/office/drawing/2014/main" id="{0BA66C0E-31D9-67F2-B1C1-C7A1A683E9BB}"/>
              </a:ext>
            </a:extLst>
          </p:cNvPr>
          <p:cNvPicPr>
            <a:picLocks noChangeAspect="1"/>
          </p:cNvPicPr>
          <p:nvPr/>
        </p:nvPicPr>
        <p:blipFill>
          <a:blip r:embed="rId3"/>
          <a:stretch>
            <a:fillRect/>
          </a:stretch>
        </p:blipFill>
        <p:spPr>
          <a:xfrm>
            <a:off x="0" y="3429000"/>
            <a:ext cx="4981575" cy="3429000"/>
          </a:xfrm>
          <a:prstGeom prst="rect">
            <a:avLst/>
          </a:prstGeom>
        </p:spPr>
      </p:pic>
      <p:pic>
        <p:nvPicPr>
          <p:cNvPr id="9" name="Picture 8">
            <a:extLst>
              <a:ext uri="{FF2B5EF4-FFF2-40B4-BE49-F238E27FC236}">
                <a16:creationId xmlns:a16="http://schemas.microsoft.com/office/drawing/2014/main" id="{22465B76-F687-CE6A-F57F-B28EEAFFC88A}"/>
              </a:ext>
            </a:extLst>
          </p:cNvPr>
          <p:cNvPicPr>
            <a:picLocks noChangeAspect="1"/>
          </p:cNvPicPr>
          <p:nvPr/>
        </p:nvPicPr>
        <p:blipFill>
          <a:blip r:embed="rId4"/>
          <a:stretch>
            <a:fillRect/>
          </a:stretch>
        </p:blipFill>
        <p:spPr>
          <a:xfrm>
            <a:off x="4762502" y="4600575"/>
            <a:ext cx="4895850" cy="2257425"/>
          </a:xfrm>
          <a:prstGeom prst="rect">
            <a:avLst/>
          </a:prstGeom>
        </p:spPr>
      </p:pic>
    </p:spTree>
    <p:extLst>
      <p:ext uri="{BB962C8B-B14F-4D97-AF65-F5344CB8AC3E}">
        <p14:creationId xmlns:p14="http://schemas.microsoft.com/office/powerpoint/2010/main" val="185072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5FD13-5A33-FDC9-368F-A457583E7290}"/>
              </a:ext>
            </a:extLst>
          </p:cNvPr>
          <p:cNvSpPr>
            <a:spLocks noGrp="1"/>
          </p:cNvSpPr>
          <p:nvPr>
            <p:ph type="title"/>
          </p:nvPr>
        </p:nvSpPr>
        <p:spPr/>
        <p:txBody>
          <a:bodyPr/>
          <a:lstStyle/>
          <a:p>
            <a:r>
              <a:rPr lang="en-US" dirty="0">
                <a:hlinkClick r:id="rId2"/>
              </a:rPr>
              <a:t>Let's have fun!</a:t>
            </a:r>
            <a:endParaRPr lang="en-US" dirty="0"/>
          </a:p>
        </p:txBody>
      </p:sp>
      <p:pic>
        <p:nvPicPr>
          <p:cNvPr id="5122" name="Picture 2" descr="We Bare Bears | Game Time | Cartoon Network on Make a GIF">
            <a:extLst>
              <a:ext uri="{FF2B5EF4-FFF2-40B4-BE49-F238E27FC236}">
                <a16:creationId xmlns:a16="http://schemas.microsoft.com/office/drawing/2014/main" id="{6F1CFBE9-214D-B5BD-4EDA-F4272C9E388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13280" y="2747346"/>
            <a:ext cx="6165440" cy="3468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34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B1FE9-FA50-948A-913C-2EBD5197B075}"/>
              </a:ext>
            </a:extLst>
          </p:cNvPr>
          <p:cNvSpPr>
            <a:spLocks noGrp="1"/>
          </p:cNvSpPr>
          <p:nvPr>
            <p:ph type="title"/>
          </p:nvPr>
        </p:nvSpPr>
        <p:spPr/>
        <p:txBody>
          <a:bodyPr/>
          <a:lstStyle/>
          <a:p>
            <a:pPr algn="ctr"/>
            <a:r>
              <a:rPr lang="en-US" dirty="0"/>
              <a:t>Pre-Assessment</a:t>
            </a:r>
          </a:p>
        </p:txBody>
      </p:sp>
      <p:pic>
        <p:nvPicPr>
          <p:cNvPr id="5" name="Content Placeholder 4">
            <a:extLst>
              <a:ext uri="{FF2B5EF4-FFF2-40B4-BE49-F238E27FC236}">
                <a16:creationId xmlns:a16="http://schemas.microsoft.com/office/drawing/2014/main" id="{3DE0A035-4501-046C-CCA4-CA0C87D68A12}"/>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525486" y="2138414"/>
            <a:ext cx="7141028" cy="232717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26" name="Picture 2" descr="Count-down Timers |">
            <a:extLst>
              <a:ext uri="{FF2B5EF4-FFF2-40B4-BE49-F238E27FC236}">
                <a16:creationId xmlns:a16="http://schemas.microsoft.com/office/drawing/2014/main" id="{5FC7230A-482D-B4E0-B7FB-A6219A73A5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3355" y="4955959"/>
            <a:ext cx="45720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454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C7B0256-9890-F865-9CD6-8F4CA1BFD9C9}"/>
              </a:ext>
            </a:extLst>
          </p:cNvPr>
          <p:cNvPicPr>
            <a:picLocks noGrp="1" noChangeAspect="1"/>
          </p:cNvPicPr>
          <p:nvPr>
            <p:ph idx="1"/>
          </p:nvPr>
        </p:nvPicPr>
        <p:blipFill>
          <a:blip r:embed="rId2"/>
          <a:stretch>
            <a:fillRect/>
          </a:stretch>
        </p:blipFill>
        <p:spPr>
          <a:xfrm>
            <a:off x="682173" y="177800"/>
            <a:ext cx="9622970" cy="6502399"/>
          </a:xfrm>
          <a:prstGeom prst="rect">
            <a:avLst/>
          </a:prstGeom>
        </p:spPr>
      </p:pic>
    </p:spTree>
    <p:extLst>
      <p:ext uri="{BB962C8B-B14F-4D97-AF65-F5344CB8AC3E}">
        <p14:creationId xmlns:p14="http://schemas.microsoft.com/office/powerpoint/2010/main" val="3328275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8F822-2F6C-493D-B824-7A853E99FBE8}"/>
              </a:ext>
            </a:extLst>
          </p:cNvPr>
          <p:cNvSpPr>
            <a:spLocks noGrp="1"/>
          </p:cNvSpPr>
          <p:nvPr>
            <p:ph type="title"/>
          </p:nvPr>
        </p:nvSpPr>
        <p:spPr>
          <a:xfrm>
            <a:off x="1031071" y="736871"/>
            <a:ext cx="8341004" cy="1329615"/>
          </a:xfrm>
        </p:spPr>
        <p:txBody>
          <a:bodyPr vert="horz" lIns="91440" tIns="45720" rIns="91440" bIns="45720" rtlCol="0" anchor="b">
            <a:normAutofit fontScale="90000"/>
          </a:bodyPr>
          <a:lstStyle/>
          <a:p>
            <a:pPr rtl="0">
              <a:lnSpc>
                <a:spcPct val="90000"/>
              </a:lnSpc>
            </a:pPr>
            <a:r>
              <a:rPr lang="en-US" dirty="0">
                <a:solidFill>
                  <a:schemeClr val="accent2"/>
                </a:solidFill>
              </a:rPr>
              <a:t>Tools and Equipment you have to know</a:t>
            </a:r>
          </a:p>
        </p:txBody>
      </p:sp>
      <p:pic>
        <p:nvPicPr>
          <p:cNvPr id="8" name="Picture 7">
            <a:extLst>
              <a:ext uri="{FF2B5EF4-FFF2-40B4-BE49-F238E27FC236}">
                <a16:creationId xmlns:a16="http://schemas.microsoft.com/office/drawing/2014/main" id="{596ADE84-3A6B-417F-A736-F6E680DED8C3}"/>
              </a:ext>
            </a:extLst>
          </p:cNvPr>
          <p:cNvPicPr>
            <a:picLocks noChangeAspect="1"/>
          </p:cNvPicPr>
          <p:nvPr/>
        </p:nvPicPr>
        <p:blipFill>
          <a:blip r:embed="rId2"/>
          <a:stretch>
            <a:fillRect/>
          </a:stretch>
        </p:blipFill>
        <p:spPr>
          <a:xfrm>
            <a:off x="2045791" y="3271311"/>
            <a:ext cx="5683347" cy="30324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4" name="Picture 23">
            <a:extLst>
              <a:ext uri="{FF2B5EF4-FFF2-40B4-BE49-F238E27FC236}">
                <a16:creationId xmlns:a16="http://schemas.microsoft.com/office/drawing/2014/main" id="{6C622871-E91B-480C-9449-47B093993DFA}"/>
              </a:ext>
            </a:extLst>
          </p:cNvPr>
          <p:cNvPicPr>
            <a:picLocks noChangeAspect="1"/>
          </p:cNvPicPr>
          <p:nvPr/>
        </p:nvPicPr>
        <p:blipFill>
          <a:blip r:embed="rId3"/>
          <a:stretch>
            <a:fillRect/>
          </a:stretch>
        </p:blipFill>
        <p:spPr>
          <a:xfrm>
            <a:off x="6847476" y="3424766"/>
            <a:ext cx="986800" cy="1316751"/>
          </a:xfrm>
          <a:prstGeom prst="rect">
            <a:avLst/>
          </a:prstGeom>
        </p:spPr>
      </p:pic>
    </p:spTree>
    <p:extLst>
      <p:ext uri="{BB962C8B-B14F-4D97-AF65-F5344CB8AC3E}">
        <p14:creationId xmlns:p14="http://schemas.microsoft.com/office/powerpoint/2010/main" val="886347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8F822-2F6C-493D-B824-7A853E99FBE8}"/>
              </a:ext>
            </a:extLst>
          </p:cNvPr>
          <p:cNvSpPr>
            <a:spLocks noGrp="1"/>
          </p:cNvSpPr>
          <p:nvPr>
            <p:ph type="title"/>
          </p:nvPr>
        </p:nvSpPr>
        <p:spPr>
          <a:xfrm>
            <a:off x="1227327" y="413280"/>
            <a:ext cx="4294583" cy="2328409"/>
          </a:xfrm>
        </p:spPr>
        <p:txBody>
          <a:bodyPr vert="horz" lIns="91440" tIns="45720" rIns="91440" bIns="45720" rtlCol="0" anchor="b">
            <a:normAutofit fontScale="90000"/>
          </a:bodyPr>
          <a:lstStyle/>
          <a:p>
            <a:pPr rtl="0">
              <a:lnSpc>
                <a:spcPct val="90000"/>
              </a:lnSpc>
            </a:pPr>
            <a:r>
              <a:rPr lang="en-US" dirty="0">
                <a:solidFill>
                  <a:schemeClr val="accent4"/>
                </a:solidFill>
              </a:rPr>
              <a:t>Tools and Equipment you have to know</a:t>
            </a:r>
          </a:p>
        </p:txBody>
      </p:sp>
      <p:pic>
        <p:nvPicPr>
          <p:cNvPr id="7" name="Picture 6">
            <a:extLst>
              <a:ext uri="{FF2B5EF4-FFF2-40B4-BE49-F238E27FC236}">
                <a16:creationId xmlns:a16="http://schemas.microsoft.com/office/drawing/2014/main" id="{B44C06A6-26C3-4B10-85FB-661B0B034FBD}"/>
              </a:ext>
            </a:extLst>
          </p:cNvPr>
          <p:cNvPicPr>
            <a:picLocks noChangeAspect="1"/>
          </p:cNvPicPr>
          <p:nvPr/>
        </p:nvPicPr>
        <p:blipFill>
          <a:blip r:embed="rId2"/>
          <a:stretch>
            <a:fillRect/>
          </a:stretch>
        </p:blipFill>
        <p:spPr>
          <a:xfrm>
            <a:off x="5167888" y="3896204"/>
            <a:ext cx="2822328" cy="260318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a:extLst>
              <a:ext uri="{FF2B5EF4-FFF2-40B4-BE49-F238E27FC236}">
                <a16:creationId xmlns:a16="http://schemas.microsoft.com/office/drawing/2014/main" id="{E50EAB92-5DD3-46CF-A6AC-4A373AACF904}"/>
              </a:ext>
            </a:extLst>
          </p:cNvPr>
          <p:cNvPicPr>
            <a:picLocks noChangeAspect="1"/>
          </p:cNvPicPr>
          <p:nvPr/>
        </p:nvPicPr>
        <p:blipFill rotWithShape="1">
          <a:blip r:embed="rId3"/>
          <a:srcRect r="34506"/>
          <a:stretch/>
        </p:blipFill>
        <p:spPr>
          <a:xfrm>
            <a:off x="7430907" y="484301"/>
            <a:ext cx="3784353" cy="317658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2" name="Picture 11">
            <a:extLst>
              <a:ext uri="{FF2B5EF4-FFF2-40B4-BE49-F238E27FC236}">
                <a16:creationId xmlns:a16="http://schemas.microsoft.com/office/drawing/2014/main" id="{4B06A828-B79E-4AB1-945F-04FBD1AE6E66}"/>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1075027" y="3559470"/>
            <a:ext cx="3284227" cy="31153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177002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4F8F8-AFC5-2301-1506-92F1038BE2CF}"/>
              </a:ext>
            </a:extLst>
          </p:cNvPr>
          <p:cNvSpPr>
            <a:spLocks noGrp="1"/>
          </p:cNvSpPr>
          <p:nvPr>
            <p:ph type="title"/>
          </p:nvPr>
        </p:nvSpPr>
        <p:spPr/>
        <p:txBody>
          <a:bodyPr/>
          <a:lstStyle/>
          <a:p>
            <a:r>
              <a:rPr lang="en-US" dirty="0">
                <a:hlinkClick r:id="rId2"/>
              </a:rPr>
              <a:t>Test yourself!</a:t>
            </a:r>
            <a:endParaRPr lang="en-US" dirty="0"/>
          </a:p>
        </p:txBody>
      </p:sp>
      <p:pic>
        <p:nvPicPr>
          <p:cNvPr id="3074" name="Picture 2" descr="Happy Fun Sticker for iOS &amp; Android | GIPHY">
            <a:extLst>
              <a:ext uri="{FF2B5EF4-FFF2-40B4-BE49-F238E27FC236}">
                <a16:creationId xmlns:a16="http://schemas.microsoft.com/office/drawing/2014/main" id="{443BE0B8-9020-3523-B701-4FB2B79990E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10000" y="2183606"/>
            <a:ext cx="4572000" cy="377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165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BB48E-85F4-426C-837E-BD5A11102BED}"/>
              </a:ext>
            </a:extLst>
          </p:cNvPr>
          <p:cNvSpPr>
            <a:spLocks noGrp="1"/>
          </p:cNvSpPr>
          <p:nvPr>
            <p:ph type="title"/>
          </p:nvPr>
        </p:nvSpPr>
        <p:spPr/>
        <p:txBody>
          <a:bodyPr/>
          <a:lstStyle/>
          <a:p>
            <a:pPr algn="ctr" rtl="0"/>
            <a:r>
              <a:rPr lang="en-US" dirty="0">
                <a:solidFill>
                  <a:schemeClr val="accent2">
                    <a:lumMod val="60000"/>
                    <a:lumOff val="40000"/>
                  </a:schemeClr>
                </a:solidFill>
              </a:rPr>
              <a:t>Separating mixtures</a:t>
            </a:r>
            <a:endParaRPr lang="ar-EG" dirty="0">
              <a:solidFill>
                <a:schemeClr val="accent2">
                  <a:lumMod val="60000"/>
                  <a:lumOff val="40000"/>
                </a:schemeClr>
              </a:solidFill>
            </a:endParaRPr>
          </a:p>
        </p:txBody>
      </p:sp>
      <p:sp>
        <p:nvSpPr>
          <p:cNvPr id="3" name="Content Placeholder 2">
            <a:extLst>
              <a:ext uri="{FF2B5EF4-FFF2-40B4-BE49-F238E27FC236}">
                <a16:creationId xmlns:a16="http://schemas.microsoft.com/office/drawing/2014/main" id="{650EEC23-672C-4A6D-9163-394D38FD7C18}"/>
              </a:ext>
            </a:extLst>
          </p:cNvPr>
          <p:cNvSpPr>
            <a:spLocks noGrp="1"/>
          </p:cNvSpPr>
          <p:nvPr>
            <p:ph idx="1"/>
          </p:nvPr>
        </p:nvSpPr>
        <p:spPr/>
        <p:txBody>
          <a:bodyPr>
            <a:normAutofit/>
          </a:bodyPr>
          <a:lstStyle/>
          <a:p>
            <a:pPr algn="l" rtl="0"/>
            <a:r>
              <a:rPr lang="en-US" sz="2400" dirty="0"/>
              <a:t>If you have a mixture of iron filings and sulfur, how you can separate them from each other?</a:t>
            </a:r>
          </a:p>
          <a:p>
            <a:pPr algn="l" rtl="0"/>
            <a:r>
              <a:rPr lang="en-US" sz="2400" dirty="0"/>
              <a:t>You can separate the iron and sulfur in your mixture by using a magnet, as iron is magnetic while sulfur is not magnetic.</a:t>
            </a:r>
            <a:endParaRPr lang="ar-EG" sz="2400" dirty="0"/>
          </a:p>
        </p:txBody>
      </p:sp>
      <p:pic>
        <p:nvPicPr>
          <p:cNvPr id="4" name="Picture 3">
            <a:extLst>
              <a:ext uri="{FF2B5EF4-FFF2-40B4-BE49-F238E27FC236}">
                <a16:creationId xmlns:a16="http://schemas.microsoft.com/office/drawing/2014/main" id="{5E01FB9D-6FEB-4C70-AB5B-A25176536BD1}"/>
              </a:ext>
            </a:extLst>
          </p:cNvPr>
          <p:cNvPicPr>
            <a:picLocks noChangeAspect="1"/>
          </p:cNvPicPr>
          <p:nvPr/>
        </p:nvPicPr>
        <p:blipFill rotWithShape="1">
          <a:blip r:embed="rId2"/>
          <a:srcRect l="5326" t="18942" r="5280" b="16061"/>
          <a:stretch/>
        </p:blipFill>
        <p:spPr>
          <a:xfrm>
            <a:off x="1953021" y="4375052"/>
            <a:ext cx="3723243" cy="22273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a:extLst>
              <a:ext uri="{FF2B5EF4-FFF2-40B4-BE49-F238E27FC236}">
                <a16:creationId xmlns:a16="http://schemas.microsoft.com/office/drawing/2014/main" id="{C410E4E0-8A01-48D9-8B71-B437D7446696}"/>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15822" b="15822"/>
          <a:stretch/>
        </p:blipFill>
        <p:spPr>
          <a:xfrm>
            <a:off x="6886385" y="4375052"/>
            <a:ext cx="3258507" cy="22273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74518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80">
                                          <p:stCondLst>
                                            <p:cond delay="0"/>
                                          </p:stCondLst>
                                        </p:cTn>
                                        <p:tgtEl>
                                          <p:spTgt spid="5"/>
                                        </p:tgtEl>
                                      </p:cBhvr>
                                    </p:animEffect>
                                    <p:anim calcmode="lin" valueType="num">
                                      <p:cBhvr>
                                        <p:cTn id="2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6" dur="26">
                                          <p:stCondLst>
                                            <p:cond delay="650"/>
                                          </p:stCondLst>
                                        </p:cTn>
                                        <p:tgtEl>
                                          <p:spTgt spid="5"/>
                                        </p:tgtEl>
                                      </p:cBhvr>
                                      <p:to x="100000" y="60000"/>
                                    </p:animScale>
                                    <p:animScale>
                                      <p:cBhvr>
                                        <p:cTn id="27" dur="166" decel="50000">
                                          <p:stCondLst>
                                            <p:cond delay="676"/>
                                          </p:stCondLst>
                                        </p:cTn>
                                        <p:tgtEl>
                                          <p:spTgt spid="5"/>
                                        </p:tgtEl>
                                      </p:cBhvr>
                                      <p:to x="100000" y="100000"/>
                                    </p:animScale>
                                    <p:animScale>
                                      <p:cBhvr>
                                        <p:cTn id="28" dur="26">
                                          <p:stCondLst>
                                            <p:cond delay="1312"/>
                                          </p:stCondLst>
                                        </p:cTn>
                                        <p:tgtEl>
                                          <p:spTgt spid="5"/>
                                        </p:tgtEl>
                                      </p:cBhvr>
                                      <p:to x="100000" y="80000"/>
                                    </p:animScale>
                                    <p:animScale>
                                      <p:cBhvr>
                                        <p:cTn id="29" dur="166" decel="50000">
                                          <p:stCondLst>
                                            <p:cond delay="1338"/>
                                          </p:stCondLst>
                                        </p:cTn>
                                        <p:tgtEl>
                                          <p:spTgt spid="5"/>
                                        </p:tgtEl>
                                      </p:cBhvr>
                                      <p:to x="100000" y="100000"/>
                                    </p:animScale>
                                    <p:animScale>
                                      <p:cBhvr>
                                        <p:cTn id="30" dur="26">
                                          <p:stCondLst>
                                            <p:cond delay="1642"/>
                                          </p:stCondLst>
                                        </p:cTn>
                                        <p:tgtEl>
                                          <p:spTgt spid="5"/>
                                        </p:tgtEl>
                                      </p:cBhvr>
                                      <p:to x="100000" y="90000"/>
                                    </p:animScale>
                                    <p:animScale>
                                      <p:cBhvr>
                                        <p:cTn id="31" dur="166" decel="50000">
                                          <p:stCondLst>
                                            <p:cond delay="1668"/>
                                          </p:stCondLst>
                                        </p:cTn>
                                        <p:tgtEl>
                                          <p:spTgt spid="5"/>
                                        </p:tgtEl>
                                      </p:cBhvr>
                                      <p:to x="100000" y="100000"/>
                                    </p:animScale>
                                    <p:animScale>
                                      <p:cBhvr>
                                        <p:cTn id="32" dur="26">
                                          <p:stCondLst>
                                            <p:cond delay="1808"/>
                                          </p:stCondLst>
                                        </p:cTn>
                                        <p:tgtEl>
                                          <p:spTgt spid="5"/>
                                        </p:tgtEl>
                                      </p:cBhvr>
                                      <p:to x="100000" y="95000"/>
                                    </p:animScale>
                                    <p:animScale>
                                      <p:cBhvr>
                                        <p:cTn id="33" dur="166" decel="50000">
                                          <p:stCondLst>
                                            <p:cond delay="1834"/>
                                          </p:stCondLst>
                                        </p:cTn>
                                        <p:tgtEl>
                                          <p:spTgt spid="5"/>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3">
                                            <p:txEl>
                                              <p:pRg st="1" end="1"/>
                                            </p:txEl>
                                          </p:spTgt>
                                        </p:tgtEl>
                                        <p:attrNameLst>
                                          <p:attrName>style.visibility</p:attrName>
                                        </p:attrNameLst>
                                      </p:cBhvr>
                                      <p:to>
                                        <p:strVal val="visible"/>
                                      </p:to>
                                    </p:set>
                                    <p:animEffect transition="in" filter="circle(in)">
                                      <p:cBhvr>
                                        <p:cTn id="38"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8524C-1F26-4E5B-B389-765DDCBDBAB4}"/>
              </a:ext>
            </a:extLst>
          </p:cNvPr>
          <p:cNvSpPr>
            <a:spLocks noGrp="1"/>
          </p:cNvSpPr>
          <p:nvPr>
            <p:ph type="title"/>
          </p:nvPr>
        </p:nvSpPr>
        <p:spPr/>
        <p:txBody>
          <a:bodyPr>
            <a:normAutofit fontScale="90000"/>
          </a:bodyPr>
          <a:lstStyle/>
          <a:p>
            <a:r>
              <a:rPr lang="en-US" dirty="0"/>
              <a:t>How to separate Copper sulfate from water</a:t>
            </a:r>
            <a:endParaRPr lang="ar-EG" dirty="0"/>
          </a:p>
        </p:txBody>
      </p:sp>
      <p:pic>
        <p:nvPicPr>
          <p:cNvPr id="8" name="Content Placeholder 7">
            <a:extLst>
              <a:ext uri="{FF2B5EF4-FFF2-40B4-BE49-F238E27FC236}">
                <a16:creationId xmlns:a16="http://schemas.microsoft.com/office/drawing/2014/main" id="{ACA15620-65B8-454B-A96F-5BD5156ABBB2}"/>
              </a:ext>
            </a:extLst>
          </p:cNvPr>
          <p:cNvPicPr>
            <a:picLocks noGrp="1" noChangeAspect="1"/>
          </p:cNvPicPr>
          <p:nvPr>
            <p:ph sz="half" idx="1"/>
          </p:nvPr>
        </p:nvPicPr>
        <p:blipFill rotWithShape="1">
          <a:blip r:embed="rId2"/>
          <a:srcRect l="25160" r="24387"/>
          <a:stretch/>
        </p:blipFill>
        <p:spPr>
          <a:xfrm>
            <a:off x="677333" y="2160589"/>
            <a:ext cx="4021276" cy="4058619"/>
          </a:xfrm>
          <a:prstGeom prst="rect">
            <a:avLst/>
          </a:prstGeom>
        </p:spPr>
      </p:pic>
      <p:sp>
        <p:nvSpPr>
          <p:cNvPr id="5" name="Content Placeholder 4">
            <a:extLst>
              <a:ext uri="{FF2B5EF4-FFF2-40B4-BE49-F238E27FC236}">
                <a16:creationId xmlns:a16="http://schemas.microsoft.com/office/drawing/2014/main" id="{3C0C3E11-A4C7-41D3-84AB-C3FD8FDB93C9}"/>
              </a:ext>
            </a:extLst>
          </p:cNvPr>
          <p:cNvSpPr>
            <a:spLocks noGrp="1"/>
          </p:cNvSpPr>
          <p:nvPr>
            <p:ph sz="half" idx="2"/>
          </p:nvPr>
        </p:nvSpPr>
        <p:spPr>
          <a:xfrm>
            <a:off x="5089970" y="2160589"/>
            <a:ext cx="4419790" cy="3880773"/>
          </a:xfrm>
        </p:spPr>
        <p:txBody>
          <a:bodyPr>
            <a:normAutofit lnSpcReduction="10000"/>
          </a:bodyPr>
          <a:lstStyle/>
          <a:p>
            <a:pPr algn="l" rtl="0"/>
            <a:r>
              <a:rPr lang="en-US" sz="2800" dirty="0"/>
              <a:t>The evaporating dish contains a mixture of water and copper sulfate.</a:t>
            </a:r>
          </a:p>
          <a:p>
            <a:pPr algn="l" rtl="0"/>
            <a:r>
              <a:rPr lang="en-US" sz="2800" dirty="0"/>
              <a:t>By heating, water will be evaporated and leaves the copper sulfate in the evaporating dish</a:t>
            </a:r>
            <a:endParaRPr lang="ar-EG" sz="2800" dirty="0"/>
          </a:p>
        </p:txBody>
      </p:sp>
    </p:spTree>
    <p:extLst>
      <p:ext uri="{BB962C8B-B14F-4D97-AF65-F5344CB8AC3E}">
        <p14:creationId xmlns:p14="http://schemas.microsoft.com/office/powerpoint/2010/main" val="36152824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Savon</Template>
  <TotalTime>228</TotalTime>
  <Words>356</Words>
  <Application>Microsoft Office PowerPoint</Application>
  <PresentationFormat>Widescreen</PresentationFormat>
  <Paragraphs>31</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Century Gothic</vt:lpstr>
      <vt:lpstr>Garamond</vt:lpstr>
      <vt:lpstr>Savon</vt:lpstr>
      <vt:lpstr> Using the properties of materials to separate mixtures</vt:lpstr>
      <vt:lpstr>Objectives:</vt:lpstr>
      <vt:lpstr>Pre-Assessment</vt:lpstr>
      <vt:lpstr>PowerPoint Presentation</vt:lpstr>
      <vt:lpstr>Tools and Equipment you have to know</vt:lpstr>
      <vt:lpstr>Tools and Equipment you have to know</vt:lpstr>
      <vt:lpstr>Test yourself!</vt:lpstr>
      <vt:lpstr>Separating mixtures</vt:lpstr>
      <vt:lpstr>How to separate Copper sulfate from water</vt:lpstr>
      <vt:lpstr>How to separate food dye and water?</vt:lpstr>
      <vt:lpstr>A condenser is used to separate mixtures of two liquids.</vt:lpstr>
      <vt:lpstr>Separating food dye and water</vt:lpstr>
      <vt:lpstr>Condenser Technique</vt:lpstr>
      <vt:lpstr>PowerPoint Presentation</vt:lpstr>
      <vt:lpstr>PowerPoint Presentation</vt:lpstr>
      <vt:lpstr>How to separate sandy, and salty water?</vt:lpstr>
      <vt:lpstr>Example 2: Mixture of water, sand and iron filling.</vt:lpstr>
      <vt:lpstr>Let's play </vt:lpstr>
      <vt:lpstr>PowerPoint Presentation</vt:lpstr>
      <vt:lpstr>PowerPoint Presentation</vt:lpstr>
      <vt:lpstr>PowerPoint Presentation</vt:lpstr>
      <vt:lpstr>Let's have fun!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5: Properties of materials Lesson 4: Using the properties of materials to separate mixtures</dc:title>
  <dc:creator>حبيبة ابراهيم ابراهيم رجب محمد مصطفى</dc:creator>
  <cp:lastModifiedBy>Eman Zidan</cp:lastModifiedBy>
  <cp:revision>14</cp:revision>
  <dcterms:created xsi:type="dcterms:W3CDTF">2022-01-28T19:34:47Z</dcterms:created>
  <dcterms:modified xsi:type="dcterms:W3CDTF">2024-01-18T12:02:32Z</dcterms:modified>
</cp:coreProperties>
</file>