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3"/>
    <p:sldId id="263" r:id="rId4"/>
    <p:sldId id="264" r:id="rId5"/>
    <p:sldId id="298" r:id="rId6"/>
    <p:sldId id="299" r:id="rId7"/>
    <p:sldId id="312" r:id="rId8"/>
    <p:sldId id="313" r:id="rId9"/>
    <p:sldId id="256" r:id="rId10"/>
    <p:sldId id="288" r:id="rId11"/>
    <p:sldId id="326" r:id="rId12"/>
    <p:sldId id="290" r:id="rId13"/>
    <p:sldId id="285" r:id="rId14"/>
    <p:sldId id="297" r:id="rId15"/>
    <p:sldId id="261" r:id="rId16"/>
    <p:sldId id="289" r:id="rId17"/>
    <p:sldId id="286" r:id="rId18"/>
    <p:sldId id="287" r:id="rId19"/>
    <p:sldId id="311" r:id="rId20"/>
    <p:sldId id="325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D93"/>
    <a:srgbClr val="095C91"/>
    <a:srgbClr val="095B90"/>
    <a:srgbClr val="095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8000" b="1"/>
              <a:t>Activity Time</a:t>
            </a:r>
            <a:r>
              <a:rPr lang="en-US"/>
              <a:t>.</a:t>
            </a:r>
            <a:endParaRPr lang="en-US"/>
          </a:p>
        </p:txBody>
      </p:sp>
      <p:pic>
        <p:nvPicPr>
          <p:cNvPr id="5" name="Content Placeholder 4" descr="5a31492a-7ee3-40cf-992c-2ae4bc6af565"/>
          <p:cNvPicPr>
            <a:picLocks noChangeAspect="1"/>
          </p:cNvPicPr>
          <p:nvPr>
            <p:ph idx="1"/>
          </p:nvPr>
        </p:nvPicPr>
        <p:blipFill>
          <a:blip r:embed="rId1"/>
          <a:srcRect t="21042"/>
          <a:stretch>
            <a:fillRect/>
          </a:stretch>
        </p:blipFill>
        <p:spPr>
          <a:xfrm>
            <a:off x="948690" y="1236345"/>
            <a:ext cx="10293985" cy="55098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44220" y="192405"/>
            <a:ext cx="10897235" cy="61036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7565" y="365125"/>
            <a:ext cx="10715625" cy="5659755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10095865" y="544195"/>
            <a:ext cx="1357630" cy="1257300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" y="148590"/>
            <a:ext cx="11525250" cy="5927725"/>
          </a:xfrm>
          <a:prstGeom prst="rect">
            <a:avLst/>
          </a:prstGeom>
          <a:ln>
            <a:solidFill>
              <a:srgbClr val="095B90"/>
            </a:solidFill>
          </a:ln>
        </p:spPr>
      </p:pic>
      <p:sp>
        <p:nvSpPr>
          <p:cNvPr id="7" name="Rectangles 6"/>
          <p:cNvSpPr/>
          <p:nvPr/>
        </p:nvSpPr>
        <p:spPr>
          <a:xfrm>
            <a:off x="10260330" y="256540"/>
            <a:ext cx="1498600" cy="1435100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/>
          <p:nvPr>
            <p:ph sz="half"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40335" y="231140"/>
            <a:ext cx="11911965" cy="5945505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10454005" y="365125"/>
            <a:ext cx="1464945" cy="1390650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l"/>
            <a:r>
              <a:rPr lang="en-US" sz="9600" b="1"/>
              <a:t>      </a:t>
            </a:r>
            <a:endParaRPr lang="en-US" sz="9600" b="1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279525" y="535305"/>
            <a:ext cx="10223500" cy="556387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10104120" y="675640"/>
            <a:ext cx="1249680" cy="1257300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8660" y="278765"/>
            <a:ext cx="10575290" cy="582295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9923145" y="433705"/>
            <a:ext cx="1249680" cy="1332230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349375" y="570865"/>
            <a:ext cx="10041890" cy="505206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10104755" y="725805"/>
            <a:ext cx="1145540" cy="1226185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1335" y="456565"/>
            <a:ext cx="10974705" cy="5346065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9932035" y="575945"/>
            <a:ext cx="1234440" cy="1268095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47445" y="578485"/>
            <a:ext cx="10310495" cy="5332095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10125710" y="676275"/>
            <a:ext cx="1104900" cy="1334135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75640" y="336550"/>
            <a:ext cx="10412730" cy="575056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9723755" y="336550"/>
            <a:ext cx="1364615" cy="1430020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70" y="160020"/>
            <a:ext cx="10515600" cy="1325563"/>
          </a:xfrm>
        </p:spPr>
        <p:txBody>
          <a:bodyPr>
            <a:normAutofit/>
          </a:bodyPr>
          <a:p>
            <a:pPr algn="ctr"/>
            <a:r>
              <a:rPr lang="en-US"/>
              <a:t>Singular and Plural Nouns</a:t>
            </a:r>
            <a:endParaRPr lang="en-US"/>
          </a:p>
        </p:txBody>
      </p:sp>
      <p:sp>
        <p:nvSpPr>
          <p:cNvPr id="112" name="Text Box 111"/>
          <p:cNvSpPr txBox="1"/>
          <p:nvPr/>
        </p:nvSpPr>
        <p:spPr>
          <a:xfrm>
            <a:off x="503555" y="1485900"/>
            <a:ext cx="10516235" cy="4841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r>
              <a:rPr lang="en-US" sz="3200"/>
              <a:t>Activity 1</a:t>
            </a:r>
            <a:endParaRPr lang="en-US" sz="3200"/>
          </a:p>
          <a:p>
            <a:pPr indent="0" algn="ctr"/>
            <a:endParaRPr lang="en-US" sz="3200"/>
          </a:p>
          <a:p>
            <a:pPr indent="0"/>
            <a:r>
              <a:rPr lang="en-US" sz="3200"/>
              <a:t>Plural nouns with -es</a:t>
            </a:r>
            <a:endParaRPr lang="en-US" sz="3200"/>
          </a:p>
          <a:p>
            <a:pPr indent="0"/>
            <a:r>
              <a:rPr lang="en-US" sz="3200"/>
              <a:t>Activity 1.</a:t>
            </a:r>
            <a:endParaRPr lang="en-US" sz="3200"/>
          </a:p>
          <a:p>
            <a:pPr indent="0"/>
            <a:r>
              <a:rPr lang="en-US" sz="3200"/>
              <a:t>Individual work.</a:t>
            </a:r>
            <a:endParaRPr lang="en-US" sz="3200"/>
          </a:p>
          <a:p>
            <a:pPr indent="0"/>
            <a:endParaRPr lang="en-US" sz="3200"/>
          </a:p>
          <a:p>
            <a:pPr indent="0"/>
            <a:r>
              <a:rPr lang="en-US" sz="3200"/>
              <a:t>Have students assemble a flower to represent the -es and the endings of nouns  that take -es</a:t>
            </a:r>
            <a:endParaRPr lang="en-US" sz="3200"/>
          </a:p>
        </p:txBody>
      </p:sp>
      <p:sp>
        <p:nvSpPr>
          <p:cNvPr id="5" name="Text Box 4"/>
          <p:cNvSpPr txBox="1"/>
          <p:nvPr/>
        </p:nvSpPr>
        <p:spPr>
          <a:xfrm>
            <a:off x="2054860" y="4959668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/>
          </a:p>
        </p:txBody>
      </p:sp>
      <p:sp>
        <p:nvSpPr>
          <p:cNvPr id="6" name="Content Placeholder 5"/>
          <p:cNvSpPr/>
          <p:nvPr>
            <p:ph idx="1"/>
          </p:nvPr>
        </p:nvSpPr>
        <p:spPr>
          <a:xfrm>
            <a:off x="65405" y="2886075"/>
            <a:ext cx="10515600" cy="4351338"/>
          </a:xfrm>
        </p:spPr>
        <p:txBody>
          <a:bodyPr/>
          <a:p>
            <a:r>
              <a:rPr lang="en-US"/>
              <a:t>                                                             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17"/>
          <p:cNvPicPr>
            <a:picLocks noGrp="1" noChangeAspect="1"/>
          </p:cNvPicPr>
          <p:nvPr isPhoto="1">
            <p:ph sz="half" idx="2"/>
          </p:nvPr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6"/>
          <a:stretch>
            <a:fillRect/>
          </a:stretch>
        </p:blipFill>
        <p:spPr>
          <a:xfrm>
            <a:off x="1520190" y="394970"/>
            <a:ext cx="7887335" cy="4419600"/>
          </a:xfrm>
          <a:prstGeom prst="rect">
            <a:avLst/>
          </a:prstGeom>
        </p:spPr>
      </p:pic>
      <p:sp>
        <p:nvSpPr>
          <p:cNvPr id="8" name="Rectangles 7"/>
          <p:cNvSpPr/>
          <p:nvPr/>
        </p:nvSpPr>
        <p:spPr>
          <a:xfrm>
            <a:off x="8236585" y="525145"/>
            <a:ext cx="1104900" cy="1020445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en-US" b="1"/>
            </a:br>
            <a:endParaRPr 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79445" y="235585"/>
            <a:ext cx="6045835" cy="617982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894070" y="1809750"/>
            <a:ext cx="919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393690" y="735965"/>
            <a:ext cx="919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377940" y="735965"/>
            <a:ext cx="919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135495" y="1319530"/>
            <a:ext cx="919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059930" y="2152650"/>
            <a:ext cx="919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6486525" y="2845435"/>
            <a:ext cx="919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zz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480685" y="2736215"/>
            <a:ext cx="919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474845" y="2261870"/>
            <a:ext cx="919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4561205" y="1319530"/>
            <a:ext cx="919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50570" y="1355090"/>
            <a:ext cx="101238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3600"/>
          </a:p>
          <a:p>
            <a:endParaRPr lang="en-US" sz="3600"/>
          </a:p>
        </p:txBody>
      </p:sp>
      <p:sp>
        <p:nvSpPr>
          <p:cNvPr id="100" name="Text Box 99"/>
          <p:cNvSpPr txBox="1"/>
          <p:nvPr/>
        </p:nvSpPr>
        <p:spPr>
          <a:xfrm>
            <a:off x="1016000" y="297815"/>
            <a:ext cx="10206990" cy="3834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Activity 2: Pair Work Build a sentence with -es words using word cards.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Using Whiteboards and Markers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50570" y="1602105"/>
            <a:ext cx="10226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 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737870" y="2575560"/>
            <a:ext cx="8755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3200"/>
          </a:p>
          <a:p>
            <a:endParaRPr lang="en-US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685" y="187960"/>
            <a:ext cx="10145395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2085" y="97790"/>
            <a:ext cx="9307830" cy="66624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0730" y="234950"/>
            <a:ext cx="10799445" cy="62344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795" y="407670"/>
            <a:ext cx="10274935" cy="59455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13360"/>
            <a:ext cx="11052810" cy="62877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WPS Presentation</Application>
  <PresentationFormat>Widescreen</PresentationFormat>
  <Paragraphs>55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Calibri</vt:lpstr>
      <vt:lpstr>Calibri Light</vt:lpstr>
      <vt:lpstr>Microsoft YaHei</vt:lpstr>
      <vt:lpstr>Arial Unicode MS</vt:lpstr>
      <vt:lpstr>Office Theme</vt:lpstr>
      <vt:lpstr>Activity Time.</vt:lpstr>
      <vt:lpstr>Singular and Plural Nouns</vt:lpstr>
      <vt:lpstr> Singular and Plural sorting cards:  </vt:lpstr>
      <vt:lpstr> 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lenovo</cp:lastModifiedBy>
  <cp:revision>15</cp:revision>
  <dcterms:created xsi:type="dcterms:W3CDTF">2023-12-25T20:39:00Z</dcterms:created>
  <dcterms:modified xsi:type="dcterms:W3CDTF">2024-02-24T12:08:11Z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1378C2CC171648569695C6FCD085D9D0_13</vt:lpwstr>
  </property>
  <property fmtid="{D5CDD505-2E9C-101B-9397-08002B2CF9AE}" pid="3" name="KSOProductBuildVer">
    <vt:lpwstr>1033-12.2.0.13431</vt:lpwstr>
  </property>
</Properties>
</file>