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3" r:id="rId2"/>
    <p:sldId id="315" r:id="rId3"/>
    <p:sldId id="344" r:id="rId4"/>
    <p:sldId id="342" r:id="rId5"/>
    <p:sldId id="359" r:id="rId6"/>
    <p:sldId id="339" r:id="rId7"/>
    <p:sldId id="338" r:id="rId8"/>
    <p:sldId id="347" r:id="rId9"/>
    <p:sldId id="349" r:id="rId10"/>
    <p:sldId id="257" r:id="rId11"/>
    <p:sldId id="304" r:id="rId12"/>
    <p:sldId id="305" r:id="rId13"/>
    <p:sldId id="296" r:id="rId14"/>
    <p:sldId id="356" r:id="rId15"/>
    <p:sldId id="360" r:id="rId16"/>
    <p:sldId id="353" r:id="rId17"/>
    <p:sldId id="354" r:id="rId18"/>
    <p:sldId id="285" r:id="rId19"/>
    <p:sldId id="355" r:id="rId20"/>
    <p:sldId id="273" r:id="rId21"/>
    <p:sldId id="259" r:id="rId22"/>
    <p:sldId id="352" r:id="rId23"/>
    <p:sldId id="350" r:id="rId24"/>
    <p:sldId id="351" r:id="rId25"/>
    <p:sldId id="361" r:id="rId26"/>
    <p:sldId id="362" r:id="rId27"/>
    <p:sldId id="346" r:id="rId28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4660"/>
  </p:normalViewPr>
  <p:slideViewPr>
    <p:cSldViewPr>
      <p:cViewPr varScale="1">
        <p:scale>
          <a:sx n="81" d="100"/>
          <a:sy n="81" d="100"/>
        </p:scale>
        <p:origin x="80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60DA7-42F3-41D2-B1BB-C312D86019CA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3C291-5CD9-4051-ADCF-BC54ECA12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1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NOTES:</a:t>
            </a:r>
            <a:r>
              <a:rPr lang="en-GB" b="0" dirty="0"/>
              <a:t> This</a:t>
            </a:r>
            <a:r>
              <a:rPr lang="en-GB" b="0" baseline="0" dirty="0"/>
              <a:t> lesson includes plenaries throughout in order to fulfil Ofsted requirements. If you don’t want to use them, please </a:t>
            </a:r>
            <a:r>
              <a:rPr lang="en-GB" b="0" u="sng" baseline="0" dirty="0"/>
              <a:t>do not</a:t>
            </a:r>
            <a:r>
              <a:rPr lang="en-GB" b="0" u="none" baseline="0" dirty="0"/>
              <a:t> delete them from this file, but save your own copy. Sorry to have a pre-emptive moan.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3C291-5CD9-4051-ADCF-BC54ECA129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AD1-9CB2-4B5C-9FED-C3AB09DAB3D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DEFC-595A-442D-B1AB-721B0DBC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87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AD1-9CB2-4B5C-9FED-C3AB09DAB3D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DEFC-595A-442D-B1AB-721B0DBC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96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AD1-9CB2-4B5C-9FED-C3AB09DAB3D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DEFC-595A-442D-B1AB-721B0DBC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0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AD1-9CB2-4B5C-9FED-C3AB09DAB3D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DEFC-595A-442D-B1AB-721B0DBC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5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AD1-9CB2-4B5C-9FED-C3AB09DAB3D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DEFC-595A-442D-B1AB-721B0DBC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14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AD1-9CB2-4B5C-9FED-C3AB09DAB3D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DEFC-595A-442D-B1AB-721B0DBC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60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AD1-9CB2-4B5C-9FED-C3AB09DAB3D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DEFC-595A-442D-B1AB-721B0DBC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72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AD1-9CB2-4B5C-9FED-C3AB09DAB3D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DEFC-595A-442D-B1AB-721B0DBC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2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AD1-9CB2-4B5C-9FED-C3AB09DAB3D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DEFC-595A-442D-B1AB-721B0DBC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75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AD1-9CB2-4B5C-9FED-C3AB09DAB3D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DEFC-595A-442D-B1AB-721B0DBC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35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EAD1-9CB2-4B5C-9FED-C3AB09DAB3D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DEFC-595A-442D-B1AB-721B0DBC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45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DEAD1-9CB2-4B5C-9FED-C3AB09DAB3D5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3DEFC-595A-442D-B1AB-721B0DBC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09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CAKE3RHZi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EGxdH_6Jbb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class-clips-video/english-ks1-ks2-how-to-write-a-persuasive-text/zkcfbd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408FA-D86A-4B4B-90EC-7AA9CC9C2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88640"/>
            <a:ext cx="8928992" cy="632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3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484784"/>
            <a:ext cx="8229600" cy="4896544"/>
          </a:xfrm>
        </p:spPr>
        <p:txBody>
          <a:bodyPr>
            <a:normAutofit/>
          </a:bodyPr>
          <a:lstStyle/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Note down </a:t>
            </a:r>
            <a:r>
              <a:rPr lang="en-GB" sz="2400" b="1" dirty="0">
                <a:latin typeface="Comic Sans MS" pitchFamily="66" charset="0"/>
              </a:rPr>
              <a:t>five</a:t>
            </a:r>
            <a:r>
              <a:rPr lang="en-GB" sz="2400" dirty="0">
                <a:latin typeface="Comic Sans MS" pitchFamily="66" charset="0"/>
              </a:rPr>
              <a:t> adjectives and </a:t>
            </a:r>
            <a:r>
              <a:rPr lang="en-GB" sz="2400" b="1" dirty="0">
                <a:latin typeface="Comic Sans MS" pitchFamily="66" charset="0"/>
              </a:rPr>
              <a:t>three </a:t>
            </a:r>
            <a:r>
              <a:rPr lang="en-GB" sz="2400" dirty="0">
                <a:latin typeface="Comic Sans MS" pitchFamily="66" charset="0"/>
              </a:rPr>
              <a:t>verbs that could be used when describing this picture.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itchFamily="66" charset="0"/>
              </a:rPr>
              <a:t>Look at the image below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700" y="1628800"/>
            <a:ext cx="5400600" cy="3857572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FF4F152-7DA8-4906-9584-BA313E48BCA0}"/>
              </a:ext>
            </a:extLst>
          </p:cNvPr>
          <p:cNvSpPr txBox="1">
            <a:spLocks/>
          </p:cNvSpPr>
          <p:nvPr/>
        </p:nvSpPr>
        <p:spPr>
          <a:xfrm>
            <a:off x="1981200" y="116632"/>
            <a:ext cx="8229600" cy="6340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40000"/>
                </a:schemeClr>
              </a:gs>
              <a:gs pos="50000">
                <a:schemeClr val="accent1">
                  <a:tint val="44500"/>
                  <a:satMod val="160000"/>
                  <a:lumMod val="63000"/>
                </a:schemeClr>
              </a:gs>
              <a:gs pos="100000">
                <a:schemeClr val="accent1">
                  <a:tint val="23500"/>
                  <a:satMod val="160000"/>
                  <a:lumMod val="80000"/>
                </a:schemeClr>
              </a:gs>
            </a:gsLst>
            <a:lin ang="5400000" scaled="0"/>
          </a:gra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Objective: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DE5BB-30D8-4DCF-93A1-17EC97C43A11}"/>
              </a:ext>
            </a:extLst>
          </p:cNvPr>
          <p:cNvSpPr txBox="1"/>
          <p:nvPr/>
        </p:nvSpPr>
        <p:spPr>
          <a:xfrm>
            <a:off x="695400" y="2348880"/>
            <a:ext cx="1684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Adjective – </a:t>
            </a:r>
          </a:p>
          <a:p>
            <a:r>
              <a:rPr lang="en-US" dirty="0"/>
              <a:t>describing word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3826C2-A40A-4060-A605-9B3C09F725D8}"/>
              </a:ext>
            </a:extLst>
          </p:cNvPr>
          <p:cNvSpPr txBox="1"/>
          <p:nvPr/>
        </p:nvSpPr>
        <p:spPr>
          <a:xfrm>
            <a:off x="10056440" y="2210380"/>
            <a:ext cx="1303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Verb – </a:t>
            </a:r>
          </a:p>
          <a:p>
            <a:r>
              <a:rPr lang="en-US" dirty="0"/>
              <a:t>a doing or </a:t>
            </a:r>
          </a:p>
          <a:p>
            <a:r>
              <a:rPr lang="en-US" dirty="0"/>
              <a:t>action word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49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615776"/>
              </p:ext>
            </p:extLst>
          </p:nvPr>
        </p:nvGraphicFramePr>
        <p:xfrm>
          <a:off x="695400" y="1052736"/>
          <a:ext cx="10801199" cy="551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0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0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325">
                <a:tc>
                  <a:txBody>
                    <a:bodyPr/>
                    <a:lstStyle/>
                    <a:p>
                      <a:r>
                        <a:rPr lang="en-GB" dirty="0"/>
                        <a:t>Language 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Why has the author done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Alliteration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Opinions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Rhetorical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Emotive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Statistics</a:t>
                      </a:r>
                      <a:r>
                        <a:rPr lang="en-GB" baseline="0" dirty="0"/>
                        <a:t> and speech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Triple/ threes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1" name="Rectangle 100">
            <a:extLst>
              <a:ext uri="{FF2B5EF4-FFF2-40B4-BE49-F238E27FC236}">
                <a16:creationId xmlns:a16="http://schemas.microsoft.com/office/drawing/2014/main" id="{CBA337D5-D56F-4E96-B9CF-597A87134952}"/>
              </a:ext>
            </a:extLst>
          </p:cNvPr>
          <p:cNvSpPr/>
          <p:nvPr/>
        </p:nvSpPr>
        <p:spPr>
          <a:xfrm>
            <a:off x="479376" y="1030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To persuade people to come to our theme park we might use </a:t>
            </a:r>
          </a:p>
          <a:p>
            <a:r>
              <a:rPr lang="en-GB" dirty="0">
                <a:solidFill>
                  <a:srgbClr val="FF0000"/>
                </a:solidFill>
              </a:rPr>
              <a:t>A FOREST</a:t>
            </a:r>
            <a:r>
              <a:rPr lang="en-GB" dirty="0"/>
              <a:t>. Have you heard of this before? </a:t>
            </a:r>
          </a:p>
        </p:txBody>
      </p:sp>
    </p:spTree>
    <p:extLst>
      <p:ext uri="{BB962C8B-B14F-4D97-AF65-F5344CB8AC3E}">
        <p14:creationId xmlns:p14="http://schemas.microsoft.com/office/powerpoint/2010/main" val="299320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873939"/>
              </p:ext>
            </p:extLst>
          </p:nvPr>
        </p:nvGraphicFramePr>
        <p:xfrm>
          <a:off x="1690708" y="116632"/>
          <a:ext cx="8964488" cy="659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2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867">
                <a:tc>
                  <a:txBody>
                    <a:bodyPr/>
                    <a:lstStyle/>
                    <a:p>
                      <a:r>
                        <a:rPr lang="en-GB" dirty="0"/>
                        <a:t>Persuasive</a:t>
                      </a:r>
                      <a:r>
                        <a:rPr lang="en-GB" baseline="0" dirty="0"/>
                        <a:t> language feature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937">
                <a:tc>
                  <a:txBody>
                    <a:bodyPr/>
                    <a:lstStyle/>
                    <a:p>
                      <a:r>
                        <a:rPr lang="en-GB" dirty="0"/>
                        <a:t>Alliteration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Words</a:t>
                      </a:r>
                      <a:r>
                        <a:rPr lang="en-GB" sz="1400" baseline="0" dirty="0"/>
                        <a:t> close together that each have the same sound at the start of the word. </a:t>
                      </a:r>
                      <a:r>
                        <a:rPr lang="en-GB" sz="1400" baseline="0" dirty="0" err="1"/>
                        <a:t>Eg</a:t>
                      </a:r>
                      <a:r>
                        <a:rPr lang="en-GB" sz="1400" baseline="0" dirty="0"/>
                        <a:t>. Fabulous flumes.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418">
                <a:tc>
                  <a:txBody>
                    <a:bodyPr/>
                    <a:lstStyle/>
                    <a:p>
                      <a:r>
                        <a:rPr lang="en-GB" dirty="0"/>
                        <a:t>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Things</a:t>
                      </a:r>
                      <a:r>
                        <a:rPr lang="en-GB" sz="1400" baseline="0" dirty="0"/>
                        <a:t> that have been proven and correct. </a:t>
                      </a:r>
                      <a:r>
                        <a:rPr lang="en-GB" sz="1400" baseline="0" dirty="0" err="1"/>
                        <a:t>Eg</a:t>
                      </a:r>
                      <a:r>
                        <a:rPr lang="en-GB" sz="1400" baseline="0" dirty="0"/>
                        <a:t>. A recent survey conducted showed that teenagers spend most of their weekends at theme parks.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867">
                <a:tc>
                  <a:txBody>
                    <a:bodyPr/>
                    <a:lstStyle/>
                    <a:p>
                      <a:r>
                        <a:rPr lang="en-GB" dirty="0"/>
                        <a:t>Opinions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The writer’s opinion. </a:t>
                      </a:r>
                      <a:r>
                        <a:rPr lang="en-GB" sz="1400" dirty="0" err="1"/>
                        <a:t>Eg</a:t>
                      </a:r>
                      <a:r>
                        <a:rPr lang="en-GB" sz="1400" dirty="0"/>
                        <a:t>. This is the best park you will ever visit!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867">
                <a:tc>
                  <a:txBody>
                    <a:bodyPr/>
                    <a:lstStyle/>
                    <a:p>
                      <a:r>
                        <a:rPr lang="en-GB" dirty="0"/>
                        <a:t>Rhetorical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 question that</a:t>
                      </a:r>
                      <a:r>
                        <a:rPr lang="en-GB" sz="1400" baseline="0" dirty="0"/>
                        <a:t> doesn’t require an answer from the reader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7937">
                <a:tc>
                  <a:txBody>
                    <a:bodyPr/>
                    <a:lstStyle/>
                    <a:p>
                      <a:r>
                        <a:rPr lang="en-GB" dirty="0"/>
                        <a:t>Emotive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Words that play on the readers’ emotions. </a:t>
                      </a:r>
                      <a:r>
                        <a:rPr lang="en-GB" sz="1400" dirty="0" err="1"/>
                        <a:t>Eg</a:t>
                      </a:r>
                      <a:r>
                        <a:rPr lang="en-GB" sz="1400" baseline="0" dirty="0"/>
                        <a:t>. Would you want your child to miss out on a fun day?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9418">
                <a:tc>
                  <a:txBody>
                    <a:bodyPr/>
                    <a:lstStyle/>
                    <a:p>
                      <a:r>
                        <a:rPr lang="en-GB" dirty="0"/>
                        <a:t>Statistics/ 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Statistics:</a:t>
                      </a:r>
                      <a:r>
                        <a:rPr lang="en-GB" sz="1400" baseline="0" dirty="0"/>
                        <a:t> Using numbers to prove a point. </a:t>
                      </a:r>
                      <a:r>
                        <a:rPr lang="en-GB" sz="1400" baseline="0" dirty="0" err="1"/>
                        <a:t>Eg</a:t>
                      </a:r>
                      <a:r>
                        <a:rPr lang="en-GB" sz="1400" baseline="0" dirty="0"/>
                        <a:t>. 86% of people who came to the theme park said they would return again.</a:t>
                      </a:r>
                    </a:p>
                    <a:p>
                      <a:r>
                        <a:rPr lang="en-GB" sz="1400" baseline="0" dirty="0"/>
                        <a:t>Speech: Using other opinions to persuade.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0039">
                <a:tc>
                  <a:txBody>
                    <a:bodyPr/>
                    <a:lstStyle/>
                    <a:p>
                      <a:r>
                        <a:rPr lang="en-GB" dirty="0"/>
                        <a:t>Triple/Three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Triple: Repeating a word or phrase three times for effect.</a:t>
                      </a:r>
                    </a:p>
                    <a:p>
                      <a:r>
                        <a:rPr lang="en-GB" sz="1400" dirty="0"/>
                        <a:t>Three: Listing three examples for</a:t>
                      </a:r>
                      <a:r>
                        <a:rPr lang="en-GB" sz="1400" baseline="0" dirty="0"/>
                        <a:t> emphasis. </a:t>
                      </a:r>
                      <a:r>
                        <a:rPr lang="en-GB" sz="1400" baseline="0" dirty="0" err="1"/>
                        <a:t>Eg</a:t>
                      </a:r>
                      <a:r>
                        <a:rPr lang="en-GB" sz="1400" baseline="0" dirty="0"/>
                        <a:t>. We have fantastic food, amazing rides and cool animals.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860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/>
          <p:cNvSpPr txBox="1">
            <a:spLocks/>
          </p:cNvSpPr>
          <p:nvPr/>
        </p:nvSpPr>
        <p:spPr>
          <a:xfrm>
            <a:off x="335360" y="294564"/>
            <a:ext cx="2250617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Group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253632"/>
              </p:ext>
            </p:extLst>
          </p:nvPr>
        </p:nvGraphicFramePr>
        <p:xfrm>
          <a:off x="191344" y="1124744"/>
          <a:ext cx="11665296" cy="5307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925">
                <a:tc>
                  <a:txBody>
                    <a:bodyPr/>
                    <a:lstStyle/>
                    <a:p>
                      <a:r>
                        <a:rPr lang="en-GB" dirty="0"/>
                        <a:t>Leaflet</a:t>
                      </a:r>
                      <a:r>
                        <a:rPr lang="en-GB" baseline="0" dirty="0"/>
                        <a:t> feature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Match the examples to the features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925">
                <a:tc>
                  <a:txBody>
                    <a:bodyPr/>
                    <a:lstStyle/>
                    <a:p>
                      <a:r>
                        <a:rPr lang="en-GB" dirty="0"/>
                        <a:t>Alliteration </a:t>
                      </a:r>
                    </a:p>
                    <a:p>
                      <a:r>
                        <a:rPr lang="en-GB" dirty="0"/>
                        <a:t>(repetition of start sound)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 have the best rides, the best food,</a:t>
                      </a:r>
                      <a:r>
                        <a:rPr lang="en-GB" baseline="0" dirty="0"/>
                        <a:t> the best service.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736">
                <a:tc>
                  <a:txBody>
                    <a:bodyPr/>
                    <a:lstStyle/>
                    <a:p>
                      <a:r>
                        <a:rPr lang="en-GB" dirty="0"/>
                        <a:t>Facts</a:t>
                      </a:r>
                    </a:p>
                    <a:p>
                      <a:r>
                        <a:rPr lang="en-GB" dirty="0"/>
                        <a:t>(something which is proven to be true)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Come</a:t>
                      </a:r>
                      <a:r>
                        <a:rPr lang="en-GB" baseline="0" dirty="0"/>
                        <a:t> and enjoy the world’s scariest ride. You will jump out of your seats!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925">
                <a:tc>
                  <a:txBody>
                    <a:bodyPr/>
                    <a:lstStyle/>
                    <a:p>
                      <a:r>
                        <a:rPr lang="en-GB" dirty="0"/>
                        <a:t>Opinion</a:t>
                      </a:r>
                    </a:p>
                    <a:p>
                      <a:r>
                        <a:rPr lang="en-GB" dirty="0"/>
                        <a:t>(what someone thinks is true)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“We</a:t>
                      </a:r>
                      <a:r>
                        <a:rPr lang="en-GB" baseline="0" dirty="0"/>
                        <a:t> had an amazing time. The kids loved every second. I would definitely come back”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736">
                <a:tc>
                  <a:txBody>
                    <a:bodyPr/>
                    <a:lstStyle/>
                    <a:p>
                      <a:r>
                        <a:rPr lang="en-US" dirty="0"/>
                        <a:t>Rhetorical Question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This</a:t>
                      </a:r>
                      <a:r>
                        <a:rPr lang="en-GB" baseline="0" dirty="0"/>
                        <a:t> theme park has been voted number 1 in the country in a recent poll.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Emotive language/hyperbole</a:t>
                      </a:r>
                    </a:p>
                    <a:p>
                      <a:r>
                        <a:rPr lang="en-GB" baseline="0" dirty="0"/>
                        <a:t>(exaggeration !)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Do you dare ride?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736">
                <a:tc>
                  <a:txBody>
                    <a:bodyPr/>
                    <a:lstStyle/>
                    <a:p>
                      <a:r>
                        <a:rPr lang="en-GB" dirty="0"/>
                        <a:t>Statistics or speech “ “</a:t>
                      </a:r>
                    </a:p>
                    <a:p>
                      <a:r>
                        <a:rPr lang="en-GB" dirty="0"/>
                        <a:t>(what someone has said)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The</a:t>
                      </a:r>
                      <a:r>
                        <a:rPr lang="en-GB" baseline="0" dirty="0"/>
                        <a:t> Amazing Avalanche Accelerator 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1736">
                <a:tc>
                  <a:txBody>
                    <a:bodyPr/>
                    <a:lstStyle/>
                    <a:p>
                      <a:r>
                        <a:rPr lang="en-GB" dirty="0"/>
                        <a:t>Triple/threes</a:t>
                      </a:r>
                    </a:p>
                    <a:p>
                      <a:r>
                        <a:rPr lang="en-GB" dirty="0"/>
                        <a:t>(repetition 3 times)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This theme park is</a:t>
                      </a:r>
                      <a:r>
                        <a:rPr lang="en-GB" baseline="0" dirty="0"/>
                        <a:t> the best theme park you will ever go to.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F09A9C81-7F98-4FCA-A249-83CA8A81E40C}"/>
              </a:ext>
            </a:extLst>
          </p:cNvPr>
          <p:cNvSpPr txBox="1">
            <a:spLocks/>
          </p:cNvSpPr>
          <p:nvPr/>
        </p:nvSpPr>
        <p:spPr>
          <a:xfrm>
            <a:off x="2783632" y="208370"/>
            <a:ext cx="8229600" cy="6340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40000"/>
                </a:schemeClr>
              </a:gs>
              <a:gs pos="50000">
                <a:schemeClr val="accent1">
                  <a:tint val="44500"/>
                  <a:satMod val="160000"/>
                  <a:lumMod val="63000"/>
                </a:schemeClr>
              </a:gs>
              <a:gs pos="100000">
                <a:schemeClr val="accent1">
                  <a:tint val="23500"/>
                  <a:satMod val="160000"/>
                  <a:lumMod val="80000"/>
                </a:schemeClr>
              </a:gs>
            </a:gsLst>
            <a:lin ang="5400000" scaled="0"/>
          </a:gra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Objective: </a:t>
            </a:r>
            <a:r>
              <a:rPr lang="en-GB" sz="2000" u="sng" dirty="0">
                <a:solidFill>
                  <a:schemeClr val="bg1"/>
                </a:solidFill>
                <a:latin typeface="Comic Sans MS" pitchFamily="66" charset="0"/>
              </a:rPr>
              <a:t>To understand features of persuasive writing</a:t>
            </a: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3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C75905-5A5B-44F6-85F4-41A5A18CF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74909"/>
              </p:ext>
            </p:extLst>
          </p:nvPr>
        </p:nvGraphicFramePr>
        <p:xfrm>
          <a:off x="695400" y="1052736"/>
          <a:ext cx="10873208" cy="551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3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325">
                <a:tc>
                  <a:txBody>
                    <a:bodyPr/>
                    <a:lstStyle/>
                    <a:p>
                      <a:r>
                        <a:rPr lang="en-GB" dirty="0"/>
                        <a:t>Language 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Alliteration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Opinions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Rhetorical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Emotive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Statistics</a:t>
                      </a:r>
                      <a:r>
                        <a:rPr lang="en-GB" baseline="0" dirty="0"/>
                        <a:t> and speech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Triple/ threes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12F1AE4A-74BD-4BB3-87E7-239842F722A7}"/>
              </a:ext>
            </a:extLst>
          </p:cNvPr>
          <p:cNvSpPr txBox="1">
            <a:spLocks/>
          </p:cNvSpPr>
          <p:nvPr/>
        </p:nvSpPr>
        <p:spPr>
          <a:xfrm>
            <a:off x="2783632" y="208370"/>
            <a:ext cx="8229600" cy="6340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40000"/>
                </a:schemeClr>
              </a:gs>
              <a:gs pos="50000">
                <a:schemeClr val="accent1">
                  <a:tint val="44500"/>
                  <a:satMod val="160000"/>
                  <a:lumMod val="63000"/>
                </a:schemeClr>
              </a:gs>
              <a:gs pos="100000">
                <a:schemeClr val="accent1">
                  <a:tint val="23500"/>
                  <a:satMod val="160000"/>
                  <a:lumMod val="80000"/>
                </a:schemeClr>
              </a:gs>
            </a:gsLst>
            <a:lin ang="5400000" scaled="0"/>
          </a:gra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Objective: </a:t>
            </a:r>
            <a:r>
              <a:rPr lang="en-GB" sz="2000" u="sng" dirty="0">
                <a:solidFill>
                  <a:schemeClr val="bg1"/>
                </a:solidFill>
                <a:latin typeface="Comic Sans MS" pitchFamily="66" charset="0"/>
              </a:rPr>
              <a:t>To spot features of persuasive writing</a:t>
            </a: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106E01FD-FBA3-4CCA-9F66-EA13655C1AF8}"/>
              </a:ext>
            </a:extLst>
          </p:cNvPr>
          <p:cNvSpPr txBox="1">
            <a:spLocks/>
          </p:cNvSpPr>
          <p:nvPr/>
        </p:nvSpPr>
        <p:spPr>
          <a:xfrm>
            <a:off x="335360" y="294564"/>
            <a:ext cx="2250617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Group 2</a:t>
            </a:r>
          </a:p>
        </p:txBody>
      </p:sp>
    </p:spTree>
    <p:extLst>
      <p:ext uri="{BB962C8B-B14F-4D97-AF65-F5344CB8AC3E}">
        <p14:creationId xmlns:p14="http://schemas.microsoft.com/office/powerpoint/2010/main" val="287728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C75905-5A5B-44F6-85F4-41A5A18CF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677373"/>
              </p:ext>
            </p:extLst>
          </p:nvPr>
        </p:nvGraphicFramePr>
        <p:xfrm>
          <a:off x="695400" y="1052736"/>
          <a:ext cx="10801199" cy="551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0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0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325">
                <a:tc>
                  <a:txBody>
                    <a:bodyPr/>
                    <a:lstStyle/>
                    <a:p>
                      <a:r>
                        <a:rPr lang="en-GB" dirty="0"/>
                        <a:t>Language 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Why has the author done this? PEE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Alliteration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Opinions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Rhetorical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Emotive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Statistics</a:t>
                      </a:r>
                      <a:r>
                        <a:rPr lang="en-GB" baseline="0" dirty="0"/>
                        <a:t> and speech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en-GB" dirty="0"/>
                        <a:t>Triple/ threes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12F1AE4A-74BD-4BB3-87E7-239842F722A7}"/>
              </a:ext>
            </a:extLst>
          </p:cNvPr>
          <p:cNvSpPr txBox="1">
            <a:spLocks/>
          </p:cNvSpPr>
          <p:nvPr/>
        </p:nvSpPr>
        <p:spPr>
          <a:xfrm>
            <a:off x="2783632" y="208370"/>
            <a:ext cx="8229600" cy="6340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40000"/>
                </a:schemeClr>
              </a:gs>
              <a:gs pos="50000">
                <a:schemeClr val="accent1">
                  <a:tint val="44500"/>
                  <a:satMod val="160000"/>
                  <a:lumMod val="63000"/>
                </a:schemeClr>
              </a:gs>
              <a:gs pos="100000">
                <a:schemeClr val="accent1">
                  <a:tint val="23500"/>
                  <a:satMod val="160000"/>
                  <a:lumMod val="80000"/>
                </a:schemeClr>
              </a:gs>
            </a:gsLst>
            <a:lin ang="5400000" scaled="0"/>
          </a:gra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Objective: </a:t>
            </a:r>
            <a:r>
              <a:rPr lang="en-GB" sz="2000" u="sng" dirty="0">
                <a:solidFill>
                  <a:schemeClr val="bg1"/>
                </a:solidFill>
                <a:latin typeface="Comic Sans MS" pitchFamily="66" charset="0"/>
              </a:rPr>
              <a:t>To spot features of persuasive writing</a:t>
            </a: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106E01FD-FBA3-4CCA-9F66-EA13655C1AF8}"/>
              </a:ext>
            </a:extLst>
          </p:cNvPr>
          <p:cNvSpPr txBox="1">
            <a:spLocks/>
          </p:cNvSpPr>
          <p:nvPr/>
        </p:nvSpPr>
        <p:spPr>
          <a:xfrm>
            <a:off x="335360" y="294564"/>
            <a:ext cx="2250617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Group 3</a:t>
            </a:r>
          </a:p>
        </p:txBody>
      </p:sp>
    </p:spTree>
    <p:extLst>
      <p:ext uri="{BB962C8B-B14F-4D97-AF65-F5344CB8AC3E}">
        <p14:creationId xmlns:p14="http://schemas.microsoft.com/office/powerpoint/2010/main" val="1130298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2AF551-9EF8-472C-BCF4-6558D64B1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84" y="1634797"/>
            <a:ext cx="11784632" cy="5224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FD8AE0-EBE2-47B9-B2F2-B7C6BA516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16633"/>
            <a:ext cx="5184576" cy="148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95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EE0310-328E-44B9-9E5C-9E296637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00" y="404664"/>
            <a:ext cx="114966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20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620688"/>
            <a:ext cx="1144927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Point:</a:t>
            </a:r>
          </a:p>
          <a:p>
            <a:pPr marL="0" indent="0">
              <a:buNone/>
            </a:pPr>
            <a:r>
              <a:rPr lang="en-GB" dirty="0"/>
              <a:t>The writer has used a rhetorical question</a:t>
            </a:r>
          </a:p>
          <a:p>
            <a:pPr marL="0" indent="0">
              <a:buNone/>
            </a:pPr>
            <a:r>
              <a:rPr lang="en-GB" u="sng" dirty="0"/>
              <a:t>Evidence:</a:t>
            </a:r>
          </a:p>
          <a:p>
            <a:pPr marL="0" indent="0">
              <a:buNone/>
            </a:pPr>
            <a:r>
              <a:rPr lang="en-GB" dirty="0"/>
              <a:t>He says “Wouldn’t you agree that to miss </a:t>
            </a:r>
          </a:p>
          <a:p>
            <a:pPr marL="0" indent="0">
              <a:buNone/>
            </a:pPr>
            <a:r>
              <a:rPr lang="en-GB" dirty="0"/>
              <a:t>out on this experience would be like </a:t>
            </a:r>
          </a:p>
          <a:p>
            <a:pPr marL="0" indent="0">
              <a:buNone/>
            </a:pPr>
            <a:r>
              <a:rPr lang="en-GB" dirty="0"/>
              <a:t>missing out on life’s greatest pleasures?”</a:t>
            </a:r>
          </a:p>
          <a:p>
            <a:pPr marL="0" indent="0">
              <a:buNone/>
            </a:pPr>
            <a:r>
              <a:rPr lang="en-GB" u="sng" dirty="0"/>
              <a:t>Explanation:</a:t>
            </a:r>
          </a:p>
          <a:p>
            <a:pPr marL="0" indent="0">
              <a:buNone/>
            </a:pPr>
            <a:r>
              <a:rPr lang="en-GB" dirty="0"/>
              <a:t>By using a rhetorical question, the writer is trying to tempt the reader to go to the theme park.</a:t>
            </a:r>
          </a:p>
        </p:txBody>
      </p:sp>
      <p:pic>
        <p:nvPicPr>
          <p:cNvPr id="4098" name="Picture 2" descr="PEE for beginners | Teaching Resources">
            <a:extLst>
              <a:ext uri="{FF2B5EF4-FFF2-40B4-BE49-F238E27FC236}">
                <a16:creationId xmlns:a16="http://schemas.microsoft.com/office/drawing/2014/main" id="{C2EFF9FD-B779-4568-B28C-F44FE7870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68" y="274639"/>
            <a:ext cx="4589859" cy="344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114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uzzled">
            <a:extLst>
              <a:ext uri="{FF2B5EF4-FFF2-40B4-BE49-F238E27FC236}">
                <a16:creationId xmlns:a16="http://schemas.microsoft.com/office/drawing/2014/main" id="{7BF5DAAF-F2AC-4200-8BEE-F2D19339F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5193" r="17410"/>
          <a:stretch/>
        </p:blipFill>
        <p:spPr bwMode="auto">
          <a:xfrm>
            <a:off x="0" y="1"/>
            <a:ext cx="3953877" cy="6857999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CDB8D72-6E17-42EF-B001-9B45FE592976}"/>
              </a:ext>
            </a:extLst>
          </p:cNvPr>
          <p:cNvSpPr txBox="1">
            <a:spLocks/>
          </p:cNvSpPr>
          <p:nvPr/>
        </p:nvSpPr>
        <p:spPr>
          <a:xfrm>
            <a:off x="5015880" y="533623"/>
            <a:ext cx="4680520" cy="3163961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Dylan’s riddle of the day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A02865-7618-48CA-98CF-C79AE7603CA5}"/>
              </a:ext>
            </a:extLst>
          </p:cNvPr>
          <p:cNvSpPr/>
          <p:nvPr/>
        </p:nvSpPr>
        <p:spPr>
          <a:xfrm>
            <a:off x="4655840" y="4077072"/>
            <a:ext cx="5404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/>
              <a:t>What is in the middle of March and April but not at the start of either month?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0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uzzled">
            <a:extLst>
              <a:ext uri="{FF2B5EF4-FFF2-40B4-BE49-F238E27FC236}">
                <a16:creationId xmlns:a16="http://schemas.microsoft.com/office/drawing/2014/main" id="{7BF5DAAF-F2AC-4200-8BEE-F2D19339F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5193" r="17410"/>
          <a:stretch/>
        </p:blipFill>
        <p:spPr bwMode="auto">
          <a:xfrm>
            <a:off x="0" y="1"/>
            <a:ext cx="3953877" cy="6857999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CDB8D72-6E17-42EF-B001-9B45FE592976}"/>
              </a:ext>
            </a:extLst>
          </p:cNvPr>
          <p:cNvSpPr txBox="1">
            <a:spLocks/>
          </p:cNvSpPr>
          <p:nvPr/>
        </p:nvSpPr>
        <p:spPr>
          <a:xfrm>
            <a:off x="5015880" y="533623"/>
            <a:ext cx="4680520" cy="3163961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Dylan’s riddle of the day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A02865-7618-48CA-98CF-C79AE7603CA5}"/>
              </a:ext>
            </a:extLst>
          </p:cNvPr>
          <p:cNvSpPr/>
          <p:nvPr/>
        </p:nvSpPr>
        <p:spPr>
          <a:xfrm>
            <a:off x="4655840" y="4077072"/>
            <a:ext cx="5404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/>
              <a:t>When can you add two to eleven and get one as the answer?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88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Quick Warm- Up!</a:t>
            </a:r>
            <a:br>
              <a:rPr lang="en-GB" dirty="0"/>
            </a:br>
            <a:r>
              <a:rPr lang="en-GB" dirty="0"/>
              <a:t>Connotations of….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76872"/>
            <a:ext cx="8229600" cy="403244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colour red</a:t>
            </a:r>
          </a:p>
          <a:p>
            <a:r>
              <a:rPr lang="en-GB" dirty="0"/>
              <a:t>A dove</a:t>
            </a:r>
          </a:p>
          <a:p>
            <a:r>
              <a:rPr lang="en-GB" dirty="0"/>
              <a:t>The colour black</a:t>
            </a:r>
          </a:p>
          <a:p>
            <a:r>
              <a:rPr lang="en-GB" dirty="0"/>
              <a:t>A halo</a:t>
            </a:r>
          </a:p>
          <a:p>
            <a:r>
              <a:rPr lang="en-GB" dirty="0"/>
              <a:t>Bright colours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connotations of… are…</a:t>
            </a:r>
          </a:p>
        </p:txBody>
      </p:sp>
    </p:spTree>
    <p:extLst>
      <p:ext uri="{BB962C8B-B14F-4D97-AF65-F5344CB8AC3E}">
        <p14:creationId xmlns:p14="http://schemas.microsoft.com/office/powerpoint/2010/main" val="135049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7888" y="764704"/>
            <a:ext cx="5205264" cy="1143000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All Pigs Fly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7488" y="2924944"/>
            <a:ext cx="10019456" cy="4209331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itchFamily="66" charset="0"/>
              </a:rPr>
              <a:t>When analysing a text, you must identify </a:t>
            </a:r>
            <a:r>
              <a:rPr lang="en-GB" b="1" dirty="0">
                <a:latin typeface="Comic Sans MS" pitchFamily="66" charset="0"/>
              </a:rPr>
              <a:t>3</a:t>
            </a:r>
            <a:r>
              <a:rPr lang="en-GB" dirty="0">
                <a:latin typeface="Comic Sans MS" pitchFamily="66" charset="0"/>
              </a:rPr>
              <a:t> things:</a:t>
            </a: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	- </a:t>
            </a:r>
            <a:r>
              <a:rPr lang="en-GB" b="1" dirty="0">
                <a:latin typeface="Comic Sans MS" pitchFamily="66" charset="0"/>
              </a:rPr>
              <a:t>Audience</a:t>
            </a:r>
            <a:r>
              <a:rPr lang="en-GB" dirty="0">
                <a:latin typeface="Comic Sans MS" pitchFamily="66" charset="0"/>
              </a:rPr>
              <a:t> – who it is aimed at</a:t>
            </a: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	- </a:t>
            </a:r>
            <a:r>
              <a:rPr lang="en-GB" b="1" dirty="0">
                <a:latin typeface="Comic Sans MS" pitchFamily="66" charset="0"/>
              </a:rPr>
              <a:t>Purpose</a:t>
            </a:r>
            <a:r>
              <a:rPr lang="en-GB" dirty="0">
                <a:latin typeface="Comic Sans MS" pitchFamily="66" charset="0"/>
              </a:rPr>
              <a:t> – what it is trying to do   </a:t>
            </a: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	- </a:t>
            </a:r>
            <a:r>
              <a:rPr lang="en-GB" b="1" dirty="0">
                <a:latin typeface="Comic Sans MS" pitchFamily="66" charset="0"/>
              </a:rPr>
              <a:t>Form</a:t>
            </a:r>
            <a:r>
              <a:rPr lang="en-GB" dirty="0">
                <a:latin typeface="Comic Sans MS" pitchFamily="66" charset="0"/>
              </a:rPr>
              <a:t> – what it is</a:t>
            </a: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37381" y="5029609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7544" y="3810599"/>
            <a:ext cx="6564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1899077" y="4437112"/>
            <a:ext cx="5533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</a:t>
            </a:r>
          </a:p>
          <a:p>
            <a:pPr algn="ctr"/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8" name="Picture 4" descr="Brand Claims - When Pigs Fly | Truly Deeply - Brand Agency Melbourne">
            <a:extLst>
              <a:ext uri="{FF2B5EF4-FFF2-40B4-BE49-F238E27FC236}">
                <a16:creationId xmlns:a16="http://schemas.microsoft.com/office/drawing/2014/main" id="{723D6FBE-7373-4A0F-A2CE-62C370F0F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3" y="400514"/>
            <a:ext cx="3528243" cy="219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177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81C50-5944-4BB2-A114-13F677C13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038566"/>
            <a:ext cx="9048328" cy="46266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6FDA4C-971C-4571-9F8C-8A13A87C4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192759"/>
            <a:ext cx="3716288" cy="39185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C31DED-0EBD-4E6A-8D6F-D3125AE8D2AE}"/>
              </a:ext>
            </a:extLst>
          </p:cNvPr>
          <p:cNvSpPr/>
          <p:nvPr/>
        </p:nvSpPr>
        <p:spPr>
          <a:xfrm>
            <a:off x="407368" y="40466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4998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49A6F4-DB3F-43F0-8D51-0D3E0D08E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310" y="2753958"/>
            <a:ext cx="6378674" cy="40384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BF718E-258D-4279-8CA9-175999476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6" y="90254"/>
            <a:ext cx="6378674" cy="41154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F0E7BD-CAB3-4DDF-9414-A9C2976D8027}"/>
              </a:ext>
            </a:extLst>
          </p:cNvPr>
          <p:cNvSpPr/>
          <p:nvPr/>
        </p:nvSpPr>
        <p:spPr>
          <a:xfrm>
            <a:off x="6545214" y="26064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12912-1A97-4B35-9DED-9CBC62DA3E24}"/>
              </a:ext>
            </a:extLst>
          </p:cNvPr>
          <p:cNvSpPr/>
          <p:nvPr/>
        </p:nvSpPr>
        <p:spPr>
          <a:xfrm>
            <a:off x="5115553" y="53012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499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E2831-66B9-4A53-8F3D-EC29FA235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456" y="2356835"/>
            <a:ext cx="7107200" cy="43565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5FFAC4-ABAF-4DF8-BB6B-E56B303B6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04" y="116631"/>
            <a:ext cx="6839297" cy="44804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07A1AF-4FA3-4231-BB25-2369AC94A1AB}"/>
              </a:ext>
            </a:extLst>
          </p:cNvPr>
          <p:cNvSpPr/>
          <p:nvPr/>
        </p:nvSpPr>
        <p:spPr>
          <a:xfrm>
            <a:off x="551384" y="40466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24E6C-E735-4C30-810D-3188216576A4}"/>
              </a:ext>
            </a:extLst>
          </p:cNvPr>
          <p:cNvSpPr/>
          <p:nvPr/>
        </p:nvSpPr>
        <p:spPr>
          <a:xfrm>
            <a:off x="5087888" y="46113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7479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43F9E5-338A-48BE-81BA-EDDDA065A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047750"/>
            <a:ext cx="7277100" cy="4762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81453D-FE77-46CA-9D9F-69EEC6C59990}"/>
              </a:ext>
            </a:extLst>
          </p:cNvPr>
          <p:cNvSpPr/>
          <p:nvPr/>
        </p:nvSpPr>
        <p:spPr>
          <a:xfrm>
            <a:off x="1343472" y="40466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719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C3F5B4-78E0-4B9F-90C4-9236DAD96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728662"/>
            <a:ext cx="7286625" cy="54006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4E1BBC-AA4E-4E4F-B43F-19E1FB1E8715}"/>
              </a:ext>
            </a:extLst>
          </p:cNvPr>
          <p:cNvSpPr/>
          <p:nvPr/>
        </p:nvSpPr>
        <p:spPr>
          <a:xfrm>
            <a:off x="1343472" y="7253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319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54374C-F443-4B51-BC68-E903586F1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10" y="332656"/>
            <a:ext cx="8550967" cy="60843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5CB47A-49B4-4272-AB8A-4460CF5666A3}"/>
              </a:ext>
            </a:extLst>
          </p:cNvPr>
          <p:cNvSpPr/>
          <p:nvPr/>
        </p:nvSpPr>
        <p:spPr>
          <a:xfrm>
            <a:off x="8931277" y="1276906"/>
            <a:ext cx="30693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https://youtu.be/QCAKE3RHZi0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power of the towers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https://www.youtube.com/watch?v=EGxdH_6JbbE</a:t>
            </a:r>
            <a:endParaRPr lang="en-GB" dirty="0"/>
          </a:p>
          <a:p>
            <a:endParaRPr lang="en-GB" dirty="0"/>
          </a:p>
          <a:p>
            <a:r>
              <a:rPr lang="en-GB" dirty="0"/>
              <a:t>Alton towers 2019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74399-88F7-4961-B3A4-C726C6922417}"/>
              </a:ext>
            </a:extLst>
          </p:cNvPr>
          <p:cNvSpPr/>
          <p:nvPr/>
        </p:nvSpPr>
        <p:spPr>
          <a:xfrm>
            <a:off x="5087888" y="6063679"/>
            <a:ext cx="6639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 – Don’t forget to PEE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368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57A4F9B-EC4A-4078-8418-67D08BFBC598}"/>
              </a:ext>
            </a:extLst>
          </p:cNvPr>
          <p:cNvSpPr/>
          <p:nvPr/>
        </p:nvSpPr>
        <p:spPr>
          <a:xfrm>
            <a:off x="2927648" y="2132856"/>
            <a:ext cx="6120680" cy="288032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D14EA-9B23-4A49-A5F2-B538079ABA35}"/>
              </a:ext>
            </a:extLst>
          </p:cNvPr>
          <p:cNvSpPr txBox="1"/>
          <p:nvPr/>
        </p:nvSpPr>
        <p:spPr>
          <a:xfrm>
            <a:off x="3431704" y="3136612"/>
            <a:ext cx="5183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Features of persuasive writing</a:t>
            </a:r>
            <a:endParaRPr lang="en-GB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E04CF3-0E38-4C28-8B0B-9D5A26A94355}"/>
              </a:ext>
            </a:extLst>
          </p:cNvPr>
          <p:cNvSpPr txBox="1">
            <a:spLocks/>
          </p:cNvSpPr>
          <p:nvPr/>
        </p:nvSpPr>
        <p:spPr>
          <a:xfrm>
            <a:off x="1981200" y="116632"/>
            <a:ext cx="8229600" cy="6340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40000"/>
                </a:schemeClr>
              </a:gs>
              <a:gs pos="50000">
                <a:schemeClr val="accent1">
                  <a:tint val="44500"/>
                  <a:satMod val="160000"/>
                  <a:lumMod val="63000"/>
                </a:schemeClr>
              </a:gs>
              <a:gs pos="100000">
                <a:schemeClr val="accent1">
                  <a:tint val="23500"/>
                  <a:satMod val="160000"/>
                  <a:lumMod val="80000"/>
                </a:schemeClr>
              </a:gs>
            </a:gsLst>
            <a:lin ang="5400000" scaled="0"/>
          </a:gra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Objective: </a:t>
            </a:r>
            <a:r>
              <a:rPr lang="en-GB" sz="2000" u="sng" dirty="0">
                <a:solidFill>
                  <a:schemeClr val="bg1"/>
                </a:solidFill>
                <a:latin typeface="Comic Sans MS" pitchFamily="66" charset="0"/>
              </a:rPr>
              <a:t>To know the features of persuasive writing</a:t>
            </a: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2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511F12-795B-43CB-BE90-151B27FC5DCF}"/>
              </a:ext>
            </a:extLst>
          </p:cNvPr>
          <p:cNvSpPr/>
          <p:nvPr/>
        </p:nvSpPr>
        <p:spPr>
          <a:xfrm>
            <a:off x="8472264" y="404664"/>
            <a:ext cx="3528392" cy="573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video is more about a persuasive review – Bitesize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eye catching and snappy title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Introduction – what’s the article going to be about?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Body of the text – Mix fact (can be used as evidence) and opinion to persuade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address counter argument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 Paragraph – Personal opinion. Emotive and positive language – best, popular and inspired. First person and present tense.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Conclusion  - repeating point of view. End with a catchy phrase/snappy sentence. Rhetorical question.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039EE9-C6AD-4177-96C6-B8E584C08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76852"/>
            <a:ext cx="8096193" cy="56612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487957-1155-4765-8AF6-85FAB8AC7ABC}"/>
              </a:ext>
            </a:extLst>
          </p:cNvPr>
          <p:cNvSpPr/>
          <p:nvPr/>
        </p:nvSpPr>
        <p:spPr>
          <a:xfrm>
            <a:off x="1415480" y="5953584"/>
            <a:ext cx="6096000" cy="6719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https://www.bbc.co.uk/teach/class-clips-video/english-ks1-ks2-how-to-write-a-persuasive-text/zkcfbdm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1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57A4F9B-EC4A-4078-8418-67D08BFBC598}"/>
              </a:ext>
            </a:extLst>
          </p:cNvPr>
          <p:cNvSpPr/>
          <p:nvPr/>
        </p:nvSpPr>
        <p:spPr>
          <a:xfrm>
            <a:off x="2927648" y="2132856"/>
            <a:ext cx="6120680" cy="288032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D14EA-9B23-4A49-A5F2-B538079ABA35}"/>
              </a:ext>
            </a:extLst>
          </p:cNvPr>
          <p:cNvSpPr txBox="1"/>
          <p:nvPr/>
        </p:nvSpPr>
        <p:spPr>
          <a:xfrm>
            <a:off x="3431704" y="3136612"/>
            <a:ext cx="5183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Features of persuasive writing</a:t>
            </a:r>
            <a:endParaRPr lang="en-GB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E04CF3-0E38-4C28-8B0B-9D5A26A94355}"/>
              </a:ext>
            </a:extLst>
          </p:cNvPr>
          <p:cNvSpPr txBox="1">
            <a:spLocks/>
          </p:cNvSpPr>
          <p:nvPr/>
        </p:nvSpPr>
        <p:spPr>
          <a:xfrm>
            <a:off x="1981200" y="116632"/>
            <a:ext cx="8229600" cy="6340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40000"/>
                </a:schemeClr>
              </a:gs>
              <a:gs pos="50000">
                <a:schemeClr val="accent1">
                  <a:tint val="44500"/>
                  <a:satMod val="160000"/>
                  <a:lumMod val="63000"/>
                </a:schemeClr>
              </a:gs>
              <a:gs pos="100000">
                <a:schemeClr val="accent1">
                  <a:tint val="23500"/>
                  <a:satMod val="160000"/>
                  <a:lumMod val="80000"/>
                </a:schemeClr>
              </a:gs>
            </a:gsLst>
            <a:lin ang="5400000" scaled="0"/>
          </a:gra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Objective: </a:t>
            </a:r>
            <a:r>
              <a:rPr lang="en-GB" sz="2000" u="sng" dirty="0">
                <a:solidFill>
                  <a:schemeClr val="bg1"/>
                </a:solidFill>
                <a:latin typeface="Comic Sans MS" pitchFamily="66" charset="0"/>
              </a:rPr>
              <a:t>To know the features of persuasive writing</a:t>
            </a: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B81303-AD79-4A66-B5A4-ABB8DE7A8541}"/>
              </a:ext>
            </a:extLst>
          </p:cNvPr>
          <p:cNvSpPr txBox="1">
            <a:spLocks/>
          </p:cNvSpPr>
          <p:nvPr/>
        </p:nvSpPr>
        <p:spPr>
          <a:xfrm>
            <a:off x="263352" y="865721"/>
            <a:ext cx="2250617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Group 1</a:t>
            </a:r>
          </a:p>
        </p:txBody>
      </p:sp>
    </p:spTree>
    <p:extLst>
      <p:ext uri="{BB962C8B-B14F-4D97-AF65-F5344CB8AC3E}">
        <p14:creationId xmlns:p14="http://schemas.microsoft.com/office/powerpoint/2010/main" val="311802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4992D4-35DB-4805-9ED6-4C6B4E54B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457200"/>
            <a:ext cx="64674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7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A1CD0A-B33C-4DD7-9BBF-C4971EEFF40B}"/>
              </a:ext>
            </a:extLst>
          </p:cNvPr>
          <p:cNvSpPr/>
          <p:nvPr/>
        </p:nvSpPr>
        <p:spPr>
          <a:xfrm>
            <a:off x="407368" y="1052736"/>
            <a:ext cx="113772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 repetition (repeated words for emphasis) Often in threes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 alliterative words (repeated first sound)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 present tense (in the now, to sound urgent)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 emotional language (does it make you feel something?)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 a strong argument/POV (reasons for opinion)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 address counter arguments (acknowledge but suggest incorrect for some, perhaps new, reason)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 facts and statistics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 rhetorical questions (A question to get the audience thinking)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 colourful and eye-catching fonts /capitalised words.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 humour (such as daring to disagree!)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0FD1B1-8B33-464F-A7B3-36893E256798}"/>
              </a:ext>
            </a:extLst>
          </p:cNvPr>
          <p:cNvSpPr/>
          <p:nvPr/>
        </p:nvSpPr>
        <p:spPr>
          <a:xfrm>
            <a:off x="1775520" y="44624"/>
            <a:ext cx="8817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Features of persuasive writing</a:t>
            </a:r>
          </a:p>
        </p:txBody>
      </p:sp>
    </p:spTree>
    <p:extLst>
      <p:ext uri="{BB962C8B-B14F-4D97-AF65-F5344CB8AC3E}">
        <p14:creationId xmlns:p14="http://schemas.microsoft.com/office/powerpoint/2010/main" val="182565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6F4A41F-5815-48CD-92D5-B44578886A69}"/>
              </a:ext>
            </a:extLst>
          </p:cNvPr>
          <p:cNvSpPr/>
          <p:nvPr/>
        </p:nvSpPr>
        <p:spPr>
          <a:xfrm>
            <a:off x="2927648" y="2132856"/>
            <a:ext cx="6120680" cy="288032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65E54-9839-43C7-A769-06823BF9C924}"/>
              </a:ext>
            </a:extLst>
          </p:cNvPr>
          <p:cNvSpPr txBox="1"/>
          <p:nvPr/>
        </p:nvSpPr>
        <p:spPr>
          <a:xfrm>
            <a:off x="3431704" y="3136612"/>
            <a:ext cx="5183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Features of persuasive writing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CBD69-4DC8-4E30-91FE-A3A72C6241DF}"/>
              </a:ext>
            </a:extLst>
          </p:cNvPr>
          <p:cNvSpPr txBox="1"/>
          <p:nvPr/>
        </p:nvSpPr>
        <p:spPr>
          <a:xfrm>
            <a:off x="5951984" y="620688"/>
            <a:ext cx="120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alliteration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1A88A9-3471-47C7-8AB8-356802940CC0}"/>
              </a:ext>
            </a:extLst>
          </p:cNvPr>
          <p:cNvSpPr txBox="1"/>
          <p:nvPr/>
        </p:nvSpPr>
        <p:spPr>
          <a:xfrm>
            <a:off x="8184232" y="1844824"/>
            <a:ext cx="111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repetition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790C7-A8ED-4772-B16B-D62C5E732087}"/>
              </a:ext>
            </a:extLst>
          </p:cNvPr>
          <p:cNvSpPr txBox="1"/>
          <p:nvPr/>
        </p:nvSpPr>
        <p:spPr>
          <a:xfrm>
            <a:off x="2747628" y="1156621"/>
            <a:ext cx="185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emotive language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FE826-87A4-4AB1-A20B-FB3DE5FC70E3}"/>
              </a:ext>
            </a:extLst>
          </p:cNvPr>
          <p:cNvSpPr txBox="1"/>
          <p:nvPr/>
        </p:nvSpPr>
        <p:spPr>
          <a:xfrm>
            <a:off x="1487488" y="2996952"/>
            <a:ext cx="147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 tense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551B79-ED68-4747-A4C8-CF508CBC876D}"/>
              </a:ext>
            </a:extLst>
          </p:cNvPr>
          <p:cNvSpPr txBox="1"/>
          <p:nvPr/>
        </p:nvSpPr>
        <p:spPr>
          <a:xfrm>
            <a:off x="9480376" y="2996952"/>
            <a:ext cx="15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arguments for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C2B677-4E06-445E-B204-85008AD9246F}"/>
              </a:ext>
            </a:extLst>
          </p:cNvPr>
          <p:cNvSpPr txBox="1"/>
          <p:nvPr/>
        </p:nvSpPr>
        <p:spPr>
          <a:xfrm>
            <a:off x="9696400" y="4365104"/>
            <a:ext cx="197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addressing counter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668CBE-A8DE-4DE0-B473-149C617F8751}"/>
              </a:ext>
            </a:extLst>
          </p:cNvPr>
          <p:cNvSpPr txBox="1"/>
          <p:nvPr/>
        </p:nvSpPr>
        <p:spPr>
          <a:xfrm>
            <a:off x="7104112" y="5733256"/>
            <a:ext cx="267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humour – dare to disagree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C5591D-AA94-4DEB-AD03-162F03ED9D36}"/>
              </a:ext>
            </a:extLst>
          </p:cNvPr>
          <p:cNvSpPr txBox="1"/>
          <p:nvPr/>
        </p:nvSpPr>
        <p:spPr>
          <a:xfrm>
            <a:off x="4295800" y="5949280"/>
            <a:ext cx="18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facts and statistics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84F0B7-2581-4CD4-B00A-6DD3DC570EBB}"/>
              </a:ext>
            </a:extLst>
          </p:cNvPr>
          <p:cNvSpPr txBox="1"/>
          <p:nvPr/>
        </p:nvSpPr>
        <p:spPr>
          <a:xfrm>
            <a:off x="695400" y="4384887"/>
            <a:ext cx="205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rhetorical questions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CA0543-1316-49D7-8658-255C3DEC65AA}"/>
              </a:ext>
            </a:extLst>
          </p:cNvPr>
          <p:cNvSpPr txBox="1"/>
          <p:nvPr/>
        </p:nvSpPr>
        <p:spPr>
          <a:xfrm>
            <a:off x="1169249" y="5598953"/>
            <a:ext cx="266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eye-catching and colourful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49ED64-5486-4EB7-BFA1-E296B26309AA}"/>
              </a:ext>
            </a:extLst>
          </p:cNvPr>
          <p:cNvSpPr txBox="1"/>
          <p:nvPr/>
        </p:nvSpPr>
        <p:spPr>
          <a:xfrm>
            <a:off x="2927648" y="1705163"/>
            <a:ext cx="113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hyperbole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56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uzzled">
            <a:extLst>
              <a:ext uri="{FF2B5EF4-FFF2-40B4-BE49-F238E27FC236}">
                <a16:creationId xmlns:a16="http://schemas.microsoft.com/office/drawing/2014/main" id="{7BF5DAAF-F2AC-4200-8BEE-F2D19339F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5193" r="17410"/>
          <a:stretch/>
        </p:blipFill>
        <p:spPr bwMode="auto">
          <a:xfrm>
            <a:off x="0" y="1"/>
            <a:ext cx="3953877" cy="6857999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CDB8D72-6E17-42EF-B001-9B45FE592976}"/>
              </a:ext>
            </a:extLst>
          </p:cNvPr>
          <p:cNvSpPr txBox="1">
            <a:spLocks/>
          </p:cNvSpPr>
          <p:nvPr/>
        </p:nvSpPr>
        <p:spPr>
          <a:xfrm>
            <a:off x="5015880" y="533623"/>
            <a:ext cx="4680520" cy="3163961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Dylan’s riddle of the day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A02865-7618-48CA-98CF-C79AE7603CA5}"/>
              </a:ext>
            </a:extLst>
          </p:cNvPr>
          <p:cNvSpPr/>
          <p:nvPr/>
        </p:nvSpPr>
        <p:spPr>
          <a:xfrm>
            <a:off x="4655840" y="4077072"/>
            <a:ext cx="5404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/>
              <a:t>What is it that you will break when you name it?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2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2990</TotalTime>
  <Words>1026</Words>
  <Application>Microsoft Office PowerPoint</Application>
  <PresentationFormat>Widescreen</PresentationFormat>
  <Paragraphs>176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at the image below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Warm- Up! Connotations of….</vt:lpstr>
      <vt:lpstr>All Pigs Fly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Paignton Community &amp; Sports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O'Neill</dc:creator>
  <cp:lastModifiedBy>Daniel Kidd</cp:lastModifiedBy>
  <cp:revision>180</cp:revision>
  <cp:lastPrinted>2014-07-09T09:16:32Z</cp:lastPrinted>
  <dcterms:created xsi:type="dcterms:W3CDTF">2013-06-06T08:37:57Z</dcterms:created>
  <dcterms:modified xsi:type="dcterms:W3CDTF">2020-05-06T00:09:58Z</dcterms:modified>
</cp:coreProperties>
</file>