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66" r:id="rId4"/>
    <p:sldId id="267" r:id="rId5"/>
    <p:sldId id="268" r:id="rId6"/>
    <p:sldId id="269" r:id="rId7"/>
    <p:sldId id="270" r:id="rId8"/>
    <p:sldId id="271" r:id="rId9"/>
    <p:sldId id="272" r:id="rId10"/>
    <p:sldId id="273" r:id="rId11"/>
  </p:sldIdLst>
  <p:sldSz cx="12192000" cy="6858000"/>
  <p:notesSz cx="6858000" cy="9144000"/>
  <p:defaultTextStyle>
    <a:defPPr>
      <a:defRPr lang="ar-E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005B0E28-E45F-4853-BDF6-AE8E01B809EA}" type="datetimeFigureOut">
              <a:rPr lang="ar-EG" smtClean="0"/>
              <a:t>27/03/1445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1584974-3720-4BE9-9B36-A2E1DB65053A}" type="slidenum">
              <a:rPr lang="ar-EG" smtClean="0"/>
              <a:t>‹#›</a:t>
            </a:fld>
            <a:endParaRPr lang="ar-EG"/>
          </a:p>
        </p:txBody>
      </p:sp>
    </p:spTree>
    <p:extLst>
      <p:ext uri="{BB962C8B-B14F-4D97-AF65-F5344CB8AC3E}">
        <p14:creationId xmlns:p14="http://schemas.microsoft.com/office/powerpoint/2010/main" val="1496897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005B0E28-E45F-4853-BDF6-AE8E01B809EA}" type="datetimeFigureOut">
              <a:rPr lang="ar-EG" smtClean="0"/>
              <a:t>27/03/1445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1584974-3720-4BE9-9B36-A2E1DB65053A}" type="slidenum">
              <a:rPr lang="ar-EG" smtClean="0"/>
              <a:t>‹#›</a:t>
            </a:fld>
            <a:endParaRPr lang="ar-EG"/>
          </a:p>
        </p:txBody>
      </p:sp>
    </p:spTree>
    <p:extLst>
      <p:ext uri="{BB962C8B-B14F-4D97-AF65-F5344CB8AC3E}">
        <p14:creationId xmlns:p14="http://schemas.microsoft.com/office/powerpoint/2010/main" val="4211481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005B0E28-E45F-4853-BDF6-AE8E01B809EA}" type="datetimeFigureOut">
              <a:rPr lang="ar-EG" smtClean="0"/>
              <a:t>27/03/1445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1584974-3720-4BE9-9B36-A2E1DB65053A}" type="slidenum">
              <a:rPr lang="ar-EG" smtClean="0"/>
              <a:t>‹#›</a:t>
            </a:fld>
            <a:endParaRPr lang="ar-EG"/>
          </a:p>
        </p:txBody>
      </p:sp>
    </p:spTree>
    <p:extLst>
      <p:ext uri="{BB962C8B-B14F-4D97-AF65-F5344CB8AC3E}">
        <p14:creationId xmlns:p14="http://schemas.microsoft.com/office/powerpoint/2010/main" val="2418464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005B0E28-E45F-4853-BDF6-AE8E01B809EA}" type="datetimeFigureOut">
              <a:rPr lang="ar-EG" smtClean="0"/>
              <a:t>27/03/1445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1584974-3720-4BE9-9B36-A2E1DB65053A}" type="slidenum">
              <a:rPr lang="ar-EG" smtClean="0"/>
              <a:t>‹#›</a:t>
            </a:fld>
            <a:endParaRPr lang="ar-EG"/>
          </a:p>
        </p:txBody>
      </p:sp>
    </p:spTree>
    <p:extLst>
      <p:ext uri="{BB962C8B-B14F-4D97-AF65-F5344CB8AC3E}">
        <p14:creationId xmlns:p14="http://schemas.microsoft.com/office/powerpoint/2010/main" val="2907216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05B0E28-E45F-4853-BDF6-AE8E01B809EA}" type="datetimeFigureOut">
              <a:rPr lang="ar-EG" smtClean="0"/>
              <a:t>27/03/1445</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D1584974-3720-4BE9-9B36-A2E1DB65053A}" type="slidenum">
              <a:rPr lang="ar-EG" smtClean="0"/>
              <a:t>‹#›</a:t>
            </a:fld>
            <a:endParaRPr lang="ar-EG"/>
          </a:p>
        </p:txBody>
      </p:sp>
    </p:spTree>
    <p:extLst>
      <p:ext uri="{BB962C8B-B14F-4D97-AF65-F5344CB8AC3E}">
        <p14:creationId xmlns:p14="http://schemas.microsoft.com/office/powerpoint/2010/main" val="1396175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005B0E28-E45F-4853-BDF6-AE8E01B809EA}" type="datetimeFigureOut">
              <a:rPr lang="ar-EG" smtClean="0"/>
              <a:t>27/03/1445</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D1584974-3720-4BE9-9B36-A2E1DB65053A}" type="slidenum">
              <a:rPr lang="ar-EG" smtClean="0"/>
              <a:t>‹#›</a:t>
            </a:fld>
            <a:endParaRPr lang="ar-EG"/>
          </a:p>
        </p:txBody>
      </p:sp>
    </p:spTree>
    <p:extLst>
      <p:ext uri="{BB962C8B-B14F-4D97-AF65-F5344CB8AC3E}">
        <p14:creationId xmlns:p14="http://schemas.microsoft.com/office/powerpoint/2010/main" val="40074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005B0E28-E45F-4853-BDF6-AE8E01B809EA}" type="datetimeFigureOut">
              <a:rPr lang="ar-EG" smtClean="0"/>
              <a:t>27/03/1445</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D1584974-3720-4BE9-9B36-A2E1DB65053A}" type="slidenum">
              <a:rPr lang="ar-EG" smtClean="0"/>
              <a:t>‹#›</a:t>
            </a:fld>
            <a:endParaRPr lang="ar-EG"/>
          </a:p>
        </p:txBody>
      </p:sp>
    </p:spTree>
    <p:extLst>
      <p:ext uri="{BB962C8B-B14F-4D97-AF65-F5344CB8AC3E}">
        <p14:creationId xmlns:p14="http://schemas.microsoft.com/office/powerpoint/2010/main" val="2349179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005B0E28-E45F-4853-BDF6-AE8E01B809EA}" type="datetimeFigureOut">
              <a:rPr lang="ar-EG" smtClean="0"/>
              <a:t>27/03/1445</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D1584974-3720-4BE9-9B36-A2E1DB65053A}" type="slidenum">
              <a:rPr lang="ar-EG" smtClean="0"/>
              <a:t>‹#›</a:t>
            </a:fld>
            <a:endParaRPr lang="ar-EG"/>
          </a:p>
        </p:txBody>
      </p:sp>
    </p:spTree>
    <p:extLst>
      <p:ext uri="{BB962C8B-B14F-4D97-AF65-F5344CB8AC3E}">
        <p14:creationId xmlns:p14="http://schemas.microsoft.com/office/powerpoint/2010/main" val="183639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5B0E28-E45F-4853-BDF6-AE8E01B809EA}" type="datetimeFigureOut">
              <a:rPr lang="ar-EG" smtClean="0"/>
              <a:t>27/03/1445</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D1584974-3720-4BE9-9B36-A2E1DB65053A}" type="slidenum">
              <a:rPr lang="ar-EG" smtClean="0"/>
              <a:t>‹#›</a:t>
            </a:fld>
            <a:endParaRPr lang="ar-EG"/>
          </a:p>
        </p:txBody>
      </p:sp>
    </p:spTree>
    <p:extLst>
      <p:ext uri="{BB962C8B-B14F-4D97-AF65-F5344CB8AC3E}">
        <p14:creationId xmlns:p14="http://schemas.microsoft.com/office/powerpoint/2010/main" val="2253635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5B0E28-E45F-4853-BDF6-AE8E01B809EA}" type="datetimeFigureOut">
              <a:rPr lang="ar-EG" smtClean="0"/>
              <a:t>27/03/1445</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D1584974-3720-4BE9-9B36-A2E1DB65053A}" type="slidenum">
              <a:rPr lang="ar-EG" smtClean="0"/>
              <a:t>‹#›</a:t>
            </a:fld>
            <a:endParaRPr lang="ar-EG"/>
          </a:p>
        </p:txBody>
      </p:sp>
    </p:spTree>
    <p:extLst>
      <p:ext uri="{BB962C8B-B14F-4D97-AF65-F5344CB8AC3E}">
        <p14:creationId xmlns:p14="http://schemas.microsoft.com/office/powerpoint/2010/main" val="3649055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5B0E28-E45F-4853-BDF6-AE8E01B809EA}" type="datetimeFigureOut">
              <a:rPr lang="ar-EG" smtClean="0"/>
              <a:t>27/03/1445</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D1584974-3720-4BE9-9B36-A2E1DB65053A}" type="slidenum">
              <a:rPr lang="ar-EG" smtClean="0"/>
              <a:t>‹#›</a:t>
            </a:fld>
            <a:endParaRPr lang="ar-EG"/>
          </a:p>
        </p:txBody>
      </p:sp>
    </p:spTree>
    <p:extLst>
      <p:ext uri="{BB962C8B-B14F-4D97-AF65-F5344CB8AC3E}">
        <p14:creationId xmlns:p14="http://schemas.microsoft.com/office/powerpoint/2010/main" val="2576062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B0E28-E45F-4853-BDF6-AE8E01B809EA}" type="datetimeFigureOut">
              <a:rPr lang="ar-EG" smtClean="0"/>
              <a:t>27/03/1445</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584974-3720-4BE9-9B36-A2E1DB65053A}" type="slidenum">
              <a:rPr lang="ar-EG" smtClean="0"/>
              <a:t>‹#›</a:t>
            </a:fld>
            <a:endParaRPr lang="ar-EG"/>
          </a:p>
        </p:txBody>
      </p:sp>
    </p:spTree>
    <p:extLst>
      <p:ext uri="{BB962C8B-B14F-4D97-AF65-F5344CB8AC3E}">
        <p14:creationId xmlns:p14="http://schemas.microsoft.com/office/powerpoint/2010/main" val="3877813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12CB42C-EBF2-4181-9E4D-E144FCE4B0A8}"/>
              </a:ext>
            </a:extLst>
          </p:cNvPr>
          <p:cNvSpPr txBox="1"/>
          <p:nvPr/>
        </p:nvSpPr>
        <p:spPr>
          <a:xfrm>
            <a:off x="520305" y="1811499"/>
            <a:ext cx="11143985" cy="1323439"/>
          </a:xfrm>
          <a:prstGeom prst="rect">
            <a:avLst/>
          </a:prstGeom>
          <a:effectLst>
            <a:glow rad="228600">
              <a:schemeClr val="accent1">
                <a:satMod val="175000"/>
                <a:alpha val="40000"/>
              </a:schemeClr>
            </a:glow>
            <a:outerShdw blurRad="57150" dist="19050" dir="5400000" algn="ctr" rotWithShape="0">
              <a:srgbClr val="000000">
                <a:alpha val="63000"/>
              </a:srgbClr>
            </a:outerShdw>
          </a:effectLst>
        </p:spPr>
        <p:style>
          <a:lnRef idx="0">
            <a:schemeClr val="accent4"/>
          </a:lnRef>
          <a:fillRef idx="3">
            <a:schemeClr val="accent4"/>
          </a:fillRef>
          <a:effectRef idx="3">
            <a:schemeClr val="accent4"/>
          </a:effectRef>
          <a:fontRef idx="minor">
            <a:schemeClr val="lt1"/>
          </a:fontRef>
        </p:style>
        <p:txBody>
          <a:bodyPr wrap="square" rtlCol="0">
            <a:spAutoFit/>
          </a:bodyPr>
          <a:lstStyle/>
          <a:p>
            <a:pPr algn="ctr"/>
            <a:r>
              <a:rPr lang="ar-EG" sz="8000" b="1" dirty="0" smtClean="0">
                <a:solidFill>
                  <a:sysClr val="windowText" lastClr="000000"/>
                </a:solidFill>
                <a:latin typeface="Tw Cen MT" panose="020B0602020104020603" pitchFamily="34" charset="0"/>
              </a:rPr>
              <a:t>كتابة نص وصفي </a:t>
            </a:r>
            <a:endParaRPr lang="ar-EG" sz="8000" b="1" dirty="0">
              <a:solidFill>
                <a:sysClr val="windowText" lastClr="000000"/>
              </a:solidFill>
              <a:latin typeface="Tw Cen MT" panose="020B0602020104020603" pitchFamily="34" charset="0"/>
            </a:endParaRPr>
          </a:p>
        </p:txBody>
      </p:sp>
      <p:grpSp>
        <p:nvGrpSpPr>
          <p:cNvPr id="5" name="Group 4">
            <a:extLst>
              <a:ext uri="{FF2B5EF4-FFF2-40B4-BE49-F238E27FC236}">
                <a16:creationId xmlns:a16="http://schemas.microsoft.com/office/drawing/2014/main" id="{4A0A8C2D-26D1-4C13-A880-31D658D53FA7}"/>
              </a:ext>
            </a:extLst>
          </p:cNvPr>
          <p:cNvGrpSpPr/>
          <p:nvPr/>
        </p:nvGrpSpPr>
        <p:grpSpPr>
          <a:xfrm>
            <a:off x="4025721" y="5653877"/>
            <a:ext cx="4140553" cy="451824"/>
            <a:chOff x="4679586" y="878988"/>
            <a:chExt cx="1745757" cy="190500"/>
          </a:xfrm>
        </p:grpSpPr>
        <p:sp>
          <p:nvSpPr>
            <p:cNvPr id="6" name="Oval 5">
              <a:extLst>
                <a:ext uri="{FF2B5EF4-FFF2-40B4-BE49-F238E27FC236}">
                  <a16:creationId xmlns:a16="http://schemas.microsoft.com/office/drawing/2014/main" id="{C37E6D5B-B3E9-4894-9C23-739E88C5A89A}"/>
                </a:ext>
              </a:extLst>
            </p:cNvPr>
            <p:cNvSpPr/>
            <p:nvPr/>
          </p:nvSpPr>
          <p:spPr>
            <a:xfrm>
              <a:off x="4679586" y="878988"/>
              <a:ext cx="190500" cy="190500"/>
            </a:xfrm>
            <a:prstGeom prst="ellipse">
              <a:avLst/>
            </a:prstGeom>
            <a:solidFill>
              <a:srgbClr val="FF59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B90FCDAE-5079-4E52-863A-39643F6DC0EB}"/>
                </a:ext>
              </a:extLst>
            </p:cNvPr>
            <p:cNvSpPr/>
            <p:nvPr/>
          </p:nvSpPr>
          <p:spPr>
            <a:xfrm>
              <a:off x="4990736" y="878988"/>
              <a:ext cx="190500" cy="190500"/>
            </a:xfrm>
            <a:prstGeom prst="ellipse">
              <a:avLst/>
            </a:prstGeom>
            <a:solidFill>
              <a:srgbClr val="52CB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776E6B2E-83AE-4416-8164-F0DEDAA55877}"/>
                </a:ext>
              </a:extLst>
            </p:cNvPr>
            <p:cNvSpPr/>
            <p:nvPr/>
          </p:nvSpPr>
          <p:spPr>
            <a:xfrm>
              <a:off x="5301522" y="878988"/>
              <a:ext cx="190500" cy="190500"/>
            </a:xfrm>
            <a:prstGeom prst="ellipse">
              <a:avLst/>
            </a:prstGeom>
            <a:solidFill>
              <a:srgbClr val="FEC6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EFA8D9CF-D909-4A56-8F1E-312A551CCD85}"/>
                </a:ext>
              </a:extLst>
            </p:cNvPr>
            <p:cNvSpPr/>
            <p:nvPr/>
          </p:nvSpPr>
          <p:spPr>
            <a:xfrm>
              <a:off x="5612308" y="878988"/>
              <a:ext cx="190500" cy="190500"/>
            </a:xfrm>
            <a:prstGeom prst="ellipse">
              <a:avLst/>
            </a:prstGeom>
            <a:solidFill>
              <a:srgbClr val="5D73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B8DBF80-0EB8-4A2F-87B4-F60E3FE36C88}"/>
                </a:ext>
              </a:extLst>
            </p:cNvPr>
            <p:cNvSpPr/>
            <p:nvPr/>
          </p:nvSpPr>
          <p:spPr>
            <a:xfrm>
              <a:off x="5923575" y="878988"/>
              <a:ext cx="190500" cy="19050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065715B7-2980-4477-BB5D-F90055F958FD}"/>
                </a:ext>
              </a:extLst>
            </p:cNvPr>
            <p:cNvSpPr/>
            <p:nvPr/>
          </p:nvSpPr>
          <p:spPr>
            <a:xfrm>
              <a:off x="6234843" y="878988"/>
              <a:ext cx="190500" cy="190500"/>
            </a:xfrm>
            <a:prstGeom prst="ellipse">
              <a:avLst/>
            </a:prstGeom>
            <a:solidFill>
              <a:srgbClr val="00A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Subtitle 2"/>
          <p:cNvSpPr txBox="1">
            <a:spLocks/>
          </p:cNvSpPr>
          <p:nvPr/>
        </p:nvSpPr>
        <p:spPr>
          <a:xfrm>
            <a:off x="9322676" y="375963"/>
            <a:ext cx="2375945" cy="77423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1" eaLnBrk="1" fontAlgn="auto" latinLnBrk="0" hangingPunct="1">
              <a:lnSpc>
                <a:spcPct val="90000"/>
              </a:lnSpc>
              <a:spcBef>
                <a:spcPts val="0"/>
              </a:spcBef>
              <a:spcAft>
                <a:spcPts val="0"/>
              </a:spcAft>
              <a:buClrTx/>
              <a:buSzTx/>
              <a:buFont typeface="Arial" panose="020B0604020202020204" pitchFamily="34" charset="0"/>
              <a:buNone/>
              <a:tabLst/>
              <a:defRPr/>
            </a:pPr>
            <a:r>
              <a:rPr kumimoji="0" lang="ar-EG" sz="2000" b="1" i="0" u="none" strike="noStrike" kern="1200" cap="none" spc="0" normalizeH="0" baseline="0" noProof="0" dirty="0">
                <a:ln>
                  <a:noFill/>
                </a:ln>
                <a:solidFill>
                  <a:prstClr val="black"/>
                </a:solidFill>
                <a:effectLst/>
                <a:uLnTx/>
                <a:uFillTx/>
                <a:latin typeface="Calibri"/>
                <a:cs typeface="Arial" panose="020B0604020202020204" pitchFamily="34" charset="0"/>
              </a:rPr>
              <a:t>قسم اللغة العربية</a:t>
            </a:r>
            <a:endParaRPr kumimoji="0" lang="en-US" sz="2000" b="1" i="0" u="none" strike="noStrike" kern="1200" cap="none" spc="0" normalizeH="0" baseline="0" noProof="0" dirty="0">
              <a:ln>
                <a:noFill/>
              </a:ln>
              <a:solidFill>
                <a:prstClr val="black"/>
              </a:solidFill>
              <a:effectLst/>
              <a:uLnTx/>
              <a:uFillTx/>
              <a:latin typeface="Calibri"/>
            </a:endParaRPr>
          </a:p>
          <a:p>
            <a:pPr marL="0" marR="0" lvl="0" indent="0" algn="ctr" defTabSz="914400" rtl="1" eaLnBrk="1" fontAlgn="auto" latinLnBrk="0" hangingPunct="1">
              <a:lnSpc>
                <a:spcPct val="90000"/>
              </a:lnSpc>
              <a:spcBef>
                <a:spcPts val="0"/>
              </a:spcBef>
              <a:spcAft>
                <a:spcPts val="0"/>
              </a:spcAft>
              <a:buClrTx/>
              <a:buSzTx/>
              <a:buFont typeface="Arial" panose="020B0604020202020204" pitchFamily="34" charset="0"/>
              <a:buNone/>
              <a:tabLst/>
              <a:defRPr/>
            </a:pPr>
            <a:r>
              <a:rPr kumimoji="0" lang="ar-EG" sz="2000" b="1" i="0" u="none" strike="noStrike" kern="1200" cap="none" spc="0" normalizeH="0" baseline="0" noProof="0" dirty="0">
                <a:ln>
                  <a:noFill/>
                </a:ln>
                <a:solidFill>
                  <a:prstClr val="black"/>
                </a:solidFill>
                <a:effectLst/>
                <a:uLnTx/>
                <a:uFillTx/>
                <a:latin typeface="Calibri"/>
                <a:cs typeface="Arial" panose="020B0604020202020204" pitchFamily="34" charset="0"/>
              </a:rPr>
              <a:t>الصف </a:t>
            </a:r>
            <a:r>
              <a:rPr kumimoji="0" lang="ar-EG" sz="2000" b="1" i="0" u="none" strike="noStrike" kern="1200" cap="none" spc="0" normalizeH="0" baseline="0" noProof="0" dirty="0" smtClean="0">
                <a:ln>
                  <a:noFill/>
                </a:ln>
                <a:solidFill>
                  <a:prstClr val="black"/>
                </a:solidFill>
                <a:effectLst/>
                <a:uLnTx/>
                <a:uFillTx/>
                <a:latin typeface="Calibri"/>
                <a:cs typeface="Arial" panose="020B0604020202020204" pitchFamily="34" charset="0"/>
              </a:rPr>
              <a:t>الرابع</a:t>
            </a:r>
            <a:r>
              <a:rPr kumimoji="0" lang="ar-EG" sz="2000" b="1" i="0" u="none" strike="noStrike" kern="1200" cap="none" spc="0" normalizeH="0" noProof="0" dirty="0" smtClean="0">
                <a:ln>
                  <a:noFill/>
                </a:ln>
                <a:solidFill>
                  <a:prstClr val="black"/>
                </a:solidFill>
                <a:effectLst/>
                <a:uLnTx/>
                <a:uFillTx/>
                <a:latin typeface="Calibri"/>
                <a:cs typeface="Arial" panose="020B0604020202020204" pitchFamily="34" charset="0"/>
              </a:rPr>
              <a:t> </a:t>
            </a:r>
            <a:r>
              <a:rPr kumimoji="0" lang="ar-EG" sz="2000" b="1" i="0" u="none" strike="noStrike" kern="1200" cap="none" spc="0" normalizeH="0" noProof="0" dirty="0" smtClean="0">
                <a:ln>
                  <a:noFill/>
                </a:ln>
                <a:solidFill>
                  <a:prstClr val="black"/>
                </a:solidFill>
                <a:effectLst/>
                <a:uLnTx/>
                <a:uFillTx/>
                <a:latin typeface="Calibri"/>
                <a:cs typeface="Arial" panose="020B0604020202020204" pitchFamily="34" charset="0"/>
              </a:rPr>
              <a:t>الابتدائي</a:t>
            </a:r>
            <a:endParaRPr kumimoji="0" lang="en-US" sz="2000" b="1" i="0" u="none" strike="noStrike" kern="1200" cap="none" spc="0" normalizeH="0" baseline="0" noProof="0" dirty="0">
              <a:ln>
                <a:noFill/>
              </a:ln>
              <a:solidFill>
                <a:prstClr val="black"/>
              </a:solidFill>
              <a:effectLst/>
              <a:uLnTx/>
              <a:uFillTx/>
              <a:latin typeface="Calibri"/>
            </a:endParaRPr>
          </a:p>
        </p:txBody>
      </p:sp>
      <p:sp>
        <p:nvSpPr>
          <p:cNvPr id="2" name="TextBox 12">
            <a:extLst>
              <a:ext uri="{FF2B5EF4-FFF2-40B4-BE49-F238E27FC236}">
                <a16:creationId xmlns:a16="http://schemas.microsoft.com/office/drawing/2014/main" id="{3E2F88F7-964F-4846-B825-2B643081D49B}"/>
              </a:ext>
            </a:extLst>
          </p:cNvPr>
          <p:cNvSpPr txBox="1"/>
          <p:nvPr/>
        </p:nvSpPr>
        <p:spPr>
          <a:xfrm>
            <a:off x="4477545" y="4580532"/>
            <a:ext cx="3395667" cy="858857"/>
          </a:xfrm>
          <a:prstGeom prst="horizontalScroll">
            <a:avLst/>
          </a:prstGeom>
          <a:ln>
            <a:solidFill>
              <a:schemeClr val="bg1"/>
            </a:solidFill>
          </a:ln>
          <a:effectLst>
            <a:outerShdw blurRad="57150" dist="19050" dir="5400000" algn="ctr" rotWithShape="0">
              <a:srgbClr val="000000">
                <a:alpha val="63000"/>
              </a:srgbClr>
            </a:outerShdw>
          </a:effectLst>
        </p:spPr>
        <p:style>
          <a:lnRef idx="0">
            <a:schemeClr val="accent5"/>
          </a:lnRef>
          <a:fillRef idx="3">
            <a:schemeClr val="accent5"/>
          </a:fillRef>
          <a:effectRef idx="3">
            <a:schemeClr val="accent5"/>
          </a:effectRef>
          <a:fontRef idx="minor">
            <a:schemeClr val="lt1"/>
          </a:fontRef>
        </p:style>
        <p:txBody>
          <a:bodyPr wrap="square" rtlCol="0" anchor="ctr" anchorCtr="0">
            <a:spAutoFit/>
          </a:bodyP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ar-EG" sz="3600" b="1" dirty="0" smtClean="0">
                <a:solidFill>
                  <a:schemeClr val="bg1"/>
                </a:solidFill>
                <a:latin typeface="Tw Cen MT" panose="020B0602020104020603" pitchFamily="34" charset="0"/>
              </a:rPr>
              <a:t>كتابة سردية</a:t>
            </a:r>
            <a:endParaRPr lang="en-US" sz="3600" b="1" dirty="0">
              <a:solidFill>
                <a:schemeClr val="bg1"/>
              </a:solidFill>
              <a:latin typeface="Tw Cen MT" panose="020B0602020104020603" pitchFamily="34" charset="0"/>
            </a:endParaRPr>
          </a:p>
        </p:txBody>
      </p:sp>
      <p:pic>
        <p:nvPicPr>
          <p:cNvPr id="1026" name="Picture 2" descr="Aspire International School | Odoo">
            <a:extLst>
              <a:ext uri="{FF2B5EF4-FFF2-40B4-BE49-F238E27FC236}">
                <a16:creationId xmlns:a16="http://schemas.microsoft.com/office/drawing/2014/main" id="{7A1B0A94-0292-BC35-01D1-5B4000DAB1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833" y="229455"/>
            <a:ext cx="1281112" cy="1267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954392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rotWithShape="1">
          <a:blip r:embed="rId2" cstate="print"/>
          <a:srcRect t="7387" r="8924" b="4261"/>
          <a:stretch/>
        </p:blipFill>
        <p:spPr>
          <a:xfrm>
            <a:off x="164" y="0"/>
            <a:ext cx="12262394" cy="6858000"/>
          </a:xfrm>
          <a:prstGeom prst="rect">
            <a:avLst/>
          </a:prstGeom>
        </p:spPr>
      </p:pic>
      <p:sp>
        <p:nvSpPr>
          <p:cNvPr id="3" name="Rounded Rectangle 2"/>
          <p:cNvSpPr/>
          <p:nvPr/>
        </p:nvSpPr>
        <p:spPr>
          <a:xfrm>
            <a:off x="1035269" y="1489842"/>
            <a:ext cx="10594428" cy="3641834"/>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ar-EG" sz="2235" b="1" dirty="0">
                <a:solidFill>
                  <a:srgbClr val="FF0000"/>
                </a:solidFill>
                <a:cs typeface="+mj-cs"/>
              </a:rPr>
              <a:t>في جانب المطبخ توجد الثلاجة بشكلها الرائع حيث اللون الأزرق ولها مقبض لونه أسود بمقاسها الكبير ، نحن نستخدم الثلاجة في حفظ الطعام ، والمأكولات والمشروبات لأطول وقت ، من مميزات هذه الثلاجة أن حجمها كبير وتوفر استهلاك الكهرباء ؛ ولكنها تسبب الضوضاء كما تكون تلجًا كثيرًا وتشبه الثلاجة في شكلها الدولاب الذي نحفظ فيه الملابس ،إنها حقًا اختراع رائع ومفيد للجميع . </a:t>
            </a:r>
            <a:endParaRPr lang="en-US" sz="2235" b="1" dirty="0">
              <a:solidFill>
                <a:srgbClr val="FF0000"/>
              </a:solidFill>
              <a:cs typeface="+mj-cs"/>
            </a:endParaRPr>
          </a:p>
        </p:txBody>
      </p:sp>
    </p:spTree>
    <p:extLst>
      <p:ext uri="{BB962C8B-B14F-4D97-AF65-F5344CB8AC3E}">
        <p14:creationId xmlns:p14="http://schemas.microsoft.com/office/powerpoint/2010/main" val="2025896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15533" y="-66068"/>
            <a:ext cx="3866081" cy="523220"/>
          </a:xfrm>
          <a:prstGeom prst="rect">
            <a:avLst/>
          </a:prstGeom>
        </p:spPr>
        <p:txBody>
          <a:bodyPr wrap="square">
            <a:sp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ar-EG" sz="2800" b="1">
                <a:solidFill>
                  <a:srgbClr val="FF0000"/>
                </a:solidFill>
                <a:latin typeface="Simplified Arabic" panose="02020603050405020304" pitchFamily="18" charset="-78"/>
                <a:ea typeface="Times New Roman" panose="02020603050405020304" pitchFamily="18" charset="0"/>
              </a:rPr>
              <a:t> </a:t>
            </a:r>
            <a:r>
              <a:rPr lang="ar-EG" sz="2800" b="1" u="sng">
                <a:solidFill>
                  <a:srgbClr val="FF0000"/>
                </a:solidFill>
                <a:latin typeface="Simplified Arabic" panose="02020603050405020304" pitchFamily="18" charset="-78"/>
                <a:ea typeface="Times New Roman" panose="02020603050405020304" pitchFamily="18" charset="0"/>
              </a:rPr>
              <a:t>تعبير " كتابة نص وصفي "</a:t>
            </a:r>
            <a:endParaRPr lang="ar-EG" sz="2800"/>
          </a:p>
        </p:txBody>
      </p:sp>
      <p:sp>
        <p:nvSpPr>
          <p:cNvPr id="3" name="Rounded Rectangle 276"/>
          <p:cNvSpPr>
            <a:spLocks noChangeArrowheads="1"/>
          </p:cNvSpPr>
          <p:nvPr/>
        </p:nvSpPr>
        <p:spPr bwMode="auto">
          <a:xfrm>
            <a:off x="2309815" y="687944"/>
            <a:ext cx="5856967" cy="1385140"/>
          </a:xfrm>
          <a:prstGeom prst="roundRect">
            <a:avLst>
              <a:gd name="adj" fmla="val 16667"/>
            </a:avLst>
          </a:prstGeom>
          <a:solidFill>
            <a:sysClr val="window" lastClr="FFFFFF">
              <a:lumMod val="100000"/>
              <a:lumOff val="0"/>
            </a:sysClr>
          </a:solidFill>
          <a:ln w="63500" cmpd="thickThin">
            <a:solidFill>
              <a:srgbClr val="4BACC6">
                <a:lumMod val="100000"/>
                <a:lumOff val="0"/>
              </a:srgbClr>
            </a:solidFill>
            <a:rou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1">
              <a:spcAft>
                <a:spcPct val="0"/>
              </a:spcAft>
            </a:pPr>
            <a:r>
              <a:rPr lang="ar-EG" sz="4000" dirty="0">
                <a:effectLst/>
                <a:latin typeface="Times New Roman" panose="02020603050405020304" pitchFamily="18" charset="0"/>
                <a:ea typeface="Times New Roman" panose="02020603050405020304" pitchFamily="18" charset="0"/>
                <a:cs typeface="Simplified Arabic" panose="02020603050405020304" pitchFamily="18" charset="-78"/>
              </a:rPr>
              <a:t>مايجب مراعاته عند كتابة النص الوصفي</a:t>
            </a:r>
            <a:endParaRPr lang="en-US" sz="3200" dirty="0">
              <a:effectLst/>
              <a:latin typeface="Times New Roman" panose="02020603050405020304" pitchFamily="18" charset="0"/>
              <a:ea typeface="Times New Roman" panose="02020603050405020304" pitchFamily="18" charset="0"/>
            </a:endParaRPr>
          </a:p>
        </p:txBody>
      </p:sp>
      <p:cxnSp>
        <p:nvCxnSpPr>
          <p:cNvPr id="4" name="Straight Arrow Connector 12648"/>
          <p:cNvCxnSpPr>
            <a:cxnSpLocks noChangeShapeType="1"/>
          </p:cNvCxnSpPr>
          <p:nvPr/>
        </p:nvCxnSpPr>
        <p:spPr bwMode="auto">
          <a:xfrm flipH="1">
            <a:off x="6352096" y="2346827"/>
            <a:ext cx="0" cy="2072799"/>
          </a:xfrm>
          <a:prstGeom prst="straightConnector1">
            <a:avLst/>
          </a:prstGeom>
          <a:noFill/>
          <a:ln w="38100" cap="flat" cmpd="sng" algn="ctr">
            <a:solidFill>
              <a:srgbClr val="4BACC6"/>
            </a:solidFill>
            <a:prstDash val="solid"/>
            <a:tailEnd type="triangle" w="med" len="med"/>
          </a:ln>
          <a:effectLst>
            <a:outerShdw blurRad="40000" dist="23000" dir="5400000" rotWithShape="0">
              <a:srgbClr val="000000">
                <a:alpha val="35000"/>
              </a:srgbClr>
            </a:outerShdw>
          </a:effectLst>
        </p:spPr>
      </p:cxnSp>
      <p:cxnSp>
        <p:nvCxnSpPr>
          <p:cNvPr id="5" name="Straight Arrow Connector 12651"/>
          <p:cNvCxnSpPr>
            <a:cxnSpLocks noChangeShapeType="1"/>
          </p:cNvCxnSpPr>
          <p:nvPr/>
        </p:nvCxnSpPr>
        <p:spPr bwMode="auto">
          <a:xfrm flipH="1">
            <a:off x="2126354" y="2330055"/>
            <a:ext cx="1985" cy="1436971"/>
          </a:xfrm>
          <a:prstGeom prst="straightConnector1">
            <a:avLst/>
          </a:prstGeom>
          <a:noFill/>
          <a:ln w="38100" cap="flat" cmpd="sng" algn="ctr">
            <a:solidFill>
              <a:srgbClr val="4BACC6"/>
            </a:solidFill>
            <a:prstDash val="solid"/>
            <a:tailEnd type="triangle" w="med" len="med"/>
          </a:ln>
          <a:effectLst>
            <a:outerShdw blurRad="40000" dist="23000" dir="5400000" rotWithShape="0">
              <a:srgbClr val="000000">
                <a:alpha val="35000"/>
              </a:srgbClr>
            </a:outerShdw>
          </a:effectLst>
        </p:spPr>
      </p:cxnSp>
      <p:cxnSp>
        <p:nvCxnSpPr>
          <p:cNvPr id="6" name="Straight Arrow Connector 12653"/>
          <p:cNvCxnSpPr>
            <a:cxnSpLocks noChangeShapeType="1"/>
          </p:cNvCxnSpPr>
          <p:nvPr/>
        </p:nvCxnSpPr>
        <p:spPr bwMode="auto">
          <a:xfrm>
            <a:off x="1025979" y="2255322"/>
            <a:ext cx="7499039" cy="14353"/>
          </a:xfrm>
          <a:prstGeom prst="straightConnector1">
            <a:avLst/>
          </a:prstGeom>
          <a:noFill/>
          <a:ln w="127000">
            <a:solidFill>
              <a:srgbClr val="4BACC6">
                <a:lumMod val="100000"/>
                <a:lumOff val="0"/>
              </a:srgbClr>
            </a:solidFill>
            <a:round/>
          </a:ln>
          <a:effectLst>
            <a:outerShdw dist="107763" dir="18900000" algn="ctr" rotWithShape="0">
              <a:srgbClr val="868686">
                <a:alpha val="50000"/>
              </a:srgbClr>
            </a:outerShdw>
          </a:effectLst>
          <a:extLst>
            <a:ext uri="{909E8E84-426E-40DD-AFC4-6F175D3DCCD1}">
              <a14:hiddenFill xmlns:a14="http://schemas.microsoft.com/office/drawing/2010/main">
                <a:noFill/>
              </a14:hiddenFill>
            </a:ext>
          </a:extLst>
        </p:spPr>
      </p:cxnSp>
      <p:cxnSp>
        <p:nvCxnSpPr>
          <p:cNvPr id="7" name="Straight Arrow Connector 12655"/>
          <p:cNvCxnSpPr>
            <a:cxnSpLocks noChangeShapeType="1"/>
          </p:cNvCxnSpPr>
          <p:nvPr/>
        </p:nvCxnSpPr>
        <p:spPr bwMode="auto">
          <a:xfrm flipH="1">
            <a:off x="8510218" y="2255322"/>
            <a:ext cx="1919" cy="1229267"/>
          </a:xfrm>
          <a:prstGeom prst="straightConnector1">
            <a:avLst/>
          </a:prstGeom>
          <a:noFill/>
          <a:ln w="38100" cap="flat" cmpd="sng" algn="ctr">
            <a:solidFill>
              <a:srgbClr val="4BACC6"/>
            </a:solidFill>
            <a:prstDash val="solid"/>
            <a:tailEnd type="triangle" w="med" len="med"/>
          </a:ln>
          <a:effectLst>
            <a:outerShdw blurRad="40000" dist="23000" dir="5400000" rotWithShape="0">
              <a:srgbClr val="000000">
                <a:alpha val="35000"/>
              </a:srgbClr>
            </a:outerShdw>
          </a:effectLst>
        </p:spPr>
      </p:cxnSp>
      <p:cxnSp>
        <p:nvCxnSpPr>
          <p:cNvPr id="8" name="Straight Arrow Connector 12649"/>
          <p:cNvCxnSpPr>
            <a:cxnSpLocks noChangeShapeType="1"/>
          </p:cNvCxnSpPr>
          <p:nvPr/>
        </p:nvCxnSpPr>
        <p:spPr bwMode="auto">
          <a:xfrm flipH="1">
            <a:off x="4680885" y="2346827"/>
            <a:ext cx="0" cy="1443753"/>
          </a:xfrm>
          <a:prstGeom prst="straightConnector1">
            <a:avLst/>
          </a:prstGeom>
          <a:noFill/>
          <a:ln w="38100" cap="flat" cmpd="sng" algn="ctr">
            <a:solidFill>
              <a:srgbClr val="4BACC6"/>
            </a:solidFill>
            <a:prstDash val="solid"/>
            <a:tailEnd type="triangle" w="med" len="med"/>
          </a:ln>
          <a:effectLst>
            <a:outerShdw blurRad="40000" dist="23000" dir="5400000" rotWithShape="0">
              <a:srgbClr val="000000">
                <a:alpha val="35000"/>
              </a:srgbClr>
            </a:outerShdw>
          </a:effectLst>
        </p:spPr>
      </p:cxnSp>
      <p:cxnSp>
        <p:nvCxnSpPr>
          <p:cNvPr id="9" name="Straight Arrow Connector 12652"/>
          <p:cNvCxnSpPr>
            <a:cxnSpLocks noChangeShapeType="1"/>
          </p:cNvCxnSpPr>
          <p:nvPr/>
        </p:nvCxnSpPr>
        <p:spPr bwMode="auto">
          <a:xfrm flipH="1">
            <a:off x="1038609" y="2251020"/>
            <a:ext cx="1985" cy="2043975"/>
          </a:xfrm>
          <a:prstGeom prst="straightConnector1">
            <a:avLst/>
          </a:prstGeom>
          <a:noFill/>
          <a:ln w="38100" cap="flat" cmpd="sng" algn="ctr">
            <a:solidFill>
              <a:srgbClr val="4BACC6"/>
            </a:solidFill>
            <a:prstDash val="solid"/>
            <a:tailEnd type="triangle" w="med" len="med"/>
          </a:ln>
          <a:effectLst>
            <a:outerShdw blurRad="40000" dist="23000" dir="5400000" rotWithShape="0">
              <a:srgbClr val="000000">
                <a:alpha val="35000"/>
              </a:srgbClr>
            </a:outerShdw>
          </a:effectLst>
        </p:spPr>
      </p:cxnSp>
      <p:cxnSp>
        <p:nvCxnSpPr>
          <p:cNvPr id="10" name="Straight Arrow Connector 12650"/>
          <p:cNvCxnSpPr>
            <a:cxnSpLocks noChangeShapeType="1"/>
          </p:cNvCxnSpPr>
          <p:nvPr/>
        </p:nvCxnSpPr>
        <p:spPr bwMode="auto">
          <a:xfrm flipH="1">
            <a:off x="3402627" y="2299190"/>
            <a:ext cx="1985" cy="2327130"/>
          </a:xfrm>
          <a:prstGeom prst="straightConnector1">
            <a:avLst/>
          </a:prstGeom>
          <a:noFill/>
          <a:ln w="38100" cap="flat" cmpd="sng" algn="ctr">
            <a:solidFill>
              <a:srgbClr val="4BACC6"/>
            </a:solidFill>
            <a:prstDash val="solid"/>
            <a:tailEnd type="triangle" w="med" len="med"/>
          </a:ln>
          <a:effectLst>
            <a:outerShdw blurRad="40000" dist="23000" dir="5400000" rotWithShape="0">
              <a:srgbClr val="000000">
                <a:alpha val="35000"/>
              </a:srgbClr>
            </a:outerShdw>
          </a:effectLst>
        </p:spPr>
      </p:cxnSp>
      <p:sp>
        <p:nvSpPr>
          <p:cNvPr id="11" name="Rectangle 12656"/>
          <p:cNvSpPr>
            <a:spLocks noChangeArrowheads="1"/>
          </p:cNvSpPr>
          <p:nvPr/>
        </p:nvSpPr>
        <p:spPr bwMode="auto">
          <a:xfrm>
            <a:off x="7339278" y="3704073"/>
            <a:ext cx="2341880" cy="1431106"/>
          </a:xfrm>
          <a:prstGeom prst="rect">
            <a:avLst/>
          </a:prstGeom>
          <a:noFill/>
          <a:ln w="63500" cmpd="thickThin">
            <a:noFill/>
            <a:miter lim="800000"/>
          </a:ln>
          <a:effectLst/>
        </p:spPr>
        <p:txBody>
          <a:bodyPr rot="0" vert="horz" wrap="square" lIns="91440" tIns="45720" rIns="91440" bIns="45720" anchor="t" anchorCtr="0" upright="1">
            <a:no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1">
              <a:spcAft>
                <a:spcPct val="0"/>
              </a:spcAft>
            </a:pPr>
            <a:r>
              <a:rPr lang="ar-EG" sz="2400" dirty="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استخدام علامات الترقيم المناسبة </a:t>
            </a:r>
            <a:endParaRPr lang="en-US" dirty="0">
              <a:effectLst/>
              <a:latin typeface="Times New Roman" panose="02020603050405020304" pitchFamily="18" charset="0"/>
              <a:ea typeface="Times New Roman" panose="02020603050405020304" pitchFamily="18" charset="0"/>
            </a:endParaRPr>
          </a:p>
          <a:p>
            <a:pPr algn="r" rtl="1">
              <a:spcAft>
                <a:spcPct val="0"/>
              </a:spcAft>
            </a:pPr>
            <a:r>
              <a:rPr lang="en-US" sz="1200" dirty="0">
                <a:effectLst/>
                <a:latin typeface="Times New Roman" panose="02020603050405020304" pitchFamily="18" charset="0"/>
                <a:ea typeface="Times New Roman" panose="02020603050405020304" pitchFamily="18" charset="0"/>
              </a:rPr>
              <a:t> </a:t>
            </a:r>
          </a:p>
        </p:txBody>
      </p:sp>
      <p:sp>
        <p:nvSpPr>
          <p:cNvPr id="12" name="Rectangle 12660"/>
          <p:cNvSpPr>
            <a:spLocks noChangeArrowheads="1"/>
          </p:cNvSpPr>
          <p:nvPr/>
        </p:nvSpPr>
        <p:spPr bwMode="auto">
          <a:xfrm>
            <a:off x="5491079" y="4419626"/>
            <a:ext cx="1759220" cy="1272201"/>
          </a:xfrm>
          <a:prstGeom prst="rect">
            <a:avLst/>
          </a:prstGeom>
          <a:noFill/>
          <a:ln w="63500" cmpd="thickThin">
            <a:noFill/>
            <a:miter lim="800000"/>
          </a:ln>
          <a:effectLst/>
        </p:spPr>
        <p:txBody>
          <a:bodyPr rot="0" vert="horz" wrap="square" lIns="91440" tIns="45720" rIns="91440" bIns="45720" anchor="t" anchorCtr="0" upright="1">
            <a:no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1">
              <a:spcAft>
                <a:spcPct val="0"/>
              </a:spcAft>
            </a:pPr>
            <a:r>
              <a:rPr lang="ar-EG" sz="2400" dirty="0">
                <a:effectLst/>
                <a:latin typeface="Times New Roman" panose="02020603050405020304" pitchFamily="18" charset="0"/>
                <a:ea typeface="Times New Roman" panose="02020603050405020304" pitchFamily="18" charset="0"/>
                <a:cs typeface="Simplified Arabic" panose="02020603050405020304" pitchFamily="18" charset="-78"/>
              </a:rPr>
              <a:t>استخدام </a:t>
            </a:r>
            <a:endParaRPr lang="en-US" dirty="0">
              <a:effectLst/>
              <a:latin typeface="Times New Roman" panose="02020603050405020304" pitchFamily="18" charset="0"/>
              <a:ea typeface="Times New Roman" panose="02020603050405020304" pitchFamily="18" charset="0"/>
            </a:endParaRPr>
          </a:p>
          <a:p>
            <a:pPr algn="ctr" rtl="1">
              <a:spcAft>
                <a:spcPct val="0"/>
              </a:spcAft>
            </a:pPr>
            <a:r>
              <a:rPr lang="ar-EG" sz="2800" dirty="0">
                <a:effectLst/>
                <a:latin typeface="Times New Roman" panose="02020603050405020304" pitchFamily="18" charset="0"/>
                <a:ea typeface="Times New Roman" panose="02020603050405020304" pitchFamily="18" charset="0"/>
                <a:cs typeface="Simplified Arabic" panose="02020603050405020304" pitchFamily="18" charset="-78"/>
              </a:rPr>
              <a:t>تسلسل الفكر</a:t>
            </a:r>
            <a:endParaRPr lang="en-US" sz="2000" dirty="0">
              <a:effectLst/>
              <a:latin typeface="Times New Roman" panose="02020603050405020304" pitchFamily="18" charset="0"/>
              <a:ea typeface="Times New Roman" panose="02020603050405020304" pitchFamily="18" charset="0"/>
            </a:endParaRPr>
          </a:p>
          <a:p>
            <a:pPr algn="r" rtl="1">
              <a:spcAft>
                <a:spcPct val="0"/>
              </a:spcAft>
            </a:pPr>
            <a:r>
              <a:rPr lang="en-US" dirty="0">
                <a:effectLst/>
                <a:latin typeface="Times New Roman" panose="02020603050405020304" pitchFamily="18" charset="0"/>
                <a:ea typeface="Times New Roman" panose="02020603050405020304" pitchFamily="18" charset="0"/>
              </a:rPr>
              <a:t> </a:t>
            </a:r>
          </a:p>
        </p:txBody>
      </p:sp>
      <p:sp>
        <p:nvSpPr>
          <p:cNvPr id="13" name="Rectangle 12657"/>
          <p:cNvSpPr>
            <a:spLocks noChangeArrowheads="1"/>
          </p:cNvSpPr>
          <p:nvPr/>
        </p:nvSpPr>
        <p:spPr bwMode="auto">
          <a:xfrm>
            <a:off x="3711645" y="3827407"/>
            <a:ext cx="1938479" cy="1270800"/>
          </a:xfrm>
          <a:prstGeom prst="rect">
            <a:avLst/>
          </a:prstGeom>
          <a:noFill/>
          <a:ln w="63500" cmpd="thickThin">
            <a:noFill/>
            <a:miter lim="800000"/>
          </a:ln>
          <a:effectLst/>
        </p:spPr>
        <p:txBody>
          <a:bodyPr rot="0" vert="horz" wrap="square" lIns="91440" tIns="45720" rIns="91440" bIns="45720" anchor="t" anchorCtr="0" upright="1">
            <a:no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1">
              <a:spcAft>
                <a:spcPct val="0"/>
              </a:spcAft>
            </a:pPr>
            <a:r>
              <a:rPr lang="ar-EG" sz="2400" dirty="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وضوح </a:t>
            </a:r>
            <a:endParaRPr lang="en-US" dirty="0">
              <a:effectLst/>
              <a:latin typeface="Times New Roman" panose="02020603050405020304" pitchFamily="18" charset="0"/>
              <a:ea typeface="Times New Roman" panose="02020603050405020304" pitchFamily="18" charset="0"/>
            </a:endParaRPr>
          </a:p>
          <a:p>
            <a:pPr algn="ctr" rtl="1">
              <a:spcAft>
                <a:spcPct val="0"/>
              </a:spcAft>
            </a:pPr>
            <a:r>
              <a:rPr lang="ar-EG" sz="2400" dirty="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الوصف السداسي</a:t>
            </a:r>
            <a:endParaRPr lang="en-US" dirty="0">
              <a:effectLst/>
              <a:latin typeface="Times New Roman" panose="02020603050405020304" pitchFamily="18" charset="0"/>
              <a:ea typeface="Times New Roman" panose="02020603050405020304" pitchFamily="18" charset="0"/>
            </a:endParaRPr>
          </a:p>
          <a:p>
            <a:pPr algn="r" rtl="1">
              <a:spcAft>
                <a:spcPct val="0"/>
              </a:spcAft>
            </a:pPr>
            <a:r>
              <a:rPr lang="en-US" dirty="0">
                <a:effectLst/>
                <a:latin typeface="Times New Roman" panose="02020603050405020304" pitchFamily="18" charset="0"/>
                <a:ea typeface="Times New Roman" panose="02020603050405020304" pitchFamily="18" charset="0"/>
              </a:rPr>
              <a:t> </a:t>
            </a:r>
          </a:p>
        </p:txBody>
      </p:sp>
      <p:sp>
        <p:nvSpPr>
          <p:cNvPr id="14" name="Rectangle 12661"/>
          <p:cNvSpPr>
            <a:spLocks noChangeArrowheads="1"/>
          </p:cNvSpPr>
          <p:nvPr/>
        </p:nvSpPr>
        <p:spPr bwMode="auto">
          <a:xfrm>
            <a:off x="2524255" y="4845114"/>
            <a:ext cx="1935205" cy="1373388"/>
          </a:xfrm>
          <a:prstGeom prst="rect">
            <a:avLst/>
          </a:prstGeom>
          <a:noFill/>
          <a:ln w="63500" cmpd="thickThin">
            <a:noFill/>
            <a:miter lim="800000"/>
          </a:ln>
          <a:effectLst/>
        </p:spPr>
        <p:txBody>
          <a:bodyPr rot="0" vert="horz" wrap="square" lIns="91440" tIns="45720" rIns="91440" bIns="45720" anchor="t" anchorCtr="0" upright="1">
            <a:no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1">
              <a:spcAft>
                <a:spcPct val="0"/>
              </a:spcAft>
            </a:pPr>
            <a:r>
              <a:rPr lang="ar-EG" sz="2400" dirty="0">
                <a:effectLst/>
                <a:latin typeface="Times New Roman" panose="02020603050405020304" pitchFamily="18" charset="0"/>
                <a:ea typeface="Times New Roman" panose="02020603050405020304" pitchFamily="18" charset="0"/>
                <a:cs typeface="Simplified Arabic" panose="02020603050405020304" pitchFamily="18" charset="-78"/>
              </a:rPr>
              <a:t>استخدام الأساليب والتعبيرات الملائمة</a:t>
            </a:r>
            <a:endParaRPr lang="en-US" dirty="0">
              <a:effectLst/>
              <a:latin typeface="Times New Roman" panose="02020603050405020304" pitchFamily="18" charset="0"/>
              <a:ea typeface="Times New Roman" panose="02020603050405020304" pitchFamily="18" charset="0"/>
            </a:endParaRPr>
          </a:p>
          <a:p>
            <a:pPr algn="r" rtl="1">
              <a:spcAft>
                <a:spcPct val="0"/>
              </a:spcAft>
            </a:pPr>
            <a:r>
              <a:rPr lang="en-US" dirty="0">
                <a:effectLst/>
                <a:latin typeface="Times New Roman" panose="02020603050405020304" pitchFamily="18" charset="0"/>
                <a:ea typeface="Times New Roman" panose="02020603050405020304" pitchFamily="18" charset="0"/>
              </a:rPr>
              <a:t> </a:t>
            </a:r>
          </a:p>
        </p:txBody>
      </p:sp>
      <p:sp>
        <p:nvSpPr>
          <p:cNvPr id="15" name="Rectangle 12658"/>
          <p:cNvSpPr>
            <a:spLocks noChangeArrowheads="1"/>
          </p:cNvSpPr>
          <p:nvPr/>
        </p:nvSpPr>
        <p:spPr bwMode="auto">
          <a:xfrm>
            <a:off x="1240731" y="3882724"/>
            <a:ext cx="1798478" cy="1373388"/>
          </a:xfrm>
          <a:prstGeom prst="rect">
            <a:avLst/>
          </a:prstGeom>
          <a:noFill/>
          <a:ln w="63500" cmpd="thickThin">
            <a:noFill/>
            <a:miter lim="800000"/>
          </a:ln>
          <a:effectLst/>
        </p:spPr>
        <p:txBody>
          <a:bodyPr rot="0" vert="horz" wrap="square" lIns="91440" tIns="45720" rIns="91440" bIns="45720" anchor="t" anchorCtr="0" upright="1">
            <a:no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1">
              <a:spcAft>
                <a:spcPct val="0"/>
              </a:spcAft>
            </a:pPr>
            <a:r>
              <a:rPr lang="ar-EG" sz="2800" dirty="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الكتابة بخط جميل </a:t>
            </a:r>
            <a:endParaRPr lang="en-US" sz="2000" dirty="0">
              <a:effectLst/>
              <a:latin typeface="Times New Roman" panose="02020603050405020304" pitchFamily="18" charset="0"/>
              <a:ea typeface="Times New Roman" panose="02020603050405020304" pitchFamily="18" charset="0"/>
            </a:endParaRPr>
          </a:p>
          <a:p>
            <a:pPr algn="r" rtl="1">
              <a:spcAft>
                <a:spcPct val="0"/>
              </a:spcAft>
            </a:pPr>
            <a:r>
              <a:rPr lang="en-US" sz="1200" dirty="0">
                <a:effectLst/>
                <a:latin typeface="Times New Roman" panose="02020603050405020304" pitchFamily="18" charset="0"/>
                <a:ea typeface="Times New Roman" panose="02020603050405020304" pitchFamily="18" charset="0"/>
              </a:rPr>
              <a:t> </a:t>
            </a:r>
          </a:p>
        </p:txBody>
      </p:sp>
      <p:sp>
        <p:nvSpPr>
          <p:cNvPr id="16" name="Rectangle 12659"/>
          <p:cNvSpPr>
            <a:spLocks noChangeArrowheads="1"/>
          </p:cNvSpPr>
          <p:nvPr/>
        </p:nvSpPr>
        <p:spPr bwMode="auto">
          <a:xfrm>
            <a:off x="5274" y="4557876"/>
            <a:ext cx="1798478" cy="1373388"/>
          </a:xfrm>
          <a:prstGeom prst="rect">
            <a:avLst/>
          </a:prstGeom>
          <a:noFill/>
          <a:ln w="63500" cmpd="thickThin">
            <a:noFill/>
            <a:miter lim="800000"/>
          </a:ln>
          <a:effectLst/>
        </p:spPr>
        <p:txBody>
          <a:bodyPr rot="0" vert="horz" wrap="square" lIns="91440" tIns="45720" rIns="91440" bIns="45720" anchor="t" anchorCtr="0" upright="1">
            <a:no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rtl="1">
              <a:spcAft>
                <a:spcPct val="0"/>
              </a:spcAft>
            </a:pPr>
            <a:r>
              <a:rPr lang="ar-EG" sz="2800" dirty="0">
                <a:effectLst/>
                <a:latin typeface="Times New Roman" panose="02020603050405020304" pitchFamily="18" charset="0"/>
                <a:ea typeface="Times New Roman" panose="02020603050405020304" pitchFamily="18" charset="0"/>
                <a:cs typeface="Simplified Arabic" panose="02020603050405020304" pitchFamily="18" charset="-78"/>
              </a:rPr>
              <a:t>إملاء صحيح </a:t>
            </a:r>
            <a:endParaRPr lang="en-US" sz="2000" dirty="0">
              <a:effectLst/>
              <a:latin typeface="Times New Roman" panose="02020603050405020304" pitchFamily="18" charset="0"/>
              <a:ea typeface="Times New Roman" panose="02020603050405020304" pitchFamily="18" charset="0"/>
            </a:endParaRPr>
          </a:p>
          <a:p>
            <a:pPr algn="r" rtl="1">
              <a:spcAft>
                <a:spcPct val="0"/>
              </a:spcAft>
            </a:pPr>
            <a:r>
              <a:rPr lang="en-US" sz="1200" dirty="0">
                <a:effectLst/>
                <a:latin typeface="Times New Roman" panose="02020603050405020304" pitchFamily="18" charset="0"/>
                <a:ea typeface="Times New Roman" panose="02020603050405020304" pitchFamily="18" charset="0"/>
              </a:rPr>
              <a:t> </a:t>
            </a:r>
          </a:p>
        </p:txBody>
      </p:sp>
      <p:sp>
        <p:nvSpPr>
          <p:cNvPr id="17" name="Rectangle 15"/>
          <p:cNvSpPr>
            <a:spLocks noChangeArrowheads="1"/>
          </p:cNvSpPr>
          <p:nvPr/>
        </p:nvSpPr>
        <p:spPr bwMode="auto">
          <a:xfrm>
            <a:off x="130629" y="-120538"/>
            <a:ext cx="13462295" cy="610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lang="ar-EG"/>
          </a:p>
        </p:txBody>
      </p:sp>
      <p:sp>
        <p:nvSpPr>
          <p:cNvPr id="20" name="عنصر نائب لرقم الشريحة 19">
            <a:extLst>
              <a:ext uri="{FF2B5EF4-FFF2-40B4-BE49-F238E27FC236}">
                <a16:creationId xmlns:a16="http://schemas.microsoft.com/office/drawing/2014/main" id="{40F01E19-BDCF-BD01-2F8F-0C4A71614D68}"/>
              </a:ext>
            </a:extLst>
          </p:cNvPr>
          <p:cNvSpPr>
            <a:spLocks noGrp="1"/>
          </p:cNvSpPr>
          <p:nvPr>
            <p:ph type="sldNum" sz="quarter" idx="12"/>
          </p:nvPr>
        </p:nvSpPr>
        <p:spPr/>
        <p:txBody>
          <a:bodyPr/>
          <a:lstStyle/>
          <a:p>
            <a:fld id="{FD6C4CC8-F532-427A-A9E5-107B2E2456BD}" type="slidenum">
              <a:rPr lang="ar-EG" smtClean="0"/>
              <a:t>2</a:t>
            </a:fld>
            <a:endParaRPr lang="ar-EG"/>
          </a:p>
        </p:txBody>
      </p:sp>
      <p:pic>
        <p:nvPicPr>
          <p:cNvPr id="21" name="Picture 2" descr="Aspire International School | Odoo">
            <a:extLst>
              <a:ext uri="{FF2B5EF4-FFF2-40B4-BE49-F238E27FC236}">
                <a16:creationId xmlns:a16="http://schemas.microsoft.com/office/drawing/2014/main" id="{7A1B0A94-0292-BC35-01D1-5B4000DAB1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833" y="229455"/>
            <a:ext cx="1281112" cy="1267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6242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4="http://schemas.microsoft.com/office/powerpoint/2010/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dur="50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500"/>
                                        <p:tgtEl>
                                          <p:spTgt spid="3"/>
                                        </p:tgtEl>
                                      </p:cBhvr>
                                    </p:animEffect>
                                  </p:childTnLst>
                                </p:cTn>
                              </p:par>
                              <p:par>
                                <p:cTn id="11" presetID="22" presetClass="entr" presetSubtype="4" dur="50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par>
                                <p:cTn id="14" presetID="22" presetClass="entr" presetSubtype="4" dur="50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down)">
                                      <p:cBhvr>
                                        <p:cTn id="16" dur="500"/>
                                        <p:tgtEl>
                                          <p:spTgt spid="5"/>
                                        </p:tgtEl>
                                      </p:cBhvr>
                                    </p:animEffect>
                                  </p:childTnLst>
                                </p:cTn>
                              </p:par>
                              <p:par>
                                <p:cTn id="17" presetID="22" presetClass="entr" presetSubtype="4" dur="50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par>
                                <p:cTn id="20" presetID="22" presetClass="entr" presetSubtype="4" dur="500"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par>
                                <p:cTn id="23" presetID="22" presetClass="entr" presetSubtype="4" dur="50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down)">
                                      <p:cBhvr>
                                        <p:cTn id="25" dur="500"/>
                                        <p:tgtEl>
                                          <p:spTgt spid="8"/>
                                        </p:tgtEl>
                                      </p:cBhvr>
                                    </p:animEffect>
                                  </p:childTnLst>
                                </p:cTn>
                              </p:par>
                              <p:par>
                                <p:cTn id="26" presetID="22" presetClass="entr" presetSubtype="4" dur="500"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ipe(down)">
                                      <p:cBhvr>
                                        <p:cTn id="28" dur="500"/>
                                        <p:tgtEl>
                                          <p:spTgt spid="9"/>
                                        </p:tgtEl>
                                      </p:cBhvr>
                                    </p:animEffect>
                                  </p:childTnLst>
                                </p:cTn>
                              </p:par>
                              <p:par>
                                <p:cTn id="29" presetID="22" presetClass="entr" presetSubtype="4" dur="50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down)">
                                      <p:cBhvr>
                                        <p:cTn id="31" dur="500"/>
                                        <p:tgtEl>
                                          <p:spTgt spid="10"/>
                                        </p:tgtEl>
                                      </p:cBhvr>
                                    </p:animEffect>
                                  </p:childTnLst>
                                </p:cTn>
                              </p:par>
                              <p:par>
                                <p:cTn id="32" presetID="22" presetClass="entr" presetSubtype="4" dur="50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ipe(down)">
                                      <p:cBhvr>
                                        <p:cTn id="34" dur="500"/>
                                        <p:tgtEl>
                                          <p:spTgt spid="11"/>
                                        </p:tgtEl>
                                      </p:cBhvr>
                                    </p:animEffect>
                                  </p:childTnLst>
                                </p:cTn>
                              </p:par>
                              <p:par>
                                <p:cTn id="35" presetID="22" presetClass="entr" presetSubtype="4" dur="50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down)">
                                      <p:cBhvr>
                                        <p:cTn id="37" dur="500"/>
                                        <p:tgtEl>
                                          <p:spTgt spid="12"/>
                                        </p:tgtEl>
                                      </p:cBhvr>
                                    </p:animEffect>
                                  </p:childTnLst>
                                </p:cTn>
                              </p:par>
                              <p:par>
                                <p:cTn id="38" presetID="22" presetClass="entr" presetSubtype="4" dur="500"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par>
                                <p:cTn id="41" presetID="22" presetClass="entr" presetSubtype="4" dur="50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par>
                                <p:cTn id="44" presetID="22" presetClass="entr" presetSubtype="4" dur="500"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wipe(down)">
                                      <p:cBhvr>
                                        <p:cTn id="46" dur="500"/>
                                        <p:tgtEl>
                                          <p:spTgt spid="15"/>
                                        </p:tgtEl>
                                      </p:cBhvr>
                                    </p:animEffect>
                                  </p:childTnLst>
                                </p:cTn>
                              </p:par>
                              <p:par>
                                <p:cTn id="47" presetID="22" presetClass="entr" presetSubtype="4" dur="50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wipe(down)">
                                      <p:cBhvr>
                                        <p:cTn id="49" dur="500"/>
                                        <p:tgtEl>
                                          <p:spTgt spid="16"/>
                                        </p:tgtEl>
                                      </p:cBhvr>
                                    </p:animEffect>
                                  </p:childTnLst>
                                </p:cTn>
                              </p:par>
                              <p:par>
                                <p:cTn id="50" presetID="22" presetClass="entr" presetSubtype="4" dur="500"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down)">
                                      <p:cBhvr>
                                        <p:cTn id="5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11" grpId="0"/>
      <p:bldP spid="12" grpId="0"/>
      <p:bldP spid="13" grpId="0"/>
      <p:bldP spid="14" grpId="0"/>
      <p:bldP spid="15" grpId="0"/>
      <p:bldP spid="16" grpId="0"/>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37114" y="199349"/>
            <a:ext cx="8567057" cy="954107"/>
          </a:xfrm>
          <a:prstGeom prst="rect">
            <a:avLst/>
          </a:prstGeom>
        </p:spPr>
        <p:txBody>
          <a:bodyPr wrap="square">
            <a:sp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just">
              <a:tabLst>
                <a:tab pos="180340" algn="l"/>
              </a:tabLst>
            </a:pPr>
            <a:r>
              <a:rPr lang="ar-EG" sz="2400" b="1" u="sng">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 خطوات كتابة النص الوصفي :</a:t>
            </a:r>
            <a:endParaRPr lang="en-US">
              <a:latin typeface="Times New Roman" panose="02020603050405020304" pitchFamily="18" charset="0"/>
              <a:ea typeface="Times New Roman" panose="02020603050405020304" pitchFamily="18" charset="0"/>
            </a:endParaRPr>
          </a:p>
          <a:p>
            <a:r>
              <a:rPr lang="ar-EG" sz="3200" b="1" u="sng">
                <a:latin typeface="Times New Roman" panose="02020603050405020304" pitchFamily="18" charset="0"/>
                <a:ea typeface="Times New Roman" panose="02020603050405020304" pitchFamily="18" charset="0"/>
                <a:cs typeface="Simplified Arabic" panose="02020603050405020304" pitchFamily="18" charset="-78"/>
              </a:rPr>
              <a:t>أولًا:</a:t>
            </a:r>
            <a:r>
              <a:rPr lang="ar-EG" sz="3200">
                <a:latin typeface="Times New Roman" panose="02020603050405020304" pitchFamily="18" charset="0"/>
                <a:ea typeface="Times New Roman" panose="02020603050405020304" pitchFamily="18" charset="0"/>
                <a:cs typeface="Simplified Arabic" panose="02020603050405020304" pitchFamily="18" charset="-78"/>
              </a:rPr>
              <a:t> اختيار ماتريد وصفه من الأشياء التي تستخدمها في حياتك </a:t>
            </a:r>
            <a:endParaRPr lang="ar-EG" sz="3200"/>
          </a:p>
        </p:txBody>
      </p:sp>
      <p:sp>
        <p:nvSpPr>
          <p:cNvPr id="5" name="مستطيل 4"/>
          <p:cNvSpPr/>
          <p:nvPr/>
        </p:nvSpPr>
        <p:spPr>
          <a:xfrm>
            <a:off x="0" y="1493451"/>
            <a:ext cx="11604171" cy="3991862"/>
          </a:xfrm>
          <a:prstGeom prst="rect">
            <a:avLst/>
          </a:prstGeom>
        </p:spPr>
        <p:txBody>
          <a:bodyPr wrap="square">
            <a:sp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nSpc>
                <a:spcPct val="115000"/>
              </a:lnSpc>
            </a:pPr>
            <a:r>
              <a:rPr lang="ar-EG" sz="2800" b="1" u="sng">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ثانيًا</a:t>
            </a:r>
            <a:r>
              <a:rPr lang="ar-EG" sz="2800" b="1" u="sng">
                <a:latin typeface="Times New Roman" panose="02020603050405020304" pitchFamily="18" charset="0"/>
                <a:ea typeface="Times New Roman" panose="02020603050405020304" pitchFamily="18" charset="0"/>
                <a:cs typeface="Simplified Arabic" panose="02020603050405020304" pitchFamily="18" charset="-78"/>
              </a:rPr>
              <a:t>:</a:t>
            </a:r>
            <a:r>
              <a:rPr lang="ar-EG" sz="2800">
                <a:latin typeface="Times New Roman" panose="02020603050405020304" pitchFamily="18" charset="0"/>
                <a:ea typeface="Times New Roman" panose="02020603050405020304" pitchFamily="18" charset="0"/>
                <a:cs typeface="Simplified Arabic" panose="02020603050405020304" pitchFamily="18" charset="-78"/>
              </a:rPr>
              <a:t> وصف الشيء الذي اخترته موظفًا العناصر التالية .</a:t>
            </a:r>
            <a:endParaRPr lang="en-US" sz="2000">
              <a:latin typeface="Times New Roman" panose="02020603050405020304" pitchFamily="18" charset="0"/>
              <a:ea typeface="Times New Roman" panose="02020603050405020304" pitchFamily="18" charset="0"/>
            </a:endParaRPr>
          </a:p>
          <a:p>
            <a:pPr>
              <a:lnSpc>
                <a:spcPct val="115000"/>
              </a:lnSpc>
            </a:pPr>
            <a:r>
              <a:rPr lang="ar-EG" sz="2800">
                <a:latin typeface="Times New Roman" panose="02020603050405020304" pitchFamily="18" charset="0"/>
                <a:ea typeface="Times New Roman" panose="02020603050405020304" pitchFamily="18" charset="0"/>
                <a:cs typeface="Simplified Arabic" panose="02020603050405020304" pitchFamily="18" charset="-78"/>
              </a:rPr>
              <a:t>   1-</a:t>
            </a:r>
            <a:r>
              <a:rPr lang="ar-EG" sz="2800" b="1">
                <a:latin typeface="Times New Roman" panose="02020603050405020304" pitchFamily="18" charset="0"/>
                <a:ea typeface="Times New Roman" panose="02020603050405020304" pitchFamily="18" charset="0"/>
                <a:cs typeface="Simplified Arabic" panose="02020603050405020304" pitchFamily="18" charset="-78"/>
              </a:rPr>
              <a:t> </a:t>
            </a:r>
            <a:r>
              <a:rPr lang="ar-EG" sz="2800" b="1">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شكله</a:t>
            </a:r>
            <a:r>
              <a:rPr lang="ar-EG" sz="2800">
                <a:latin typeface="Times New Roman" panose="02020603050405020304" pitchFamily="18" charset="0"/>
                <a:ea typeface="Times New Roman" panose="02020603050405020304" pitchFamily="18" charset="0"/>
                <a:cs typeface="Simplified Arabic" panose="02020603050405020304" pitchFamily="18" charset="-78"/>
              </a:rPr>
              <a:t>: تصفه مستخدمًا الحواس( ما تراه ، ما تشمُّه ، ما تسمعه ، ما تتذوقه ، ما تشعر به )</a:t>
            </a:r>
            <a:endParaRPr lang="en-US" sz="2000">
              <a:latin typeface="Times New Roman" panose="02020603050405020304" pitchFamily="18" charset="0"/>
              <a:ea typeface="Times New Roman" panose="02020603050405020304" pitchFamily="18" charset="0"/>
            </a:endParaRPr>
          </a:p>
          <a:p>
            <a:pPr>
              <a:lnSpc>
                <a:spcPct val="115000"/>
              </a:lnSpc>
            </a:pPr>
            <a:r>
              <a:rPr lang="ar-EG" sz="2800">
                <a:latin typeface="Times New Roman" panose="02020603050405020304" pitchFamily="18" charset="0"/>
                <a:ea typeface="Times New Roman" panose="02020603050405020304" pitchFamily="18" charset="0"/>
                <a:cs typeface="Simplified Arabic" panose="02020603050405020304" pitchFamily="18" charset="-78"/>
              </a:rPr>
              <a:t>   2-</a:t>
            </a:r>
            <a:r>
              <a:rPr lang="ar-EG" sz="2800" b="1">
                <a:latin typeface="Times New Roman" panose="02020603050405020304" pitchFamily="18" charset="0"/>
                <a:ea typeface="Times New Roman" panose="02020603050405020304" pitchFamily="18" charset="0"/>
                <a:cs typeface="Simplified Arabic" panose="02020603050405020304" pitchFamily="18" charset="-78"/>
              </a:rPr>
              <a:t> </a:t>
            </a:r>
            <a:r>
              <a:rPr lang="ar-EG" sz="2800" b="1">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استخداماته</a:t>
            </a:r>
            <a:r>
              <a:rPr lang="ar-EG" sz="2800">
                <a:latin typeface="Times New Roman" panose="02020603050405020304" pitchFamily="18" charset="0"/>
                <a:ea typeface="Times New Roman" panose="02020603050405020304" pitchFamily="18" charset="0"/>
                <a:cs typeface="Simplified Arabic" panose="02020603050405020304" pitchFamily="18" charset="-78"/>
              </a:rPr>
              <a:t>: تصف في أي شيء نستخدم هذا الشيء ، وكيفية استخدامه .</a:t>
            </a:r>
            <a:endParaRPr lang="en-US" sz="2000">
              <a:latin typeface="Times New Roman" panose="02020603050405020304" pitchFamily="18" charset="0"/>
              <a:ea typeface="Times New Roman" panose="02020603050405020304" pitchFamily="18" charset="0"/>
            </a:endParaRPr>
          </a:p>
          <a:p>
            <a:pPr marL="171450">
              <a:lnSpc>
                <a:spcPct val="115000"/>
              </a:lnSpc>
            </a:pPr>
            <a:r>
              <a:rPr lang="ar-EG" sz="2800">
                <a:latin typeface="Times New Roman" panose="02020603050405020304" pitchFamily="18" charset="0"/>
                <a:ea typeface="Times New Roman" panose="02020603050405020304" pitchFamily="18" charset="0"/>
                <a:cs typeface="Simplified Arabic" panose="02020603050405020304" pitchFamily="18" charset="-78"/>
              </a:rPr>
              <a:t>3- </a:t>
            </a:r>
            <a:r>
              <a:rPr lang="ar-EG" sz="2800" b="1">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مميزاته</a:t>
            </a:r>
            <a:r>
              <a:rPr lang="ar-EG" sz="2800">
                <a:latin typeface="Times New Roman" panose="02020603050405020304" pitchFamily="18" charset="0"/>
                <a:ea typeface="Times New Roman" panose="02020603050405020304" pitchFamily="18" charset="0"/>
                <a:cs typeface="Simplified Arabic" panose="02020603050405020304" pitchFamily="18" charset="-78"/>
              </a:rPr>
              <a:t>: تصف أهم ما يعجبك في هذا الشيء ، ويجعله مميزًا عن غيره .</a:t>
            </a:r>
            <a:endParaRPr lang="en-US" sz="2000">
              <a:latin typeface="Times New Roman" panose="02020603050405020304" pitchFamily="18" charset="0"/>
              <a:ea typeface="Times New Roman" panose="02020603050405020304" pitchFamily="18" charset="0"/>
            </a:endParaRPr>
          </a:p>
          <a:p>
            <a:pPr marL="171450">
              <a:lnSpc>
                <a:spcPct val="115000"/>
              </a:lnSpc>
            </a:pPr>
            <a:r>
              <a:rPr lang="ar-EG" sz="2800">
                <a:latin typeface="Times New Roman" panose="02020603050405020304" pitchFamily="18" charset="0"/>
                <a:ea typeface="Times New Roman" panose="02020603050405020304" pitchFamily="18" charset="0"/>
                <a:cs typeface="Simplified Arabic" panose="02020603050405020304" pitchFamily="18" charset="-78"/>
              </a:rPr>
              <a:t>4- </a:t>
            </a:r>
            <a:r>
              <a:rPr lang="ar-EG" sz="2800" b="1">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عيوبه</a:t>
            </a:r>
            <a:r>
              <a:rPr lang="ar-EG" sz="2800">
                <a:latin typeface="Times New Roman" panose="02020603050405020304" pitchFamily="18" charset="0"/>
                <a:ea typeface="Times New Roman" panose="02020603050405020304" pitchFamily="18" charset="0"/>
                <a:cs typeface="Simplified Arabic" panose="02020603050405020304" pitchFamily="18" charset="-78"/>
              </a:rPr>
              <a:t>: تصف ما الذي لا يعجبك في هذا الغرض ، ويقلل من قيمته من وجهة نظرك .</a:t>
            </a:r>
            <a:endParaRPr lang="en-US" sz="2000">
              <a:latin typeface="Times New Roman" panose="02020603050405020304" pitchFamily="18" charset="0"/>
              <a:ea typeface="Times New Roman" panose="02020603050405020304" pitchFamily="18" charset="0"/>
            </a:endParaRPr>
          </a:p>
          <a:p>
            <a:pPr marL="171450">
              <a:lnSpc>
                <a:spcPct val="115000"/>
              </a:lnSpc>
            </a:pPr>
            <a:r>
              <a:rPr lang="ar-EG" sz="2800">
                <a:latin typeface="Times New Roman" panose="02020603050405020304" pitchFamily="18" charset="0"/>
                <a:ea typeface="Times New Roman" panose="02020603050405020304" pitchFamily="18" charset="0"/>
                <a:cs typeface="Simplified Arabic" panose="02020603050405020304" pitchFamily="18" charset="-78"/>
              </a:rPr>
              <a:t>5- </a:t>
            </a:r>
            <a:r>
              <a:rPr lang="ar-EG" sz="2800" b="1">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رأيك</a:t>
            </a:r>
            <a:r>
              <a:rPr lang="ar-EG" sz="2800" b="1">
                <a:latin typeface="Times New Roman" panose="02020603050405020304" pitchFamily="18" charset="0"/>
                <a:ea typeface="Times New Roman" panose="02020603050405020304" pitchFamily="18" charset="0"/>
                <a:cs typeface="Simplified Arabic" panose="02020603050405020304" pitchFamily="18" charset="-78"/>
              </a:rPr>
              <a:t> </a:t>
            </a:r>
            <a:r>
              <a:rPr lang="ar-EG" sz="2800" b="1">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فيه</a:t>
            </a:r>
            <a:r>
              <a:rPr lang="ar-EG" sz="2800">
                <a:latin typeface="Times New Roman" panose="02020603050405020304" pitchFamily="18" charset="0"/>
                <a:ea typeface="Times New Roman" panose="02020603050405020304" pitchFamily="18" charset="0"/>
                <a:cs typeface="Simplified Arabic" panose="02020603050405020304" pitchFamily="18" charset="-78"/>
              </a:rPr>
              <a:t>: تعبر عن رأيك في هذا الشيء ؛ هل يعجبك أو لا ؛ موضحًا السبب .</a:t>
            </a:r>
            <a:endParaRPr lang="en-US" sz="2000">
              <a:latin typeface="Times New Roman" panose="02020603050405020304" pitchFamily="18" charset="0"/>
              <a:ea typeface="Times New Roman" panose="02020603050405020304" pitchFamily="18" charset="0"/>
            </a:endParaRPr>
          </a:p>
          <a:p>
            <a:pPr marL="171450">
              <a:lnSpc>
                <a:spcPct val="115000"/>
              </a:lnSpc>
            </a:pPr>
            <a:r>
              <a:rPr lang="ar-EG" sz="2800">
                <a:latin typeface="Times New Roman" panose="02020603050405020304" pitchFamily="18" charset="0"/>
                <a:ea typeface="Times New Roman" panose="02020603050405020304" pitchFamily="18" charset="0"/>
                <a:cs typeface="Simplified Arabic" panose="02020603050405020304" pitchFamily="18" charset="-78"/>
              </a:rPr>
              <a:t>6- </a:t>
            </a:r>
            <a:r>
              <a:rPr lang="ar-EG" sz="2800" b="1">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شيء يشبهه أو يختلف عنه</a:t>
            </a:r>
            <a:r>
              <a:rPr lang="ar-EG" sz="2800">
                <a:latin typeface="Times New Roman" panose="02020603050405020304" pitchFamily="18" charset="0"/>
                <a:ea typeface="Times New Roman" panose="02020603050405020304" pitchFamily="18" charset="0"/>
                <a:cs typeface="Simplified Arabic" panose="02020603050405020304" pitchFamily="18" charset="-78"/>
              </a:rPr>
              <a:t>: تعطي مثالًا بشيء آخر يشبه أو يختلف عن الشيء الموصوف .</a:t>
            </a:r>
            <a:endParaRPr lang="en-US" sz="2000">
              <a:latin typeface="Times New Roman" panose="02020603050405020304" pitchFamily="18" charset="0"/>
              <a:ea typeface="Times New Roman" panose="02020603050405020304" pitchFamily="18" charset="0"/>
            </a:endParaRPr>
          </a:p>
          <a:p>
            <a:r>
              <a:rPr lang="ar-EG" sz="2800">
                <a:latin typeface="Times New Roman" panose="02020603050405020304" pitchFamily="18" charset="0"/>
                <a:ea typeface="Times New Roman" panose="02020603050405020304" pitchFamily="18" charset="0"/>
                <a:cs typeface="Simplified Arabic" panose="02020603050405020304" pitchFamily="18" charset="-78"/>
              </a:rPr>
              <a:t> </a:t>
            </a:r>
            <a:r>
              <a:rPr lang="ar-SA" sz="2000">
                <a:latin typeface="Times New Roman" panose="02020603050405020304" pitchFamily="18" charset="0"/>
                <a:ea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endParaRPr>
          </a:p>
        </p:txBody>
      </p:sp>
      <p:sp>
        <p:nvSpPr>
          <p:cNvPr id="3" name="عنصر نائب للتاريخ 2">
            <a:extLst>
              <a:ext uri="{FF2B5EF4-FFF2-40B4-BE49-F238E27FC236}">
                <a16:creationId xmlns:a16="http://schemas.microsoft.com/office/drawing/2014/main" id="{CCB96362-D82E-0C44-FC35-79AF4CF69F5A}"/>
              </a:ext>
            </a:extLst>
          </p:cNvPr>
          <p:cNvSpPr>
            <a:spLocks noGrp="1"/>
          </p:cNvSpPr>
          <p:nvPr>
            <p:ph type="dt" sz="half" idx="10"/>
          </p:nvPr>
        </p:nvSpPr>
        <p:spPr/>
        <p:txBody>
          <a:bodyPr/>
          <a:lstStyle/>
          <a:p>
            <a:fld id="{8AC33E3C-80AC-41EE-AAA5-0CED7C986CD6}" type="datetime12">
              <a:rPr lang="ar-EG" smtClean="0"/>
              <a:t>11/10/2023 11:28 ص</a:t>
            </a:fld>
            <a:endParaRPr lang="ar-EG"/>
          </a:p>
        </p:txBody>
      </p:sp>
      <p:sp>
        <p:nvSpPr>
          <p:cNvPr id="6" name="عنصر نائب لرقم الشريحة 5">
            <a:extLst>
              <a:ext uri="{FF2B5EF4-FFF2-40B4-BE49-F238E27FC236}">
                <a16:creationId xmlns:a16="http://schemas.microsoft.com/office/drawing/2014/main" id="{1F5BB733-3F01-94A0-BD91-50F9257CAE34}"/>
              </a:ext>
            </a:extLst>
          </p:cNvPr>
          <p:cNvSpPr>
            <a:spLocks noGrp="1"/>
          </p:cNvSpPr>
          <p:nvPr>
            <p:ph type="sldNum" sz="quarter" idx="12"/>
          </p:nvPr>
        </p:nvSpPr>
        <p:spPr/>
        <p:txBody>
          <a:bodyPr/>
          <a:lstStyle/>
          <a:p>
            <a:fld id="{FD6C4CC8-F532-427A-A9E5-107B2E2456BD}" type="slidenum">
              <a:rPr lang="ar-EG" smtClean="0"/>
              <a:t>3</a:t>
            </a:fld>
            <a:endParaRPr lang="ar-EG"/>
          </a:p>
        </p:txBody>
      </p:sp>
      <p:pic>
        <p:nvPicPr>
          <p:cNvPr id="7" name="Picture 2" descr="Aspire International School | Odoo">
            <a:extLst>
              <a:ext uri="{FF2B5EF4-FFF2-40B4-BE49-F238E27FC236}">
                <a16:creationId xmlns:a16="http://schemas.microsoft.com/office/drawing/2014/main" id="{7A1B0A94-0292-BC35-01D1-5B4000DAB1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833" y="229455"/>
            <a:ext cx="1281112" cy="1267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51936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4="http://schemas.microsoft.com/office/powerpoint/2010/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2" presetClass="entr" presetSubtype="0" dur="1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p:stCondLst>
                              <p:cond delay="0"/>
                            </p:stCondLst>
                            <p:childTnLst>
                              <p:par>
                                <p:cTn id="12" presetID="6" presetClass="entr" presetSubtype="16" dur="2000"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circle(in)">
                                      <p:cBhvr>
                                        <p:cTn id="14" dur="2000"/>
                                        <p:tgtEl>
                                          <p:spTgt spid="5">
                                            <p:txEl>
                                              <p:pRg st="0" end="0"/>
                                            </p:txEl>
                                          </p:spTgt>
                                        </p:tgtEl>
                                      </p:cBhvr>
                                    </p:animEffect>
                                  </p:childTnLst>
                                </p:cTn>
                              </p:par>
                            </p:childTnLst>
                          </p:cTn>
                        </p:par>
                      </p:childTnLst>
                    </p:cTn>
                  </p:par>
                  <p:par>
                    <p:cTn id="15" fill="hold" nodeType="clickPar">
                      <p:stCondLst>
                        <p:cond delay="indefinite"/>
                      </p:stCondLst>
                      <p:childTnLst>
                        <p:par>
                          <p:cTn id="16" fill="hold">
                            <p:stCondLst>
                              <p:cond delay="0"/>
                            </p:stCondLst>
                            <p:childTnLst>
                              <p:par>
                                <p:cTn id="17" presetID="6" presetClass="entr" presetSubtype="16" dur="200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circle(in)">
                                      <p:cBhvr>
                                        <p:cTn id="19" dur="2000"/>
                                        <p:tgtEl>
                                          <p:spTgt spid="5">
                                            <p:txEl>
                                              <p:pRg st="1" end="1"/>
                                            </p:txEl>
                                          </p:spTgt>
                                        </p:tgtEl>
                                      </p:cBhvr>
                                    </p:animEffect>
                                  </p:childTnLst>
                                </p:cTn>
                              </p:par>
                            </p:childTnLst>
                          </p:cTn>
                        </p:par>
                      </p:childTnLst>
                    </p:cTn>
                  </p:par>
                  <p:par>
                    <p:cTn id="20" fill="hold" nodeType="clickPar">
                      <p:stCondLst>
                        <p:cond delay="indefinite"/>
                      </p:stCondLst>
                      <p:childTnLst>
                        <p:par>
                          <p:cTn id="21" fill="hold">
                            <p:stCondLst>
                              <p:cond delay="0"/>
                            </p:stCondLst>
                            <p:childTnLst>
                              <p:par>
                                <p:cTn id="22" presetID="6" presetClass="entr" presetSubtype="16" dur="2000" fill="hold" grpId="0"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Effect transition="in" filter="circle(in)">
                                      <p:cBhvr>
                                        <p:cTn id="24" dur="2000"/>
                                        <p:tgtEl>
                                          <p:spTgt spid="5">
                                            <p:txEl>
                                              <p:pRg st="2" end="2"/>
                                            </p:txEl>
                                          </p:spTgt>
                                        </p:tgtEl>
                                      </p:cBhvr>
                                    </p:animEffect>
                                  </p:childTnLst>
                                </p:cTn>
                              </p:par>
                            </p:childTnLst>
                          </p:cTn>
                        </p:par>
                      </p:childTnLst>
                    </p:cTn>
                  </p:par>
                  <p:par>
                    <p:cTn id="25" fill="hold" nodeType="clickPar">
                      <p:stCondLst>
                        <p:cond delay="indefinite"/>
                      </p:stCondLst>
                      <p:childTnLst>
                        <p:par>
                          <p:cTn id="26" fill="hold">
                            <p:stCondLst>
                              <p:cond delay="0"/>
                            </p:stCondLst>
                            <p:childTnLst>
                              <p:par>
                                <p:cTn id="27" presetID="6" presetClass="entr" presetSubtype="16" dur="2000" fill="hold" grpId="0" nodeType="click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animEffect transition="in" filter="circle(in)">
                                      <p:cBhvr>
                                        <p:cTn id="29" dur="2000"/>
                                        <p:tgtEl>
                                          <p:spTgt spid="5">
                                            <p:txEl>
                                              <p:pRg st="3" end="3"/>
                                            </p:txEl>
                                          </p:spTgt>
                                        </p:tgtEl>
                                      </p:cBhvr>
                                    </p:animEffect>
                                  </p:childTnLst>
                                </p:cTn>
                              </p:par>
                            </p:childTnLst>
                          </p:cTn>
                        </p:par>
                      </p:childTnLst>
                    </p:cTn>
                  </p:par>
                  <p:par>
                    <p:cTn id="30" fill="hold" nodeType="clickPar">
                      <p:stCondLst>
                        <p:cond delay="indefinite"/>
                      </p:stCondLst>
                      <p:childTnLst>
                        <p:par>
                          <p:cTn id="31" fill="hold">
                            <p:stCondLst>
                              <p:cond delay="0"/>
                            </p:stCondLst>
                            <p:childTnLst>
                              <p:par>
                                <p:cTn id="32" presetID="6" presetClass="entr" presetSubtype="16" dur="2000" fill="hold" grpId="0" nodeType="clickEffect">
                                  <p:stCondLst>
                                    <p:cond delay="0"/>
                                  </p:stCondLst>
                                  <p:childTnLst>
                                    <p:set>
                                      <p:cBhvr>
                                        <p:cTn id="33" dur="1" fill="hold">
                                          <p:stCondLst>
                                            <p:cond delay="0"/>
                                          </p:stCondLst>
                                        </p:cTn>
                                        <p:tgtEl>
                                          <p:spTgt spid="5">
                                            <p:txEl>
                                              <p:pRg st="4" end="4"/>
                                            </p:txEl>
                                          </p:spTgt>
                                        </p:tgtEl>
                                        <p:attrNameLst>
                                          <p:attrName>style.visibility</p:attrName>
                                        </p:attrNameLst>
                                      </p:cBhvr>
                                      <p:to>
                                        <p:strVal val="visible"/>
                                      </p:to>
                                    </p:set>
                                    <p:animEffect transition="in" filter="circle(in)">
                                      <p:cBhvr>
                                        <p:cTn id="34" dur="2000"/>
                                        <p:tgtEl>
                                          <p:spTgt spid="5">
                                            <p:txEl>
                                              <p:pRg st="4" end="4"/>
                                            </p:txEl>
                                          </p:spTgt>
                                        </p:tgtEl>
                                      </p:cBhvr>
                                    </p:animEffect>
                                  </p:childTnLst>
                                </p:cTn>
                              </p:par>
                            </p:childTnLst>
                          </p:cTn>
                        </p:par>
                      </p:childTnLst>
                    </p:cTn>
                  </p:par>
                  <p:par>
                    <p:cTn id="35" fill="hold" nodeType="clickPar">
                      <p:stCondLst>
                        <p:cond delay="indefinite"/>
                      </p:stCondLst>
                      <p:childTnLst>
                        <p:par>
                          <p:cTn id="36" fill="hold">
                            <p:stCondLst>
                              <p:cond delay="0"/>
                            </p:stCondLst>
                            <p:childTnLst>
                              <p:par>
                                <p:cTn id="37" presetID="6" presetClass="entr" presetSubtype="16" dur="2000" fill="hold" grpId="0" nodeType="click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Effect transition="in" filter="circle(in)">
                                      <p:cBhvr>
                                        <p:cTn id="39" dur="2000"/>
                                        <p:tgtEl>
                                          <p:spTgt spid="5">
                                            <p:txEl>
                                              <p:pRg st="5" end="5"/>
                                            </p:txEl>
                                          </p:spTgt>
                                        </p:tgtEl>
                                      </p:cBhvr>
                                    </p:animEffect>
                                  </p:childTnLst>
                                </p:cTn>
                              </p:par>
                            </p:childTnLst>
                          </p:cTn>
                        </p:par>
                      </p:childTnLst>
                    </p:cTn>
                  </p:par>
                  <p:par>
                    <p:cTn id="40" fill="hold" nodeType="clickPar">
                      <p:stCondLst>
                        <p:cond delay="indefinite"/>
                      </p:stCondLst>
                      <p:childTnLst>
                        <p:par>
                          <p:cTn id="41" fill="hold">
                            <p:stCondLst>
                              <p:cond delay="0"/>
                            </p:stCondLst>
                            <p:childTnLst>
                              <p:par>
                                <p:cTn id="42" presetID="6" presetClass="entr" presetSubtype="16" dur="2000" fill="hold" grpId="0" nodeType="clickEffect">
                                  <p:stCondLst>
                                    <p:cond delay="0"/>
                                  </p:stCondLst>
                                  <p:childTnLst>
                                    <p:set>
                                      <p:cBhvr>
                                        <p:cTn id="43" dur="1" fill="hold">
                                          <p:stCondLst>
                                            <p:cond delay="0"/>
                                          </p:stCondLst>
                                        </p:cTn>
                                        <p:tgtEl>
                                          <p:spTgt spid="5">
                                            <p:txEl>
                                              <p:pRg st="6" end="6"/>
                                            </p:txEl>
                                          </p:spTgt>
                                        </p:tgtEl>
                                        <p:attrNameLst>
                                          <p:attrName>style.visibility</p:attrName>
                                        </p:attrNameLst>
                                      </p:cBhvr>
                                      <p:to>
                                        <p:strVal val="visible"/>
                                      </p:to>
                                    </p:set>
                                    <p:animEffect transition="in" filter="circle(in)">
                                      <p:cBhvr>
                                        <p:cTn id="44" dur="2000"/>
                                        <p:tgtEl>
                                          <p:spTgt spid="5">
                                            <p:txEl>
                                              <p:pRg st="6" end="6"/>
                                            </p:txEl>
                                          </p:spTgt>
                                        </p:tgtEl>
                                      </p:cBhvr>
                                    </p:animEffect>
                                  </p:childTnLst>
                                </p:cTn>
                              </p:par>
                            </p:childTnLst>
                          </p:cTn>
                        </p:par>
                      </p:childTnLst>
                    </p:cTn>
                  </p:par>
                  <p:par>
                    <p:cTn id="45" fill="hold" nodeType="clickPar">
                      <p:stCondLst>
                        <p:cond delay="indefinite"/>
                      </p:stCondLst>
                      <p:childTnLst>
                        <p:par>
                          <p:cTn id="46" fill="hold">
                            <p:stCondLst>
                              <p:cond delay="0"/>
                            </p:stCondLst>
                            <p:childTnLst>
                              <p:par>
                                <p:cTn id="47" presetID="6" presetClass="entr" presetSubtype="16" dur="2000" fill="hold" grpId="0"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Effect transition="in" filter="circle(in)">
                                      <p:cBhvr>
                                        <p:cTn id="49" dur="20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95943" y="-4964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lang="ar-EG"/>
          </a:p>
        </p:txBody>
      </p:sp>
      <p:pic>
        <p:nvPicPr>
          <p:cNvPr id="3073" name="Picture 368" descr="download (3)"/>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97744" y="761774"/>
            <a:ext cx="1616076" cy="181768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8372679" y="228600"/>
            <a:ext cx="311174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algn="r" defTabSz="914400" rtl="1" eaLnBrk="0" fontAlgn="base" latinLnBrk="0" hangingPunct="0">
              <a:lnSpc>
                <a:spcPct val="100000"/>
              </a:lnSpc>
              <a:spcBef>
                <a:spcPct val="0"/>
              </a:spcBef>
              <a:spcAft>
                <a:spcPct val="0"/>
              </a:spcAft>
              <a:buClrTx/>
              <a:buSzTx/>
              <a:buFontTx/>
              <a:buNone/>
            </a:pPr>
            <a:r>
              <a:rPr kumimoji="0" lang="en-US" sz="1600" b="0" i="0" u="none" strike="noStrike" cap="none" normalizeH="0" baseline="0">
                <a:ln>
                  <a:noFill/>
                </a:ln>
                <a:solidFill>
                  <a:srgbClr val="FF0000"/>
                </a:solidFill>
                <a:effectLst/>
                <a:latin typeface="Simplified Arabic" panose="02020603050405020304" pitchFamily="18" charset="-78"/>
                <a:ea typeface="Times New Roman" panose="02020603050405020304" pitchFamily="18" charset="0"/>
                <a:cs typeface="Simplified Arabic" panose="02020603050405020304" pitchFamily="18" charset="-78"/>
              </a:rPr>
              <a:t> </a:t>
            </a:r>
            <a:r>
              <a:rPr kumimoji="0" lang="ar-EG" sz="1600" b="1" i="0" u="sng" strike="noStrike" cap="none" normalizeH="0" baseline="0">
                <a:ln>
                  <a:noFill/>
                </a:ln>
                <a:solidFill>
                  <a:srgbClr val="FF0000"/>
                </a:solidFill>
                <a:effectLst/>
                <a:latin typeface="Simplified Arabic" panose="02020603050405020304" pitchFamily="18" charset="-78"/>
                <a:ea typeface="Times New Roman" panose="02020603050405020304" pitchFamily="18" charset="0"/>
                <a:cs typeface="Simplified Arabic" panose="02020603050405020304" pitchFamily="18" charset="-78"/>
              </a:rPr>
              <a:t>3- مثال: نموذج تطبيقي للنص الوصفي : </a:t>
            </a:r>
            <a:endParaRPr kumimoji="0" lang="ar-EG" sz="1800" b="0" i="0" u="none" strike="noStrike" cap="none" normalizeH="0" baseline="0">
              <a:ln>
                <a:noFill/>
              </a:ln>
              <a:solidFill>
                <a:schemeClr val="tx1"/>
              </a:solidFill>
              <a:effectLst/>
              <a:latin typeface="Arial" pitchFamily="34" charset="0"/>
              <a:cs typeface="Arial" pitchFamily="34" charset="0"/>
            </a:endParaRPr>
          </a:p>
        </p:txBody>
      </p:sp>
      <p:sp>
        <p:nvSpPr>
          <p:cNvPr id="4" name="مستطيل 3"/>
          <p:cNvSpPr/>
          <p:nvPr/>
        </p:nvSpPr>
        <p:spPr>
          <a:xfrm>
            <a:off x="4876211" y="407553"/>
            <a:ext cx="2041264" cy="523220"/>
          </a:xfrm>
          <a:prstGeom prst="rect">
            <a:avLst/>
          </a:prstGeom>
        </p:spPr>
        <p:txBody>
          <a:bodyPr wrap="none">
            <a:sp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506730" algn="ctr"/>
            <a:r>
              <a:rPr lang="ar-EG" sz="2800" b="1" u="sng">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لعبة المهرج</a:t>
            </a:r>
            <a:endParaRPr lang="en-US" sz="2000">
              <a:effectLst/>
              <a:latin typeface="Times New Roman" panose="02020603050405020304" pitchFamily="18" charset="0"/>
              <a:ea typeface="Times New Roman" panose="02020603050405020304" pitchFamily="18" charset="0"/>
            </a:endParaRPr>
          </a:p>
        </p:txBody>
      </p:sp>
      <p:sp>
        <p:nvSpPr>
          <p:cNvPr id="5" name="Rectangle 10"/>
          <p:cNvSpPr>
            <a:spLocks noChangeArrowheads="1"/>
          </p:cNvSpPr>
          <p:nvPr/>
        </p:nvSpPr>
        <p:spPr bwMode="auto">
          <a:xfrm>
            <a:off x="2207314" y="1142433"/>
            <a:ext cx="9420321" cy="2000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defTabSz="914400" rtl="1" eaLnBrk="0" fontAlgn="base" latinLnBrk="0" hangingPunct="0">
              <a:lnSpc>
                <a:spcPct val="100000"/>
              </a:lnSpc>
              <a:spcBef>
                <a:spcPct val="0"/>
              </a:spcBef>
              <a:spcAft>
                <a:spcPct val="0"/>
              </a:spcAft>
              <a:buClrTx/>
              <a:buSzTx/>
              <a:buFontTx/>
              <a:buNone/>
            </a:pPr>
            <a:r>
              <a:rPr kumimoji="0" lang="ar-EG" sz="2400" b="0" i="0" u="none" strike="noStrike" cap="none" normalizeH="0" baseline="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في أحد أركان خزانة الملابس يجلس مهرج وهو مبتسم على دراجة أحادية صغيرة، </a:t>
            </a:r>
            <a:endParaRPr kumimoji="0" lang="en-US" sz="1100" b="0" i="0" u="none" strike="noStrike" cap="none" normalizeH="0" baseline="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pPr>
            <a:r>
              <a:rPr kumimoji="0" lang="ar-EG" sz="2400" b="0" i="0" u="none" strike="noStrike" cap="none" normalizeH="0" baseline="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وهي  هدية تلقيتها في عيد الميلاد الماضي من صديق مقرب.. وللمهرج شعر أصفر</a:t>
            </a:r>
            <a:endParaRPr kumimoji="0" lang="en-US" sz="1100" b="0" i="0" u="none" strike="noStrike" cap="none" normalizeH="0" baseline="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pPr>
            <a:r>
              <a:rPr kumimoji="0" lang="ar-EG" sz="2400" b="0" i="0" u="none" strike="noStrike" cap="none" normalizeH="0" baseline="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 قصير، ولديه خدان أحمران، وأنف أحمر أيضا، ويرتدي زيا من لونين؛ الجانب </a:t>
            </a:r>
            <a:endParaRPr kumimoji="0" lang="en-US" sz="1100" b="0" i="0" u="none" strike="noStrike" cap="none" normalizeH="0" baseline="0">
              <a:ln>
                <a:noFill/>
              </a:ln>
              <a:solidFill>
                <a:schemeClr val="tx1"/>
              </a:solidFill>
              <a:effectLst/>
            </a:endParaRPr>
          </a:p>
          <a:p>
            <a:pPr marL="0" marR="0" lvl="0" indent="0" defTabSz="914400" rtl="1" eaLnBrk="0" fontAlgn="base" latinLnBrk="0" hangingPunct="0">
              <a:lnSpc>
                <a:spcPct val="100000"/>
              </a:lnSpc>
              <a:spcBef>
                <a:spcPct val="0"/>
              </a:spcBef>
              <a:spcAft>
                <a:spcPct val="0"/>
              </a:spcAft>
              <a:buClrTx/>
              <a:buSzTx/>
              <a:buFontTx/>
              <a:buNone/>
            </a:pPr>
            <a:r>
              <a:rPr kumimoji="0" lang="ar-EG" sz="2400" b="0" i="0" u="none" strike="noStrike" cap="none" normalizeH="0" baseline="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الأيسر</a:t>
            </a:r>
            <a:r>
              <a:rPr kumimoji="0" lang="ar-EG" sz="2400" b="0" i="0" u="none" strike="noStrike" cap="none" normalizeH="0" baseline="0">
                <a:ln>
                  <a:noFill/>
                </a:ln>
                <a:solidFill>
                  <a:schemeClr val="tx1"/>
                </a:solidFill>
                <a:effectLst/>
                <a:ea typeface="Times New Roman" panose="02020603050405020304" pitchFamily="18" charset="0"/>
                <a:cs typeface="Simplified Arabic" panose="02020603050405020304" pitchFamily="18" charset="-78"/>
              </a:rPr>
              <a:t> </a:t>
            </a:r>
            <a:r>
              <a:rPr kumimoji="0" lang="ar-EG" sz="2400" b="0" i="0" u="none" strike="noStrike" cap="none" normalizeH="0" baseline="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من الزي هو اللون الأزرق الفاتح، والجانب الأيمن أحمر.. ألعب به ممثلا </a:t>
            </a:r>
            <a:endParaRPr kumimoji="0" lang="en-US" sz="1100" b="0" i="0" u="none" strike="noStrike" cap="none" normalizeH="0" baseline="0">
              <a:ln>
                <a:noFill/>
              </a:ln>
              <a:solidFill>
                <a:schemeClr val="tx1"/>
              </a:solidFill>
              <a:effectLst/>
            </a:endParaRPr>
          </a:p>
          <a:p>
            <a:pPr marL="0" marR="0" lvl="0" indent="0" defTabSz="914400" rtl="0" eaLnBrk="0" fontAlgn="base" latinLnBrk="0" hangingPunct="0">
              <a:lnSpc>
                <a:spcPct val="100000"/>
              </a:lnSpc>
              <a:spcBef>
                <a:spcPct val="0"/>
              </a:spcBef>
              <a:spcAft>
                <a:spcPct val="0"/>
              </a:spcAft>
              <a:buClrTx/>
              <a:buSzTx/>
              <a:buFontTx/>
              <a:buNone/>
            </a:pPr>
            <a:endParaRPr kumimoji="0" lang="en-US" sz="2800" b="0" i="0" u="none" strike="noStrike" cap="none" normalizeH="0" baseline="0">
              <a:ln>
                <a:noFill/>
              </a:ln>
              <a:solidFill>
                <a:schemeClr val="tx1"/>
              </a:solidFill>
              <a:effectLst/>
              <a:latin typeface="Arial" pitchFamily="34" charset="0"/>
              <a:cs typeface="Arial" pitchFamily="34" charset="0"/>
            </a:endParaRPr>
          </a:p>
        </p:txBody>
      </p:sp>
      <p:grpSp>
        <p:nvGrpSpPr>
          <p:cNvPr id="7" name="Group 12662"/>
          <p:cNvGrpSpPr/>
          <p:nvPr/>
        </p:nvGrpSpPr>
        <p:grpSpPr>
          <a:xfrm>
            <a:off x="242624" y="3718260"/>
            <a:ext cx="1964690" cy="339725"/>
            <a:chOff x="0" y="0"/>
            <a:chExt cx="1965222" cy="339725"/>
          </a:xfrm>
        </p:grpSpPr>
        <p:sp>
          <p:nvSpPr>
            <p:cNvPr id="8" name="Flowchart: Connector 12663"/>
            <p:cNvSpPr/>
            <p:nvPr/>
          </p:nvSpPr>
          <p:spPr>
            <a:xfrm>
              <a:off x="1669312" y="0"/>
              <a:ext cx="295910" cy="339725"/>
            </a:xfrm>
            <a:prstGeom prst="flowChartConnector">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lang="ar-SA"/>
            </a:p>
          </p:txBody>
        </p:sp>
        <p:sp>
          <p:nvSpPr>
            <p:cNvPr id="9" name="Flowchart: Connector 12665"/>
            <p:cNvSpPr/>
            <p:nvPr/>
          </p:nvSpPr>
          <p:spPr>
            <a:xfrm>
              <a:off x="0" y="0"/>
              <a:ext cx="295910" cy="339725"/>
            </a:xfrm>
            <a:prstGeom prst="flowChartConnector">
              <a:avLst/>
            </a:prstGeom>
            <a:gradFill rotWithShape="1">
              <a:gsLst>
                <a:gs pos="0">
                  <a:sysClr val="windowText" lastClr="000000">
                    <a:shade val="51000"/>
                    <a:satMod val="130000"/>
                  </a:sysClr>
                </a:gs>
                <a:gs pos="80000">
                  <a:sysClr val="windowText" lastClr="000000">
                    <a:shade val="93000"/>
                    <a:satMod val="130000"/>
                  </a:sysClr>
                </a:gs>
                <a:gs pos="100000">
                  <a:sysClr val="windowText" lastClr="000000">
                    <a:shade val="94000"/>
                    <a:satMod val="135000"/>
                  </a:sysClr>
                </a:gs>
              </a:gsLst>
              <a:lin ang="16200000" scaled="0"/>
            </a:gradFill>
            <a:ln w="9525" cap="flat" cmpd="sng" algn="ctr">
              <a:solidFill>
                <a:sysClr val="windowText" lastClr="000000">
                  <a:shade val="95000"/>
                  <a:satMod val="105000"/>
                </a:sysClr>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lang="ar-SA"/>
            </a:p>
          </p:txBody>
        </p:sp>
        <p:sp>
          <p:nvSpPr>
            <p:cNvPr id="10" name="Flowchart: Connector 12666"/>
            <p:cNvSpPr/>
            <p:nvPr/>
          </p:nvSpPr>
          <p:spPr>
            <a:xfrm>
              <a:off x="446568" y="0"/>
              <a:ext cx="295910" cy="339725"/>
            </a:xfrm>
            <a:prstGeom prst="flowChartConnector">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lang="ar-SA"/>
            </a:p>
          </p:txBody>
        </p:sp>
        <p:sp>
          <p:nvSpPr>
            <p:cNvPr id="11" name="Flowchart: Connector 12667"/>
            <p:cNvSpPr/>
            <p:nvPr/>
          </p:nvSpPr>
          <p:spPr>
            <a:xfrm>
              <a:off x="861237" y="0"/>
              <a:ext cx="295910" cy="339725"/>
            </a:xfrm>
            <a:prstGeom prst="flowChartConnector">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w="9525" cap="flat" cmpd="sng" algn="ctr">
              <a:solidFill>
                <a:srgbClr val="F79646">
                  <a:shade val="95000"/>
                  <a:satMod val="105000"/>
                </a:srgbClr>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lang="ar-SA"/>
            </a:p>
          </p:txBody>
        </p:sp>
        <p:sp>
          <p:nvSpPr>
            <p:cNvPr id="12" name="Flowchart: Connector 12668"/>
            <p:cNvSpPr/>
            <p:nvPr/>
          </p:nvSpPr>
          <p:spPr>
            <a:xfrm>
              <a:off x="1265275" y="0"/>
              <a:ext cx="295910" cy="339725"/>
            </a:xfrm>
            <a:prstGeom prst="flowChartConnector">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lang="ar-SA"/>
            </a:p>
          </p:txBody>
        </p:sp>
      </p:grpSp>
      <p:sp>
        <p:nvSpPr>
          <p:cNvPr id="6" name="Rectangle 11"/>
          <p:cNvSpPr>
            <a:spLocks noChangeArrowheads="1"/>
          </p:cNvSpPr>
          <p:nvPr/>
        </p:nvSpPr>
        <p:spPr bwMode="auto">
          <a:xfrm>
            <a:off x="489858" y="2862198"/>
            <a:ext cx="114018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marL="0" marR="0" lvl="0" indent="0" defTabSz="914400" rtl="1" eaLnBrk="0" fontAlgn="base" latinLnBrk="0" hangingPunct="0">
              <a:lnSpc>
                <a:spcPct val="100000"/>
              </a:lnSpc>
              <a:spcBef>
                <a:spcPct val="0"/>
              </a:spcBef>
              <a:spcAft>
                <a:spcPct val="0"/>
              </a:spcAft>
              <a:buClrTx/>
              <a:buSzTx/>
              <a:buFontTx/>
              <a:buNone/>
            </a:pPr>
            <a:r>
              <a:rPr kumimoji="0" lang="ar-EG" sz="2000" b="0" i="0" u="none" strike="noStrike" cap="none" normalizeH="0" baseline="0">
                <a:ln>
                  <a:noFill/>
                </a:ln>
                <a:solidFill>
                  <a:schemeClr val="tx1"/>
                </a:solidFill>
                <a:effectLst/>
                <a:latin typeface="Simplified Arabic" panose="02020603050405020304" pitchFamily="18" charset="-78"/>
                <a:ea typeface="Times New Roman" panose="02020603050405020304" pitchFamily="18" charset="0"/>
                <a:cs typeface="Simplified Arabic" panose="02020603050405020304" pitchFamily="18" charset="-78"/>
              </a:rPr>
              <a:t>مسرحية على المسرح بأداء حركات بهل وانية.. يتميز بشكله المبهج، وحركته السريعة، ولكن ينقصه الاتزان؛ فأحتاج لأن أمسكه دومًا؛ لعدم السقوط على الأرض، سأشتريه هدية لكل أصحابي، فهو لعبة مميزة تشبه الصديق الوفي الذي ينشر السعادة والبهجة في الأنحاء.. هذا المهرج الملون يُحَيِّي بابتسامة في كل مرة أدخل فيها غرفتي. </a:t>
            </a:r>
            <a:endParaRPr kumimoji="0" lang="ar-EG" sz="2400" b="0" i="0" u="none" strike="noStrike" cap="none" normalizeH="0" baseline="0">
              <a:ln>
                <a:noFill/>
              </a:ln>
              <a:solidFill>
                <a:schemeClr val="tx1"/>
              </a:solidFill>
              <a:effectLst/>
              <a:latin typeface="Arial" pitchFamily="34" charset="0"/>
              <a:cs typeface="Arial" pitchFamily="34" charset="0"/>
            </a:endParaRPr>
          </a:p>
        </p:txBody>
      </p:sp>
      <p:sp>
        <p:nvSpPr>
          <p:cNvPr id="13" name="عنصر نائب للتاريخ 12">
            <a:extLst>
              <a:ext uri="{FF2B5EF4-FFF2-40B4-BE49-F238E27FC236}">
                <a16:creationId xmlns:a16="http://schemas.microsoft.com/office/drawing/2014/main" id="{DCF4AEC9-1BCD-28CA-155E-1CC4717839AA}"/>
              </a:ext>
            </a:extLst>
          </p:cNvPr>
          <p:cNvSpPr>
            <a:spLocks noGrp="1"/>
          </p:cNvSpPr>
          <p:nvPr>
            <p:ph type="dt" sz="half" idx="10"/>
          </p:nvPr>
        </p:nvSpPr>
        <p:spPr/>
        <p:txBody>
          <a:bodyPr/>
          <a:lstStyle/>
          <a:p>
            <a:fld id="{E0EC4EB3-D96F-4F71-9351-2AD468F290A2}" type="datetime12">
              <a:rPr lang="ar-EG" smtClean="0"/>
              <a:t>11/10/2023 11:29 ص</a:t>
            </a:fld>
            <a:endParaRPr lang="ar-EG"/>
          </a:p>
        </p:txBody>
      </p:sp>
      <p:sp>
        <p:nvSpPr>
          <p:cNvPr id="15" name="عنصر نائب لرقم الشريحة 14">
            <a:extLst>
              <a:ext uri="{FF2B5EF4-FFF2-40B4-BE49-F238E27FC236}">
                <a16:creationId xmlns:a16="http://schemas.microsoft.com/office/drawing/2014/main" id="{C4093861-79AE-8B82-DF02-C44293604C02}"/>
              </a:ext>
            </a:extLst>
          </p:cNvPr>
          <p:cNvSpPr>
            <a:spLocks noGrp="1"/>
          </p:cNvSpPr>
          <p:nvPr>
            <p:ph type="sldNum" sz="quarter" idx="12"/>
          </p:nvPr>
        </p:nvSpPr>
        <p:spPr/>
        <p:txBody>
          <a:bodyPr/>
          <a:lstStyle/>
          <a:p>
            <a:fld id="{FD6C4CC8-F532-427A-A9E5-107B2E2456BD}" type="slidenum">
              <a:rPr lang="ar-EG" smtClean="0"/>
              <a:t>4</a:t>
            </a:fld>
            <a:endParaRPr lang="ar-EG"/>
          </a:p>
        </p:txBody>
      </p:sp>
      <p:pic>
        <p:nvPicPr>
          <p:cNvPr id="16" name="Picture 2" descr="Aspire International School | Odoo">
            <a:extLst>
              <a:ext uri="{FF2B5EF4-FFF2-40B4-BE49-F238E27FC236}">
                <a16:creationId xmlns:a16="http://schemas.microsoft.com/office/drawing/2014/main" id="{7A1B0A94-0292-BC35-01D1-5B4000DAB1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1484" y="178953"/>
            <a:ext cx="1281112" cy="1267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85980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4="http://schemas.microsoft.com/office/powerpoint/2010/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6" presetClass="entr" presetSubtype="16" dur="200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6" presetClass="entr" presetSubtype="16" dur="2000" fill="hold" nodeType="clickEffect">
                                  <p:stCondLst>
                                    <p:cond delay="0"/>
                                  </p:stCondLst>
                                  <p:childTnLst>
                                    <p:set>
                                      <p:cBhvr>
                                        <p:cTn id="11" dur="1" fill="hold">
                                          <p:stCondLst>
                                            <p:cond delay="0"/>
                                          </p:stCondLst>
                                        </p:cTn>
                                        <p:tgtEl>
                                          <p:spTgt spid="3073"/>
                                        </p:tgtEl>
                                        <p:attrNameLst>
                                          <p:attrName>style.visibility</p:attrName>
                                        </p:attrNameLst>
                                      </p:cBhvr>
                                      <p:to>
                                        <p:strVal val="visible"/>
                                      </p:to>
                                    </p:set>
                                    <p:animEffect transition="in" filter="circle(in)">
                                      <p:cBhvr>
                                        <p:cTn id="12" dur="2000"/>
                                        <p:tgtEl>
                                          <p:spTgt spid="3073"/>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1" presetClass="entr" presetSubtype="1" dur="200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heel(1)">
                                      <p:cBhvr>
                                        <p:cTn id="1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a:extLst>
              <a:ext uri="{FF2B5EF4-FFF2-40B4-BE49-F238E27FC236}">
                <a16:creationId xmlns:a16="http://schemas.microsoft.com/office/drawing/2014/main" id="{75ED764D-BC88-A9FE-575F-92EF9E8A88BA}"/>
              </a:ext>
            </a:extLst>
          </p:cNvPr>
          <p:cNvSpPr>
            <a:spLocks noGrp="1"/>
          </p:cNvSpPr>
          <p:nvPr>
            <p:ph type="sldNum" sz="quarter" idx="12"/>
          </p:nvPr>
        </p:nvSpPr>
        <p:spPr/>
        <p:txBody>
          <a:bodyPr/>
          <a:lstStyle/>
          <a:p>
            <a:fld id="{FD6C4CC8-F532-427A-A9E5-107B2E2456BD}" type="slidenum">
              <a:rPr lang="ar-EG" smtClean="0"/>
              <a:t>5</a:t>
            </a:fld>
            <a:endParaRPr lang="ar-EG"/>
          </a:p>
        </p:txBody>
      </p:sp>
      <p:graphicFrame>
        <p:nvGraphicFramePr>
          <p:cNvPr id="3" name="Table 2"/>
          <p:cNvGraphicFramePr>
            <a:graphicFrameLocks noGrp="1"/>
          </p:cNvGraphicFramePr>
          <p:nvPr>
            <p:extLst>
              <p:ext uri="{D42A27DB-BD31-4B8C-83A1-F6EECF244321}">
                <p14:modId xmlns:p14="http://schemas.microsoft.com/office/powerpoint/2010/main" val="3510441474"/>
              </p:ext>
            </p:extLst>
          </p:nvPr>
        </p:nvGraphicFramePr>
        <p:xfrm>
          <a:off x="168162" y="1655019"/>
          <a:ext cx="11824139" cy="5066456"/>
        </p:xfrm>
        <a:graphic>
          <a:graphicData uri="http://schemas.openxmlformats.org/drawingml/2006/table">
            <a:tbl>
              <a:tblPr rtl="1" firstRow="1" firstCol="1" bandRow="1">
                <a:tableStyleId>{5C22544A-7EE6-4342-B048-85BDC9FD1C3A}</a:tableStyleId>
              </a:tblPr>
              <a:tblGrid>
                <a:gridCol w="1253454">
                  <a:extLst>
                    <a:ext uri="{9D8B030D-6E8A-4147-A177-3AD203B41FA5}">
                      <a16:colId xmlns:a16="http://schemas.microsoft.com/office/drawing/2014/main" val="3016713505"/>
                    </a:ext>
                  </a:extLst>
                </a:gridCol>
                <a:gridCol w="2525979">
                  <a:extLst>
                    <a:ext uri="{9D8B030D-6E8A-4147-A177-3AD203B41FA5}">
                      <a16:colId xmlns:a16="http://schemas.microsoft.com/office/drawing/2014/main" val="3833055556"/>
                    </a:ext>
                  </a:extLst>
                </a:gridCol>
                <a:gridCol w="8044706">
                  <a:extLst>
                    <a:ext uri="{9D8B030D-6E8A-4147-A177-3AD203B41FA5}">
                      <a16:colId xmlns:a16="http://schemas.microsoft.com/office/drawing/2014/main" val="3131696857"/>
                    </a:ext>
                  </a:extLst>
                </a:gridCol>
              </a:tblGrid>
              <a:tr h="541867">
                <a:tc gridSpan="2">
                  <a:txBody>
                    <a:bodyPr/>
                    <a:lstStyle/>
                    <a:p>
                      <a:pPr algn="ctr" rtl="1">
                        <a:spcAft>
                          <a:spcPts val="0"/>
                        </a:spcAft>
                        <a:tabLst>
                          <a:tab pos="180340" algn="l"/>
                        </a:tabLst>
                      </a:pPr>
                      <a:r>
                        <a:rPr lang="ar-EG" sz="2400" dirty="0">
                          <a:effectLst/>
                        </a:rPr>
                        <a:t>عناصر النص الوصفي</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hMerge="1">
                  <a:txBody>
                    <a:bodyPr/>
                    <a:lstStyle/>
                    <a:p>
                      <a:pPr rtl="1"/>
                      <a:endParaRPr lang="ar-EG"/>
                    </a:p>
                  </a:txBody>
                  <a:tcPr/>
                </a:tc>
                <a:tc>
                  <a:txBody>
                    <a:bodyPr/>
                    <a:lstStyle/>
                    <a:p>
                      <a:pPr algn="ctr" rtl="1">
                        <a:spcAft>
                          <a:spcPts val="0"/>
                        </a:spcAft>
                        <a:tabLst>
                          <a:tab pos="180340" algn="l"/>
                        </a:tabLst>
                      </a:pPr>
                      <a:r>
                        <a:rPr lang="ar-EG" sz="2400" dirty="0">
                          <a:effectLst/>
                        </a:rPr>
                        <a:t>العناصر الموجودة بالنموذج</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400002757"/>
                  </a:ext>
                </a:extLst>
              </a:tr>
              <a:tr h="541867">
                <a:tc gridSpan="2">
                  <a:txBody>
                    <a:bodyPr/>
                    <a:lstStyle/>
                    <a:p>
                      <a:pPr algn="ctr" rtl="1">
                        <a:spcAft>
                          <a:spcPts val="0"/>
                        </a:spcAft>
                        <a:tabLst>
                          <a:tab pos="180340" algn="l"/>
                        </a:tabLst>
                      </a:pPr>
                      <a:r>
                        <a:rPr lang="ar-EG" sz="2400" dirty="0">
                          <a:effectLst/>
                        </a:rPr>
                        <a:t>الجملة الافتتاحية :</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hMerge="1">
                  <a:txBody>
                    <a:bodyPr/>
                    <a:lstStyle/>
                    <a:p>
                      <a:pPr rtl="1"/>
                      <a:endParaRPr lang="ar-EG"/>
                    </a:p>
                  </a:txBody>
                  <a:tcPr/>
                </a:tc>
                <a:tc>
                  <a:txBody>
                    <a:bodyPr/>
                    <a:lstStyle/>
                    <a:p>
                      <a:pPr algn="just" rtl="1">
                        <a:spcAft>
                          <a:spcPts val="0"/>
                        </a:spcAft>
                        <a:tabLst>
                          <a:tab pos="180340" algn="l"/>
                        </a:tabLst>
                      </a:pPr>
                      <a:r>
                        <a:rPr lang="ar-EG" sz="2400">
                          <a:effectLst/>
                        </a:rPr>
                        <a:t>في أحد أركان خزانة الملابس يجلس مهرج وهو مبتسم على دراجة أحادية صغيرة .</a:t>
                      </a:r>
                      <a:endParaRPr lang="en-US" sz="18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567194379"/>
                  </a:ext>
                </a:extLst>
              </a:tr>
              <a:tr h="541867">
                <a:tc rowSpan="6">
                  <a:txBody>
                    <a:bodyPr/>
                    <a:lstStyle/>
                    <a:p>
                      <a:pPr algn="ctr" rtl="1">
                        <a:spcAft>
                          <a:spcPts val="0"/>
                        </a:spcAft>
                        <a:tabLst>
                          <a:tab pos="180340" algn="l"/>
                        </a:tabLst>
                      </a:pPr>
                      <a:r>
                        <a:rPr lang="ar-EG" sz="2400">
                          <a:effectLst/>
                        </a:rPr>
                        <a:t>الوصف السداسي</a:t>
                      </a:r>
                      <a:endParaRPr lang="en-US" sz="18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vert="vert"/>
                </a:tc>
                <a:tc>
                  <a:txBody>
                    <a:bodyPr/>
                    <a:lstStyle/>
                    <a:p>
                      <a:pPr algn="r" rtl="1">
                        <a:spcAft>
                          <a:spcPts val="0"/>
                        </a:spcAft>
                        <a:tabLst>
                          <a:tab pos="180340" algn="l"/>
                        </a:tabLst>
                      </a:pPr>
                      <a:r>
                        <a:rPr lang="ar-EG" sz="2400" dirty="0">
                          <a:effectLst/>
                        </a:rPr>
                        <a:t>1- شكله:</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just" rtl="1">
                        <a:spcAft>
                          <a:spcPts val="0"/>
                        </a:spcAft>
                        <a:tabLst>
                          <a:tab pos="180340" algn="l"/>
                        </a:tabLst>
                      </a:pPr>
                      <a:r>
                        <a:rPr lang="ar-EG" sz="2400">
                          <a:effectLst/>
                        </a:rPr>
                        <a:t>شعر أصفر قصير، خدان أحمران، يرتدي زيا من لونين؛ أزرق و أحمر .</a:t>
                      </a:r>
                      <a:endParaRPr lang="en-US" sz="18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164473179"/>
                  </a:ext>
                </a:extLst>
              </a:tr>
              <a:tr h="541867">
                <a:tc vMerge="1">
                  <a:txBody>
                    <a:bodyPr/>
                    <a:lstStyle/>
                    <a:p>
                      <a:pPr rtl="1"/>
                      <a:endParaRPr lang="ar-EG"/>
                    </a:p>
                  </a:txBody>
                  <a:tcPr/>
                </a:tc>
                <a:tc>
                  <a:txBody>
                    <a:bodyPr/>
                    <a:lstStyle/>
                    <a:p>
                      <a:pPr algn="r" rtl="1">
                        <a:spcAft>
                          <a:spcPts val="0"/>
                        </a:spcAft>
                        <a:tabLst>
                          <a:tab pos="180340" algn="l"/>
                        </a:tabLst>
                      </a:pPr>
                      <a:r>
                        <a:rPr lang="ar-EG" sz="2400" dirty="0">
                          <a:effectLst/>
                        </a:rPr>
                        <a:t>2- استخداماته:</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r" rtl="1">
                        <a:spcAft>
                          <a:spcPts val="0"/>
                        </a:spcAft>
                        <a:tabLst>
                          <a:tab pos="180340" algn="l"/>
                        </a:tabLst>
                      </a:pPr>
                      <a:r>
                        <a:rPr lang="ar-EG" sz="2400">
                          <a:effectLst/>
                        </a:rPr>
                        <a:t>اللعب به على المسرح لتمثيل مسرحية بأداء حركات بهلوانية .</a:t>
                      </a:r>
                      <a:endParaRPr lang="en-US" sz="18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141714386"/>
                  </a:ext>
                </a:extLst>
              </a:tr>
              <a:tr h="541867">
                <a:tc vMerge="1">
                  <a:txBody>
                    <a:bodyPr/>
                    <a:lstStyle/>
                    <a:p>
                      <a:pPr rtl="1"/>
                      <a:endParaRPr lang="ar-EG"/>
                    </a:p>
                  </a:txBody>
                  <a:tcPr/>
                </a:tc>
                <a:tc>
                  <a:txBody>
                    <a:bodyPr/>
                    <a:lstStyle/>
                    <a:p>
                      <a:pPr algn="r" rtl="1">
                        <a:spcAft>
                          <a:spcPts val="0"/>
                        </a:spcAft>
                        <a:tabLst>
                          <a:tab pos="180340" algn="l"/>
                        </a:tabLst>
                      </a:pPr>
                      <a:r>
                        <a:rPr lang="ar-EG" sz="2400" dirty="0">
                          <a:effectLst/>
                        </a:rPr>
                        <a:t>3- مميزاته:</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r" rtl="1">
                        <a:spcAft>
                          <a:spcPts val="0"/>
                        </a:spcAft>
                        <a:tabLst>
                          <a:tab pos="180340" algn="l"/>
                        </a:tabLst>
                      </a:pPr>
                      <a:r>
                        <a:rPr lang="ar-EG" sz="2400">
                          <a:effectLst/>
                        </a:rPr>
                        <a:t>الشكل المبهج والحركة السريعة .</a:t>
                      </a:r>
                      <a:endParaRPr lang="en-US" sz="18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348886282"/>
                  </a:ext>
                </a:extLst>
              </a:tr>
              <a:tr h="541867">
                <a:tc vMerge="1">
                  <a:txBody>
                    <a:bodyPr/>
                    <a:lstStyle/>
                    <a:p>
                      <a:pPr rtl="1"/>
                      <a:endParaRPr lang="ar-EG"/>
                    </a:p>
                  </a:txBody>
                  <a:tcPr/>
                </a:tc>
                <a:tc>
                  <a:txBody>
                    <a:bodyPr/>
                    <a:lstStyle/>
                    <a:p>
                      <a:pPr algn="r" rtl="1">
                        <a:spcAft>
                          <a:spcPts val="0"/>
                        </a:spcAft>
                        <a:tabLst>
                          <a:tab pos="180340" algn="l"/>
                        </a:tabLst>
                      </a:pPr>
                      <a:r>
                        <a:rPr lang="ar-EG" sz="2400" dirty="0">
                          <a:effectLst/>
                        </a:rPr>
                        <a:t>4- عيوبه:</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r" rtl="1">
                        <a:spcAft>
                          <a:spcPts val="0"/>
                        </a:spcAft>
                        <a:tabLst>
                          <a:tab pos="180340" algn="l"/>
                        </a:tabLst>
                      </a:pPr>
                      <a:r>
                        <a:rPr lang="ar-EG" sz="2400">
                          <a:effectLst/>
                        </a:rPr>
                        <a:t>عدم الاتزان .</a:t>
                      </a:r>
                      <a:endParaRPr lang="en-US" sz="18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286180929"/>
                  </a:ext>
                </a:extLst>
              </a:tr>
              <a:tr h="541867">
                <a:tc vMerge="1">
                  <a:txBody>
                    <a:bodyPr/>
                    <a:lstStyle/>
                    <a:p>
                      <a:pPr rtl="1"/>
                      <a:endParaRPr lang="ar-EG"/>
                    </a:p>
                  </a:txBody>
                  <a:tcPr/>
                </a:tc>
                <a:tc>
                  <a:txBody>
                    <a:bodyPr/>
                    <a:lstStyle/>
                    <a:p>
                      <a:pPr algn="r" rtl="1">
                        <a:spcAft>
                          <a:spcPts val="0"/>
                        </a:spcAft>
                        <a:tabLst>
                          <a:tab pos="180340" algn="l"/>
                        </a:tabLst>
                      </a:pPr>
                      <a:r>
                        <a:rPr lang="ar-EG" sz="2400" dirty="0">
                          <a:effectLst/>
                        </a:rPr>
                        <a:t>5- رأيك فيه:</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r" rtl="1">
                        <a:spcAft>
                          <a:spcPts val="0"/>
                        </a:spcAft>
                        <a:tabLst>
                          <a:tab pos="180340" algn="l"/>
                        </a:tabLst>
                      </a:pPr>
                      <a:r>
                        <a:rPr lang="ar-EG" sz="2400">
                          <a:effectLst/>
                        </a:rPr>
                        <a:t>سيشتريه الكاتب لكل أصدقائه .</a:t>
                      </a:r>
                      <a:endParaRPr lang="en-US" sz="18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146340503"/>
                  </a:ext>
                </a:extLst>
              </a:tr>
              <a:tr h="541867">
                <a:tc vMerge="1">
                  <a:txBody>
                    <a:bodyPr/>
                    <a:lstStyle/>
                    <a:p>
                      <a:pPr rtl="1"/>
                      <a:endParaRPr lang="ar-EG"/>
                    </a:p>
                  </a:txBody>
                  <a:tcPr/>
                </a:tc>
                <a:tc>
                  <a:txBody>
                    <a:bodyPr/>
                    <a:lstStyle/>
                    <a:p>
                      <a:pPr algn="r" rtl="1">
                        <a:spcAft>
                          <a:spcPts val="0"/>
                        </a:spcAft>
                        <a:tabLst>
                          <a:tab pos="180340" algn="l"/>
                        </a:tabLst>
                      </a:pPr>
                      <a:r>
                        <a:rPr lang="ar-EG" sz="2400" dirty="0">
                          <a:effectLst/>
                        </a:rPr>
                        <a:t>6- شيء يشبهه:</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algn="r" rtl="1">
                        <a:spcAft>
                          <a:spcPts val="0"/>
                        </a:spcAft>
                        <a:tabLst>
                          <a:tab pos="180340" algn="l"/>
                        </a:tabLst>
                      </a:pPr>
                      <a:r>
                        <a:rPr lang="ar-EG" sz="2400">
                          <a:effectLst/>
                        </a:rPr>
                        <a:t>يُشْبِه الصديق الوفي الذي ينشر السعادة والبهجة في الأنحاء .</a:t>
                      </a:r>
                      <a:endParaRPr lang="en-US" sz="18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119101617"/>
                  </a:ext>
                </a:extLst>
              </a:tr>
              <a:tr h="541867">
                <a:tc gridSpan="2">
                  <a:txBody>
                    <a:bodyPr/>
                    <a:lstStyle/>
                    <a:p>
                      <a:pPr algn="ctr" rtl="1">
                        <a:spcAft>
                          <a:spcPts val="0"/>
                        </a:spcAft>
                        <a:tabLst>
                          <a:tab pos="180340" algn="l"/>
                        </a:tabLst>
                      </a:pPr>
                      <a:r>
                        <a:rPr lang="ar-EG" sz="2400" dirty="0">
                          <a:effectLst/>
                        </a:rPr>
                        <a:t>الجملة الختامية :</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hMerge="1">
                  <a:txBody>
                    <a:bodyPr/>
                    <a:lstStyle/>
                    <a:p>
                      <a:pPr rtl="1"/>
                      <a:endParaRPr lang="ar-EG"/>
                    </a:p>
                  </a:txBody>
                  <a:tcPr/>
                </a:tc>
                <a:tc>
                  <a:txBody>
                    <a:bodyPr/>
                    <a:lstStyle/>
                    <a:p>
                      <a:pPr algn="r" rtl="1">
                        <a:spcAft>
                          <a:spcPts val="0"/>
                        </a:spcAft>
                      </a:pPr>
                      <a:r>
                        <a:rPr lang="ar-EG" sz="2400" dirty="0">
                          <a:effectLst/>
                        </a:rPr>
                        <a:t>هذا المهرج الملون يُحَيِّي بابتسامة في كل مرة أدخل فيها غرفتي.</a:t>
                      </a:r>
                      <a:endParaRPr lang="en-US" sz="18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091814601"/>
                  </a:ext>
                </a:extLst>
              </a:tr>
            </a:tbl>
          </a:graphicData>
        </a:graphic>
      </p:graphicFrame>
      <p:pic>
        <p:nvPicPr>
          <p:cNvPr id="13" name="Picture 2" descr="Aspire International School | Odoo">
            <a:extLst>
              <a:ext uri="{FF2B5EF4-FFF2-40B4-BE49-F238E27FC236}">
                <a16:creationId xmlns:a16="http://schemas.microsoft.com/office/drawing/2014/main" id="{7A1B0A94-0292-BC35-01D1-5B4000DAB1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833" y="229455"/>
            <a:ext cx="1281112" cy="1267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10027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4="http://schemas.microsoft.com/office/powerpoint/2010/main" xmlns:p159="http://schemas.microsoft.com/office/powerpoint/2015/09/main">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rotWithShape="1">
          <a:blip r:embed="rId2" cstate="print"/>
          <a:srcRect l="4850" t="8858" r="7601" b="4262"/>
          <a:stretch/>
        </p:blipFill>
        <p:spPr>
          <a:xfrm>
            <a:off x="164" y="1"/>
            <a:ext cx="12186253" cy="6857999"/>
          </a:xfrm>
          <a:prstGeom prst="rect">
            <a:avLst/>
          </a:prstGeom>
        </p:spPr>
      </p:pic>
      <p:sp>
        <p:nvSpPr>
          <p:cNvPr id="4" name="Rounded Rectangle 3"/>
          <p:cNvSpPr/>
          <p:nvPr/>
        </p:nvSpPr>
        <p:spPr>
          <a:xfrm>
            <a:off x="5670331" y="4138448"/>
            <a:ext cx="2270234" cy="59984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ar-EG" sz="2235" b="1" dirty="0">
                <a:solidFill>
                  <a:srgbClr val="FF0000"/>
                </a:solidFill>
                <a:cs typeface="+mj-cs"/>
              </a:rPr>
              <a:t>مهرج مبتسم له شعرأصفر قصير </a:t>
            </a:r>
            <a:endParaRPr lang="en-US" sz="2235" b="1" dirty="0">
              <a:solidFill>
                <a:srgbClr val="FF0000"/>
              </a:solidFill>
              <a:cs typeface="+mj-cs"/>
            </a:endParaRPr>
          </a:p>
        </p:txBody>
      </p:sp>
      <p:sp>
        <p:nvSpPr>
          <p:cNvPr id="5" name="Rounded Rectangle 4"/>
          <p:cNvSpPr/>
          <p:nvPr/>
        </p:nvSpPr>
        <p:spPr>
          <a:xfrm>
            <a:off x="8177049" y="4466244"/>
            <a:ext cx="2270234" cy="59984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ar-EG" sz="2235" b="1" dirty="0">
                <a:solidFill>
                  <a:srgbClr val="FF0000"/>
                </a:solidFill>
                <a:cs typeface="+mj-cs"/>
              </a:rPr>
              <a:t>ألعب به ممثلًا مسرحية على المسرح </a:t>
            </a:r>
            <a:endParaRPr lang="en-US" sz="2235" b="1" dirty="0">
              <a:solidFill>
                <a:srgbClr val="FF0000"/>
              </a:solidFill>
              <a:cs typeface="+mj-cs"/>
            </a:endParaRPr>
          </a:p>
        </p:txBody>
      </p:sp>
      <p:sp>
        <p:nvSpPr>
          <p:cNvPr id="6" name="Rounded Rectangle 5"/>
          <p:cNvSpPr/>
          <p:nvPr/>
        </p:nvSpPr>
        <p:spPr>
          <a:xfrm>
            <a:off x="8162475" y="5226269"/>
            <a:ext cx="2270234" cy="59984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ar-EG" sz="2235" b="1" dirty="0">
                <a:solidFill>
                  <a:srgbClr val="FF0000"/>
                </a:solidFill>
                <a:cs typeface="+mj-cs"/>
              </a:rPr>
              <a:t>شكله المبهج وحركته السريعة</a:t>
            </a:r>
            <a:endParaRPr lang="en-US" sz="2235" b="1" dirty="0">
              <a:solidFill>
                <a:srgbClr val="FF0000"/>
              </a:solidFill>
              <a:cs typeface="+mj-cs"/>
            </a:endParaRPr>
          </a:p>
        </p:txBody>
      </p:sp>
      <p:sp>
        <p:nvSpPr>
          <p:cNvPr id="9" name="Rounded Rectangle 8"/>
          <p:cNvSpPr/>
          <p:nvPr/>
        </p:nvSpPr>
        <p:spPr>
          <a:xfrm>
            <a:off x="5812221" y="5826114"/>
            <a:ext cx="2270234" cy="59984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ar-EG" sz="2235" b="1" dirty="0">
                <a:solidFill>
                  <a:srgbClr val="FF0000"/>
                </a:solidFill>
                <a:cs typeface="+mj-cs"/>
              </a:rPr>
              <a:t>ينقصه الاتزان </a:t>
            </a:r>
            <a:endParaRPr lang="en-US" sz="2235" b="1" dirty="0">
              <a:solidFill>
                <a:srgbClr val="FF0000"/>
              </a:solidFill>
              <a:cs typeface="+mj-cs"/>
            </a:endParaRPr>
          </a:p>
        </p:txBody>
      </p:sp>
      <p:sp>
        <p:nvSpPr>
          <p:cNvPr id="10" name="Rounded Rectangle 9"/>
          <p:cNvSpPr/>
          <p:nvPr/>
        </p:nvSpPr>
        <p:spPr>
          <a:xfrm>
            <a:off x="3210910" y="5415455"/>
            <a:ext cx="2459421" cy="97317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ar-EG" sz="2235" b="1" dirty="0">
                <a:solidFill>
                  <a:srgbClr val="FF0000"/>
                </a:solidFill>
                <a:cs typeface="+mj-cs"/>
              </a:rPr>
              <a:t>سأشتريه هدية لكل أصحابي فهو لعبة مميزة</a:t>
            </a:r>
            <a:endParaRPr lang="en-US" sz="2235" b="1" dirty="0">
              <a:solidFill>
                <a:srgbClr val="FF0000"/>
              </a:solidFill>
              <a:cs typeface="+mj-cs"/>
            </a:endParaRPr>
          </a:p>
        </p:txBody>
      </p:sp>
      <p:sp>
        <p:nvSpPr>
          <p:cNvPr id="11" name="Rounded Rectangle 10"/>
          <p:cNvSpPr/>
          <p:nvPr/>
        </p:nvSpPr>
        <p:spPr>
          <a:xfrm>
            <a:off x="3210911" y="4091152"/>
            <a:ext cx="2270234" cy="947065"/>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ar-EG" sz="2235" b="1" dirty="0">
                <a:solidFill>
                  <a:srgbClr val="FF0000"/>
                </a:solidFill>
              </a:rPr>
              <a:t>تشبه الصديق الوفي الذي ينشر السعادة والبهجة في الأنحاء</a:t>
            </a:r>
            <a:endParaRPr lang="en-US" sz="2235" b="1" dirty="0">
              <a:solidFill>
                <a:srgbClr val="FF0000"/>
              </a:solidFill>
              <a:cs typeface="+mj-cs"/>
            </a:endParaRPr>
          </a:p>
        </p:txBody>
      </p:sp>
    </p:spTree>
    <p:extLst>
      <p:ext uri="{BB962C8B-B14F-4D97-AF65-F5344CB8AC3E}">
        <p14:creationId xmlns:p14="http://schemas.microsoft.com/office/powerpoint/2010/main" val="3481423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500" fill="hold"/>
                                        <p:tgtEl>
                                          <p:spTgt spid="9"/>
                                        </p:tgtEl>
                                        <p:attrNameLst>
                                          <p:attrName>ppt_w</p:attrName>
                                        </p:attrNameLst>
                                      </p:cBhvr>
                                      <p:tavLst>
                                        <p:tav tm="0">
                                          <p:val>
                                            <p:fltVal val="0"/>
                                          </p:val>
                                        </p:tav>
                                        <p:tav tm="100000">
                                          <p:val>
                                            <p:strVal val="#ppt_w"/>
                                          </p:val>
                                        </p:tav>
                                      </p:tavLst>
                                    </p:anim>
                                    <p:anim calcmode="lin" valueType="num">
                                      <p:cBhvr>
                                        <p:cTn id="29" dur="500" fill="hold"/>
                                        <p:tgtEl>
                                          <p:spTgt spid="9"/>
                                        </p:tgtEl>
                                        <p:attrNameLst>
                                          <p:attrName>ppt_h</p:attrName>
                                        </p:attrNameLst>
                                      </p:cBhvr>
                                      <p:tavLst>
                                        <p:tav tm="0">
                                          <p:val>
                                            <p:fltVal val="0"/>
                                          </p:val>
                                        </p:tav>
                                        <p:tav tm="100000">
                                          <p:val>
                                            <p:strVal val="#ppt_h"/>
                                          </p:val>
                                        </p:tav>
                                      </p:tavLst>
                                    </p:anim>
                                    <p:animEffect transition="in" filter="fade">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p:cTn id="35" dur="500" fill="hold"/>
                                        <p:tgtEl>
                                          <p:spTgt spid="10"/>
                                        </p:tgtEl>
                                        <p:attrNameLst>
                                          <p:attrName>ppt_w</p:attrName>
                                        </p:attrNameLst>
                                      </p:cBhvr>
                                      <p:tavLst>
                                        <p:tav tm="0">
                                          <p:val>
                                            <p:fltVal val="0"/>
                                          </p:val>
                                        </p:tav>
                                        <p:tav tm="100000">
                                          <p:val>
                                            <p:strVal val="#ppt_w"/>
                                          </p:val>
                                        </p:tav>
                                      </p:tavLst>
                                    </p:anim>
                                    <p:anim calcmode="lin" valueType="num">
                                      <p:cBhvr>
                                        <p:cTn id="36" dur="500" fill="hold"/>
                                        <p:tgtEl>
                                          <p:spTgt spid="10"/>
                                        </p:tgtEl>
                                        <p:attrNameLst>
                                          <p:attrName>ppt_h</p:attrName>
                                        </p:attrNameLst>
                                      </p:cBhvr>
                                      <p:tavLst>
                                        <p:tav tm="0">
                                          <p:val>
                                            <p:fltVal val="0"/>
                                          </p:val>
                                        </p:tav>
                                        <p:tav tm="100000">
                                          <p:val>
                                            <p:strVal val="#ppt_h"/>
                                          </p:val>
                                        </p:tav>
                                      </p:tavLst>
                                    </p:anim>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p:cTn id="42" dur="500" fill="hold"/>
                                        <p:tgtEl>
                                          <p:spTgt spid="11"/>
                                        </p:tgtEl>
                                        <p:attrNameLst>
                                          <p:attrName>ppt_w</p:attrName>
                                        </p:attrNameLst>
                                      </p:cBhvr>
                                      <p:tavLst>
                                        <p:tav tm="0">
                                          <p:val>
                                            <p:fltVal val="0"/>
                                          </p:val>
                                        </p:tav>
                                        <p:tav tm="100000">
                                          <p:val>
                                            <p:strVal val="#ppt_w"/>
                                          </p:val>
                                        </p:tav>
                                      </p:tavLst>
                                    </p:anim>
                                    <p:anim calcmode="lin" valueType="num">
                                      <p:cBhvr>
                                        <p:cTn id="43" dur="500" fill="hold"/>
                                        <p:tgtEl>
                                          <p:spTgt spid="11"/>
                                        </p:tgtEl>
                                        <p:attrNameLst>
                                          <p:attrName>ppt_h</p:attrName>
                                        </p:attrNameLst>
                                      </p:cBhvr>
                                      <p:tavLst>
                                        <p:tav tm="0">
                                          <p:val>
                                            <p:fltVal val="0"/>
                                          </p:val>
                                        </p:tav>
                                        <p:tav tm="100000">
                                          <p:val>
                                            <p:strVal val="#ppt_h"/>
                                          </p:val>
                                        </p:tav>
                                      </p:tavLst>
                                    </p:anim>
                                    <p:animEffect transition="in" filter="fade">
                                      <p:cBhvr>
                                        <p:cTn id="4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rotWithShape="1">
          <a:blip r:embed="rId2" cstate="print"/>
          <a:srcRect l="5018" t="12333" r="8352" b="3459"/>
          <a:stretch/>
        </p:blipFill>
        <p:spPr>
          <a:xfrm>
            <a:off x="165" y="0"/>
            <a:ext cx="12183201" cy="6858000"/>
          </a:xfrm>
          <a:prstGeom prst="rect">
            <a:avLst/>
          </a:prstGeom>
        </p:spPr>
      </p:pic>
      <p:sp>
        <p:nvSpPr>
          <p:cNvPr id="3" name="Flowchart: Process 2"/>
          <p:cNvSpPr/>
          <p:nvPr/>
        </p:nvSpPr>
        <p:spPr>
          <a:xfrm>
            <a:off x="3258207" y="3760076"/>
            <a:ext cx="8454878" cy="2317530"/>
          </a:xfrm>
          <a:prstGeom prst="flowChartProcess">
            <a:avLst/>
          </a:prstGeom>
          <a:ln/>
        </p:spPr>
        <p:style>
          <a:lnRef idx="2">
            <a:schemeClr val="dk1"/>
          </a:lnRef>
          <a:fillRef idx="1">
            <a:schemeClr val="lt1"/>
          </a:fillRef>
          <a:effectRef idx="0">
            <a:schemeClr val="dk1"/>
          </a:effectRef>
          <a:fontRef idx="minor">
            <a:schemeClr val="dk1"/>
          </a:fontRef>
        </p:style>
        <p:txBody>
          <a:bodyPr rtlCol="0" anchor="ctr"/>
          <a:lstStyle/>
          <a:p>
            <a:pPr algn="ctr" rtl="1"/>
            <a:r>
              <a:rPr lang="ar-EG" sz="2235" b="1" dirty="0">
                <a:solidFill>
                  <a:srgbClr val="FF0000"/>
                </a:solidFill>
                <a:cs typeface="+mj-cs"/>
              </a:rPr>
              <a:t>لقد أهداني أبي في ذكرى ميلادي هاتفًا كان لونه أزرق ، ملمسه ناعم ألوانه مبهجة مقاسه صغيرككف اليد، ثم أخبرني بأهمية التواصل مع الأصحاب البحث عن المعلومات معرفة آخر الأخبار اللعب عليه،ولقد أعجبني مميزاته حيث أنه  يوفر الوقت والجهد خصوصًا عند البحث عن معلومات ولكنه يضيع الوقت ويقلل التواصل الاجتماعي ويؤذي العين والعقل كان جهاز الهاتف يشبه التلفاز عند مشاهدة الأخبار ، ويختلف عنه في القدرة على التواصل مع الناس وعندما قرأت عنه اكتشف أن الصغار ليس عليهم استعماله ؛ لما له من أضرار .</a:t>
            </a:r>
            <a:endParaRPr lang="ar-EG" sz="2235" b="1" dirty="0">
              <a:solidFill>
                <a:srgbClr val="FF0000"/>
              </a:solidFill>
              <a:cs typeface="+mj-cs"/>
            </a:endParaRPr>
          </a:p>
          <a:p>
            <a:pPr algn="ctr" rtl="1"/>
            <a:endParaRPr lang="en-US" sz="2235" b="1" dirty="0">
              <a:solidFill>
                <a:srgbClr val="FF0000"/>
              </a:solidFill>
              <a:cs typeface="+mj-cs"/>
            </a:endParaRPr>
          </a:p>
        </p:txBody>
      </p:sp>
    </p:spTree>
    <p:extLst>
      <p:ext uri="{BB962C8B-B14F-4D97-AF65-F5344CB8AC3E}">
        <p14:creationId xmlns:p14="http://schemas.microsoft.com/office/powerpoint/2010/main" val="1063282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rotWithShape="1">
          <a:blip r:embed="rId2" cstate="print"/>
          <a:srcRect l="8645" t="11130" r="4344" b="33322"/>
          <a:stretch/>
        </p:blipFill>
        <p:spPr>
          <a:xfrm>
            <a:off x="165" y="22123"/>
            <a:ext cx="12215241" cy="6835877"/>
          </a:xfrm>
          <a:prstGeom prst="rect">
            <a:avLst/>
          </a:prstGeom>
        </p:spPr>
      </p:pic>
      <p:sp>
        <p:nvSpPr>
          <p:cNvPr id="3" name="Oval 2"/>
          <p:cNvSpPr/>
          <p:nvPr/>
        </p:nvSpPr>
        <p:spPr>
          <a:xfrm>
            <a:off x="4629807" y="2246586"/>
            <a:ext cx="2765211" cy="1234575"/>
          </a:xfrm>
          <a:prstGeom prst="ellipse">
            <a:avLst/>
          </a:prstGeom>
          <a:solidFill>
            <a:schemeClr val="bg1"/>
          </a:solidFill>
          <a:ln>
            <a:solidFill>
              <a:schemeClr val="accent4">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ar-EG" sz="2235" b="1" dirty="0">
                <a:solidFill>
                  <a:srgbClr val="FF0000"/>
                </a:solidFill>
                <a:cs typeface="+mj-cs"/>
              </a:rPr>
              <a:t>لونها أزرق، لها مقبض لونه أسود، مقاسها كبير </a:t>
            </a:r>
            <a:endParaRPr lang="en-US" sz="2235" b="1" dirty="0">
              <a:solidFill>
                <a:srgbClr val="FF0000"/>
              </a:solidFill>
              <a:cs typeface="+mj-cs"/>
            </a:endParaRPr>
          </a:p>
        </p:txBody>
      </p:sp>
      <p:sp>
        <p:nvSpPr>
          <p:cNvPr id="4" name="Round Same Side Corner Rectangle 3"/>
          <p:cNvSpPr/>
          <p:nvPr/>
        </p:nvSpPr>
        <p:spPr>
          <a:xfrm>
            <a:off x="7391124" y="2984166"/>
            <a:ext cx="2626596" cy="993990"/>
          </a:xfrm>
          <a:prstGeom prst="round2SameRect">
            <a:avLst/>
          </a:prstGeom>
          <a:solidFill>
            <a:schemeClr val="bg1"/>
          </a:solidFill>
          <a:ln>
            <a:solidFill>
              <a:srgbClr val="C0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ar-EG" sz="2235" b="1" dirty="0">
                <a:solidFill>
                  <a:srgbClr val="FF0000"/>
                </a:solidFill>
                <a:cs typeface="+mj-cs"/>
              </a:rPr>
              <a:t>حفظ الطعام ، والمأكولات والمشروبات لأطول وقت .</a:t>
            </a:r>
            <a:endParaRPr lang="en-US" sz="2235" b="1" dirty="0">
              <a:solidFill>
                <a:srgbClr val="FF0000"/>
              </a:solidFill>
              <a:cs typeface="+mj-cs"/>
            </a:endParaRPr>
          </a:p>
        </p:txBody>
      </p:sp>
      <p:sp>
        <p:nvSpPr>
          <p:cNvPr id="5" name="Rounded Rectangle 4"/>
          <p:cNvSpPr/>
          <p:nvPr/>
        </p:nvSpPr>
        <p:spPr>
          <a:xfrm>
            <a:off x="7395018" y="4374932"/>
            <a:ext cx="2622702" cy="775300"/>
          </a:xfrm>
          <a:prstGeom prst="roundRect">
            <a:avLst/>
          </a:prstGeom>
          <a:solidFill>
            <a:schemeClr val="bg1"/>
          </a:solidFill>
          <a:ln>
            <a:solidFill>
              <a:schemeClr val="accent4">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ar-EG" sz="2235" b="1" dirty="0">
                <a:solidFill>
                  <a:srgbClr val="FF0000"/>
                </a:solidFill>
                <a:cs typeface="+mj-cs"/>
              </a:rPr>
              <a:t>مساحتها كبيرة ، توفر في الكهرباء .</a:t>
            </a:r>
            <a:endParaRPr lang="en-US" sz="2235" b="1" dirty="0">
              <a:solidFill>
                <a:srgbClr val="FF0000"/>
              </a:solidFill>
              <a:cs typeface="+mj-cs"/>
            </a:endParaRPr>
          </a:p>
        </p:txBody>
      </p:sp>
      <p:sp>
        <p:nvSpPr>
          <p:cNvPr id="6" name="Rounded Rectangle 5"/>
          <p:cNvSpPr/>
          <p:nvPr/>
        </p:nvSpPr>
        <p:spPr>
          <a:xfrm>
            <a:off x="4866289" y="5320862"/>
            <a:ext cx="2790497" cy="820849"/>
          </a:xfrm>
          <a:prstGeom prst="roundRect">
            <a:avLst/>
          </a:prstGeom>
          <a:solidFill>
            <a:schemeClr val="bg1"/>
          </a:solidFill>
          <a:ln>
            <a:solidFill>
              <a:schemeClr val="accent4">
                <a:lumMod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ar-EG" sz="2235" b="1" dirty="0">
                <a:solidFill>
                  <a:srgbClr val="FF0000"/>
                </a:solidFill>
                <a:cs typeface="+mj-cs"/>
              </a:rPr>
              <a:t>تسبب بعض الضوضاء ، كما تصنع الكثير من الثلج .</a:t>
            </a:r>
            <a:endParaRPr lang="en-US" sz="2235" b="1" dirty="0">
              <a:solidFill>
                <a:srgbClr val="FF0000"/>
              </a:solidFill>
              <a:cs typeface="+mj-cs"/>
            </a:endParaRPr>
          </a:p>
        </p:txBody>
      </p:sp>
      <p:sp>
        <p:nvSpPr>
          <p:cNvPr id="7" name="Rounded Rectangle 6"/>
          <p:cNvSpPr/>
          <p:nvPr/>
        </p:nvSpPr>
        <p:spPr>
          <a:xfrm>
            <a:off x="2596055" y="4611414"/>
            <a:ext cx="2270234" cy="59984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ar-EG" sz="2235" b="1" dirty="0">
                <a:solidFill>
                  <a:srgbClr val="FF0000"/>
                </a:solidFill>
                <a:cs typeface="+mj-cs"/>
              </a:rPr>
              <a:t>إنها اختراع رائع ومفيدة </a:t>
            </a:r>
            <a:endParaRPr lang="en-US" sz="2235" b="1" dirty="0">
              <a:solidFill>
                <a:srgbClr val="FF0000"/>
              </a:solidFill>
              <a:cs typeface="+mj-cs"/>
            </a:endParaRPr>
          </a:p>
        </p:txBody>
      </p:sp>
      <p:sp>
        <p:nvSpPr>
          <p:cNvPr id="8" name="Rounded Rectangle 7"/>
          <p:cNvSpPr/>
          <p:nvPr/>
        </p:nvSpPr>
        <p:spPr>
          <a:xfrm>
            <a:off x="2359573" y="3181238"/>
            <a:ext cx="2270234" cy="599846"/>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ar-EG" sz="2235" b="1" dirty="0">
                <a:solidFill>
                  <a:srgbClr val="FF0000"/>
                </a:solidFill>
                <a:cs typeface="+mj-cs"/>
              </a:rPr>
              <a:t>تشبه الدولاب في حجمها </a:t>
            </a:r>
            <a:endParaRPr lang="en-US" sz="2235" b="1" dirty="0">
              <a:solidFill>
                <a:srgbClr val="FF0000"/>
              </a:solidFill>
              <a:cs typeface="+mj-cs"/>
            </a:endParaRPr>
          </a:p>
        </p:txBody>
      </p:sp>
    </p:spTree>
    <p:extLst>
      <p:ext uri="{BB962C8B-B14F-4D97-AF65-F5344CB8AC3E}">
        <p14:creationId xmlns:p14="http://schemas.microsoft.com/office/powerpoint/2010/main" val="98683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animEffect transition="in" filter="fade">
                                      <p:cBhvr>
                                        <p:cTn id="30" dur="500"/>
                                        <p:tgtEl>
                                          <p:spTgt spid="6"/>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500" fill="hold"/>
                                        <p:tgtEl>
                                          <p:spTgt spid="7"/>
                                        </p:tgtEl>
                                        <p:attrNameLst>
                                          <p:attrName>ppt_w</p:attrName>
                                        </p:attrNameLst>
                                      </p:cBhvr>
                                      <p:tavLst>
                                        <p:tav tm="0">
                                          <p:val>
                                            <p:fltVal val="0"/>
                                          </p:val>
                                        </p:tav>
                                        <p:tav tm="100000">
                                          <p:val>
                                            <p:strVal val="#ppt_w"/>
                                          </p:val>
                                        </p:tav>
                                      </p:tavLst>
                                    </p:anim>
                                    <p:anim calcmode="lin" valueType="num">
                                      <p:cBhvr>
                                        <p:cTn id="36" dur="500" fill="hold"/>
                                        <p:tgtEl>
                                          <p:spTgt spid="7"/>
                                        </p:tgtEl>
                                        <p:attrNameLst>
                                          <p:attrName>ppt_h</p:attrName>
                                        </p:attrNameLst>
                                      </p:cBhvr>
                                      <p:tavLst>
                                        <p:tav tm="0">
                                          <p:val>
                                            <p:fltVal val="0"/>
                                          </p:val>
                                        </p:tav>
                                        <p:tav tm="100000">
                                          <p:val>
                                            <p:strVal val="#ppt_h"/>
                                          </p:val>
                                        </p:tav>
                                      </p:tavLst>
                                    </p:anim>
                                    <p:animEffect transition="in" filter="fad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500" fill="hold"/>
                                        <p:tgtEl>
                                          <p:spTgt spid="8"/>
                                        </p:tgtEl>
                                        <p:attrNameLst>
                                          <p:attrName>ppt_w</p:attrName>
                                        </p:attrNameLst>
                                      </p:cBhvr>
                                      <p:tavLst>
                                        <p:tav tm="0">
                                          <p:val>
                                            <p:fltVal val="0"/>
                                          </p:val>
                                        </p:tav>
                                        <p:tav tm="100000">
                                          <p:val>
                                            <p:strVal val="#ppt_w"/>
                                          </p:val>
                                        </p:tav>
                                      </p:tavLst>
                                    </p:anim>
                                    <p:anim calcmode="lin" valueType="num">
                                      <p:cBhvr>
                                        <p:cTn id="43" dur="500" fill="hold"/>
                                        <p:tgtEl>
                                          <p:spTgt spid="8"/>
                                        </p:tgtEl>
                                        <p:attrNameLst>
                                          <p:attrName>ppt_h</p:attrName>
                                        </p:attrNameLst>
                                      </p:cBhvr>
                                      <p:tavLst>
                                        <p:tav tm="0">
                                          <p:val>
                                            <p:fltVal val="0"/>
                                          </p:val>
                                        </p:tav>
                                        <p:tav tm="100000">
                                          <p:val>
                                            <p:strVal val="#ppt_h"/>
                                          </p:val>
                                        </p:tav>
                                      </p:tavLst>
                                    </p:anim>
                                    <p:animEffect transition="in" filter="fade">
                                      <p:cBhvr>
                                        <p:cTn id="4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rotWithShape="1">
          <a:blip r:embed="rId2" cstate="print"/>
          <a:srcRect l="9979" t="66600" r="7780" b="3727"/>
          <a:stretch/>
        </p:blipFill>
        <p:spPr>
          <a:xfrm>
            <a:off x="164" y="0"/>
            <a:ext cx="12264221" cy="6858000"/>
          </a:xfrm>
          <a:prstGeom prst="rect">
            <a:avLst/>
          </a:prstGeom>
        </p:spPr>
      </p:pic>
      <p:sp>
        <p:nvSpPr>
          <p:cNvPr id="3" name="Rounded Rectangle 2"/>
          <p:cNvSpPr/>
          <p:nvPr/>
        </p:nvSpPr>
        <p:spPr>
          <a:xfrm>
            <a:off x="1224455" y="1064173"/>
            <a:ext cx="10594428" cy="3641834"/>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r>
              <a:rPr lang="ar-EG" sz="2235" b="1" dirty="0">
                <a:solidFill>
                  <a:srgbClr val="FF0000"/>
                </a:solidFill>
                <a:cs typeface="+mj-cs"/>
              </a:rPr>
              <a:t>في جانب المطبخ توجد الثلاجة بشكلها الرائع حيث اللون الأزرق ولها مقبض لونه أسود بمقاسها الكبير ، نحن نستخدم الثلاجة في حفظ الطعام ، والمأكولات والمشروبات لأطول وقت ، من مميزات هذه الثلاجة أن حجمها كبير وتوفر استهلاك الكهرباء ؛ ولكنها تسبب الضوضاء كما تكون تلجًا كثيرًا وتشبه الثلاجة في شكلها الدولاب الذي نحفظ فيه الملابس ،إنها حقًا اختراع رائع ومفيد للجميع . </a:t>
            </a:r>
            <a:endParaRPr lang="en-US" sz="2235" b="1" dirty="0">
              <a:solidFill>
                <a:srgbClr val="FF0000"/>
              </a:solidFill>
              <a:cs typeface="+mj-cs"/>
            </a:endParaRPr>
          </a:p>
        </p:txBody>
      </p:sp>
    </p:spTree>
    <p:extLst>
      <p:ext uri="{BB962C8B-B14F-4D97-AF65-F5344CB8AC3E}">
        <p14:creationId xmlns:p14="http://schemas.microsoft.com/office/powerpoint/2010/main" val="1713879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724</Words>
  <Application>Microsoft Office PowerPoint</Application>
  <PresentationFormat>Widescreen</PresentationFormat>
  <Paragraphs>77</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Simplified Arabic</vt:lpstr>
      <vt:lpstr>Times New Roman</vt:lpstr>
      <vt:lpstr>Tw Cen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Hamdy</dc:creator>
  <cp:lastModifiedBy>Hamdy</cp:lastModifiedBy>
  <cp:revision>4</cp:revision>
  <dcterms:created xsi:type="dcterms:W3CDTF">2023-10-11T09:08:58Z</dcterms:created>
  <dcterms:modified xsi:type="dcterms:W3CDTF">2023-10-11T09:29:35Z</dcterms:modified>
</cp:coreProperties>
</file>